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theme/themeOverride2.xml" ContentType="application/vnd.openxmlformats-officedocument.themeOverride+xml"/>
  <Override PartName="/ppt/notesSlides/notesSlide1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9"/>
  </p:notesMasterIdLst>
  <p:sldIdLst>
    <p:sldId id="256" r:id="rId2"/>
    <p:sldId id="257" r:id="rId3"/>
    <p:sldId id="319" r:id="rId4"/>
    <p:sldId id="259" r:id="rId5"/>
    <p:sldId id="258" r:id="rId6"/>
    <p:sldId id="267" r:id="rId7"/>
    <p:sldId id="563" r:id="rId8"/>
    <p:sldId id="564" r:id="rId9"/>
    <p:sldId id="565" r:id="rId10"/>
    <p:sldId id="566" r:id="rId11"/>
    <p:sldId id="567" r:id="rId12"/>
    <p:sldId id="568" r:id="rId13"/>
    <p:sldId id="569" r:id="rId14"/>
    <p:sldId id="570" r:id="rId15"/>
    <p:sldId id="571" r:id="rId16"/>
    <p:sldId id="572" r:id="rId17"/>
    <p:sldId id="573" r:id="rId18"/>
    <p:sldId id="575" r:id="rId19"/>
    <p:sldId id="576" r:id="rId20"/>
    <p:sldId id="577" r:id="rId21"/>
    <p:sldId id="578" r:id="rId22"/>
    <p:sldId id="579" r:id="rId23"/>
    <p:sldId id="580" r:id="rId24"/>
    <p:sldId id="581" r:id="rId25"/>
    <p:sldId id="582" r:id="rId26"/>
    <p:sldId id="583" r:id="rId27"/>
    <p:sldId id="584" r:id="rId28"/>
    <p:sldId id="585" r:id="rId29"/>
    <p:sldId id="586" r:id="rId30"/>
    <p:sldId id="587" r:id="rId31"/>
    <p:sldId id="588" r:id="rId32"/>
    <p:sldId id="589" r:id="rId33"/>
    <p:sldId id="590" r:id="rId34"/>
    <p:sldId id="591" r:id="rId35"/>
    <p:sldId id="592" r:id="rId36"/>
    <p:sldId id="593" r:id="rId37"/>
    <p:sldId id="594" r:id="rId38"/>
    <p:sldId id="595" r:id="rId39"/>
    <p:sldId id="596" r:id="rId40"/>
    <p:sldId id="597" r:id="rId41"/>
    <p:sldId id="598" r:id="rId42"/>
    <p:sldId id="599" r:id="rId43"/>
    <p:sldId id="600" r:id="rId44"/>
    <p:sldId id="601" r:id="rId45"/>
    <p:sldId id="602" r:id="rId46"/>
    <p:sldId id="603" r:id="rId47"/>
    <p:sldId id="604" r:id="rId48"/>
    <p:sldId id="605" r:id="rId49"/>
    <p:sldId id="606" r:id="rId50"/>
    <p:sldId id="607" r:id="rId51"/>
    <p:sldId id="608" r:id="rId52"/>
    <p:sldId id="609" r:id="rId53"/>
    <p:sldId id="610" r:id="rId54"/>
    <p:sldId id="611" r:id="rId55"/>
    <p:sldId id="612" r:id="rId56"/>
    <p:sldId id="613" r:id="rId57"/>
    <p:sldId id="614" r:id="rId58"/>
    <p:sldId id="615" r:id="rId59"/>
    <p:sldId id="616" r:id="rId60"/>
    <p:sldId id="617" r:id="rId61"/>
    <p:sldId id="618" r:id="rId62"/>
    <p:sldId id="619" r:id="rId63"/>
    <p:sldId id="620" r:id="rId64"/>
    <p:sldId id="621" r:id="rId65"/>
    <p:sldId id="622" r:id="rId66"/>
    <p:sldId id="623" r:id="rId67"/>
    <p:sldId id="624" r:id="rId68"/>
    <p:sldId id="625" r:id="rId69"/>
    <p:sldId id="626" r:id="rId70"/>
    <p:sldId id="627" r:id="rId71"/>
    <p:sldId id="628" r:id="rId72"/>
    <p:sldId id="630" r:id="rId73"/>
    <p:sldId id="631" r:id="rId74"/>
    <p:sldId id="632" r:id="rId75"/>
    <p:sldId id="633" r:id="rId76"/>
    <p:sldId id="634" r:id="rId77"/>
    <p:sldId id="635" r:id="rId78"/>
    <p:sldId id="636" r:id="rId79"/>
    <p:sldId id="637" r:id="rId80"/>
    <p:sldId id="638" r:id="rId81"/>
    <p:sldId id="639" r:id="rId82"/>
    <p:sldId id="640" r:id="rId83"/>
    <p:sldId id="641" r:id="rId84"/>
    <p:sldId id="642" r:id="rId85"/>
    <p:sldId id="643" r:id="rId86"/>
    <p:sldId id="644" r:id="rId87"/>
    <p:sldId id="645" r:id="rId88"/>
    <p:sldId id="646" r:id="rId89"/>
    <p:sldId id="647" r:id="rId90"/>
    <p:sldId id="648" r:id="rId91"/>
    <p:sldId id="649" r:id="rId92"/>
    <p:sldId id="651" r:id="rId93"/>
    <p:sldId id="652" r:id="rId94"/>
    <p:sldId id="653" r:id="rId95"/>
    <p:sldId id="654" r:id="rId96"/>
    <p:sldId id="655" r:id="rId97"/>
    <p:sldId id="656" r:id="rId98"/>
    <p:sldId id="657" r:id="rId99"/>
    <p:sldId id="658" r:id="rId100"/>
    <p:sldId id="659" r:id="rId101"/>
    <p:sldId id="660" r:id="rId102"/>
    <p:sldId id="661" r:id="rId103"/>
    <p:sldId id="663" r:id="rId104"/>
    <p:sldId id="662" r:id="rId105"/>
    <p:sldId id="664" r:id="rId106"/>
    <p:sldId id="665" r:id="rId107"/>
    <p:sldId id="666" r:id="rId108"/>
    <p:sldId id="667" r:id="rId109"/>
    <p:sldId id="668" r:id="rId110"/>
    <p:sldId id="669" r:id="rId111"/>
    <p:sldId id="670" r:id="rId112"/>
    <p:sldId id="671" r:id="rId113"/>
    <p:sldId id="672" r:id="rId114"/>
    <p:sldId id="673" r:id="rId115"/>
    <p:sldId id="674" r:id="rId116"/>
    <p:sldId id="675" r:id="rId117"/>
    <p:sldId id="676" r:id="rId118"/>
    <p:sldId id="677" r:id="rId119"/>
    <p:sldId id="678" r:id="rId120"/>
    <p:sldId id="679" r:id="rId121"/>
    <p:sldId id="680" r:id="rId122"/>
    <p:sldId id="681" r:id="rId123"/>
    <p:sldId id="682" r:id="rId124"/>
    <p:sldId id="683" r:id="rId125"/>
    <p:sldId id="684" r:id="rId126"/>
    <p:sldId id="685" r:id="rId127"/>
    <p:sldId id="686" r:id="rId128"/>
    <p:sldId id="687" r:id="rId129"/>
    <p:sldId id="688" r:id="rId130"/>
    <p:sldId id="689" r:id="rId131"/>
    <p:sldId id="690" r:id="rId132"/>
    <p:sldId id="691" r:id="rId133"/>
    <p:sldId id="692" r:id="rId134"/>
    <p:sldId id="693" r:id="rId135"/>
    <p:sldId id="694" r:id="rId136"/>
    <p:sldId id="695" r:id="rId137"/>
    <p:sldId id="696" r:id="rId138"/>
    <p:sldId id="697" r:id="rId139"/>
    <p:sldId id="698" r:id="rId140"/>
    <p:sldId id="699" r:id="rId141"/>
    <p:sldId id="700" r:id="rId142"/>
    <p:sldId id="701" r:id="rId143"/>
    <p:sldId id="702" r:id="rId144"/>
    <p:sldId id="703" r:id="rId145"/>
    <p:sldId id="704" r:id="rId146"/>
    <p:sldId id="705" r:id="rId147"/>
    <p:sldId id="706" r:id="rId148"/>
    <p:sldId id="707" r:id="rId149"/>
    <p:sldId id="708" r:id="rId150"/>
    <p:sldId id="709" r:id="rId151"/>
    <p:sldId id="710" r:id="rId152"/>
    <p:sldId id="711" r:id="rId153"/>
    <p:sldId id="712" r:id="rId154"/>
    <p:sldId id="713" r:id="rId155"/>
    <p:sldId id="714" r:id="rId156"/>
    <p:sldId id="715" r:id="rId157"/>
    <p:sldId id="562" r:id="rId158"/>
  </p:sldIdLst>
  <p:sldSz cx="12192000" cy="6858000"/>
  <p:notesSz cx="6858000" cy="9144000"/>
  <p:custDataLst>
    <p:tags r:id="rId16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2" pos="3863" userDrawn="1">
          <p15:clr>
            <a:srgbClr val="A4A3A4"/>
          </p15:clr>
        </p15:guide>
        <p15:guide id="3" orient="horz"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29" autoAdjust="0"/>
    <p:restoredTop sz="94660"/>
  </p:normalViewPr>
  <p:slideViewPr>
    <p:cSldViewPr snapToGrid="0" showGuides="1">
      <p:cViewPr varScale="1">
        <p:scale>
          <a:sx n="64" d="100"/>
          <a:sy n="64" d="100"/>
        </p:scale>
        <p:origin x="-126" y="-852"/>
      </p:cViewPr>
      <p:guideLst>
        <p:guide orient="horz" pos="2160"/>
        <p:guide pos="3863"/>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notesMaster" Target="notesMasters/notesMaster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ags" Target="tags/tag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viewProps" Target="view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theme" Target="theme/theme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7DFB97-536C-4347-B6EB-99C60B0CCBAB}" type="datetimeFigureOut">
              <a:rPr lang="zh-CN" altLang="en-US" smtClean="0"/>
              <a:t>2024/3/11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EB97CF-67A4-4AF0-98D8-5110AB66D6C7}" type="slidenum">
              <a:rPr lang="zh-CN" altLang="en-US" smtClean="0"/>
              <a:t>‹#›</a:t>
            </a:fld>
            <a:endParaRPr lang="zh-CN" altLang="en-US"/>
          </a:p>
        </p:txBody>
      </p:sp>
    </p:spTree>
    <p:extLst>
      <p:ext uri="{BB962C8B-B14F-4D97-AF65-F5344CB8AC3E}">
        <p14:creationId xmlns:p14="http://schemas.microsoft.com/office/powerpoint/2010/main" val="2185436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2" Type="http://schemas.openxmlformats.org/officeDocument/2006/relationships/slide" Target="../slides/slide123.xml"/><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2" Type="http://schemas.openxmlformats.org/officeDocument/2006/relationships/slide" Target="../slides/slide126.xml"/><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2" Type="http://schemas.openxmlformats.org/officeDocument/2006/relationships/slide" Target="../slides/slide127.xml"/><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2" Type="http://schemas.openxmlformats.org/officeDocument/2006/relationships/slide" Target="../slides/slide128.xml"/><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2" Type="http://schemas.openxmlformats.org/officeDocument/2006/relationships/slide" Target="../slides/slide131.xml"/><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2" Type="http://schemas.openxmlformats.org/officeDocument/2006/relationships/slide" Target="../slides/slide134.xml"/><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2" Type="http://schemas.openxmlformats.org/officeDocument/2006/relationships/slide" Target="../slides/slide135.xml"/><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2" Type="http://schemas.openxmlformats.org/officeDocument/2006/relationships/slide" Target="../slides/slide136.xml"/><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2" Type="http://schemas.openxmlformats.org/officeDocument/2006/relationships/slide" Target="../slides/slide137.xml"/><Relationship Id="rId1" Type="http://schemas.openxmlformats.org/officeDocument/2006/relationships/notesMaster" Target="../notesMasters/notesMaster1.xml"/></Relationships>
</file>

<file path=ppt/notesSlides/_rels/notesSlide137.xml.rels><?xml version="1.0" encoding="UTF-8" standalone="yes"?>
<Relationships xmlns="http://schemas.openxmlformats.org/package/2006/relationships"><Relationship Id="rId2" Type="http://schemas.openxmlformats.org/officeDocument/2006/relationships/slide" Target="../slides/slide138.xml"/><Relationship Id="rId1" Type="http://schemas.openxmlformats.org/officeDocument/2006/relationships/notesMaster" Target="../notesMasters/notesMaster1.xml"/></Relationships>
</file>

<file path=ppt/notesSlides/_rels/notesSlide138.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139.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0.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141.xml.rels><?xml version="1.0" encoding="UTF-8" standalone="yes"?>
<Relationships xmlns="http://schemas.openxmlformats.org/package/2006/relationships"><Relationship Id="rId2" Type="http://schemas.openxmlformats.org/officeDocument/2006/relationships/slide" Target="../slides/slide142.xml"/><Relationship Id="rId1" Type="http://schemas.openxmlformats.org/officeDocument/2006/relationships/notesMaster" Target="../notesMasters/notesMaster1.xml"/></Relationships>
</file>

<file path=ppt/notesSlides/_rels/notesSlide142.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_rels/notesSlide143.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144.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145.xml.rels><?xml version="1.0" encoding="UTF-8" standalone="yes"?>
<Relationships xmlns="http://schemas.openxmlformats.org/package/2006/relationships"><Relationship Id="rId2" Type="http://schemas.openxmlformats.org/officeDocument/2006/relationships/slide" Target="../slides/slide146.xml"/><Relationship Id="rId1" Type="http://schemas.openxmlformats.org/officeDocument/2006/relationships/notesMaster" Target="../notesMasters/notesMaster1.xml"/></Relationships>
</file>

<file path=ppt/notesSlides/_rels/notesSlide146.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147.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148.xml.rels><?xml version="1.0" encoding="UTF-8" standalone="yes"?>
<Relationships xmlns="http://schemas.openxmlformats.org/package/2006/relationships"><Relationship Id="rId2" Type="http://schemas.openxmlformats.org/officeDocument/2006/relationships/slide" Target="../slides/slide149.xml"/><Relationship Id="rId1" Type="http://schemas.openxmlformats.org/officeDocument/2006/relationships/notesMaster" Target="../notesMasters/notesMaster1.xml"/></Relationships>
</file>

<file path=ppt/notesSlides/_rels/notesSlide149.xml.rels><?xml version="1.0" encoding="UTF-8" standalone="yes"?>
<Relationships xmlns="http://schemas.openxmlformats.org/package/2006/relationships"><Relationship Id="rId2" Type="http://schemas.openxmlformats.org/officeDocument/2006/relationships/slide" Target="../slides/slide15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0.xml.rels><?xml version="1.0" encoding="UTF-8" standalone="yes"?>
<Relationships xmlns="http://schemas.openxmlformats.org/package/2006/relationships"><Relationship Id="rId2" Type="http://schemas.openxmlformats.org/officeDocument/2006/relationships/slide" Target="../slides/slide151.xml"/><Relationship Id="rId1" Type="http://schemas.openxmlformats.org/officeDocument/2006/relationships/notesMaster" Target="../notesMasters/notesMaster1.xml"/></Relationships>
</file>

<file path=ppt/notesSlides/_rels/notesSlide151.xml.rels><?xml version="1.0" encoding="UTF-8" standalone="yes"?>
<Relationships xmlns="http://schemas.openxmlformats.org/package/2006/relationships"><Relationship Id="rId2" Type="http://schemas.openxmlformats.org/officeDocument/2006/relationships/slide" Target="../slides/slide152.xml"/><Relationship Id="rId1" Type="http://schemas.openxmlformats.org/officeDocument/2006/relationships/notesMaster" Target="../notesMasters/notesMaster1.xml"/></Relationships>
</file>

<file path=ppt/notesSlides/_rels/notesSlide152.xml.rels><?xml version="1.0" encoding="UTF-8" standalone="yes"?>
<Relationships xmlns="http://schemas.openxmlformats.org/package/2006/relationships"><Relationship Id="rId2" Type="http://schemas.openxmlformats.org/officeDocument/2006/relationships/slide" Target="../slides/slide153.xml"/><Relationship Id="rId1" Type="http://schemas.openxmlformats.org/officeDocument/2006/relationships/notesMaster" Target="../notesMasters/notesMaster1.xml"/></Relationships>
</file>

<file path=ppt/notesSlides/_rels/notesSlide153.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_rels/notesSlide154.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155.xml.rels><?xml version="1.0" encoding="UTF-8" standalone="yes"?>
<Relationships xmlns="http://schemas.openxmlformats.org/package/2006/relationships"><Relationship Id="rId2" Type="http://schemas.openxmlformats.org/officeDocument/2006/relationships/slide" Target="../slides/slide156.xml"/><Relationship Id="rId1" Type="http://schemas.openxmlformats.org/officeDocument/2006/relationships/notesMaster" Target="../notesMasters/notesMaster1.xml"/></Relationships>
</file>

<file path=ppt/notesSlides/_rels/notesSlide156.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EB97CF-67A4-4AF0-98D8-5110AB66D6C7}" type="slidenum">
              <a:rPr lang="zh-CN" altLang="en-US" smtClean="0"/>
              <a:t>1</a:t>
            </a:fld>
            <a:endParaRPr lang="zh-CN" altLang="en-US"/>
          </a:p>
        </p:txBody>
      </p:sp>
    </p:spTree>
    <p:extLst>
      <p:ext uri="{BB962C8B-B14F-4D97-AF65-F5344CB8AC3E}">
        <p14:creationId xmlns:p14="http://schemas.microsoft.com/office/powerpoint/2010/main" val="1325995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106</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107</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119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127</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128</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129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139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149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E0EB97CF-67A4-4AF0-98D8-5110AB66D6C7}" type="slidenum">
              <a:rPr lang="zh-CN" altLang="en-US" smtClean="0"/>
              <a:t>157</a:t>
            </a:fld>
            <a:endParaRPr lang="zh-CN" altLang="en-US"/>
          </a:p>
        </p:txBody>
      </p:sp>
    </p:spTree>
    <p:extLst>
      <p:ext uri="{BB962C8B-B14F-4D97-AF65-F5344CB8AC3E}">
        <p14:creationId xmlns:p14="http://schemas.microsoft.com/office/powerpoint/2010/main" val="132599560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18</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19</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a:t>
            </a:fld>
            <a:endParaRPr lang="zh-CN" altLang="en-US"/>
          </a:p>
        </p:txBody>
      </p:sp>
    </p:spTree>
    <p:extLst>
      <p:ext uri="{BB962C8B-B14F-4D97-AF65-F5344CB8AC3E}">
        <p14:creationId xmlns:p14="http://schemas.microsoft.com/office/powerpoint/2010/main" val="29752689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29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a:t>
            </a:fld>
            <a:endParaRPr lang="zh-CN" altLang="en-US"/>
          </a:p>
        </p:txBody>
      </p:sp>
    </p:spTree>
    <p:extLst>
      <p:ext uri="{BB962C8B-B14F-4D97-AF65-F5344CB8AC3E}">
        <p14:creationId xmlns:p14="http://schemas.microsoft.com/office/powerpoint/2010/main" val="29752689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37</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38</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39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49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59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69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73</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74</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78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82</a:t>
            </a:fld>
            <a:endParaRPr lang="zh-CN" altLang="en-US"/>
          </a:p>
        </p:txBody>
      </p:sp>
    </p:spTree>
    <p:extLst>
      <p:ext uri="{BB962C8B-B14F-4D97-AF65-F5344CB8AC3E}">
        <p14:creationId xmlns:p14="http://schemas.microsoft.com/office/powerpoint/2010/main" val="2098796328"/>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83</a:t>
            </a:fld>
            <a:endParaRPr lang="zh-CN" altLang="en-US"/>
          </a:p>
        </p:txBody>
      </p:sp>
    </p:spTree>
    <p:extLst>
      <p:ext uri="{BB962C8B-B14F-4D97-AF65-F5344CB8AC3E}">
        <p14:creationId xmlns:p14="http://schemas.microsoft.com/office/powerpoint/2010/main" val="1101646647"/>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89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91</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92</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93</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94</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95</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96</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97</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98</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99</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0EB97CF-67A4-4AF0-98D8-5110AB66D6C7}" type="slidenum">
              <a:rPr lang="zh-CN" altLang="en-US" smtClean="0"/>
              <a:t>100</a:t>
            </a:fld>
            <a:endParaRPr lang="zh-CN" altLang="en-US"/>
          </a:p>
        </p:txBody>
      </p:sp>
    </p:spTree>
    <p:extLst>
      <p:ext uri="{BB962C8B-B14F-4D97-AF65-F5344CB8AC3E}">
        <p14:creationId xmlns:p14="http://schemas.microsoft.com/office/powerpoint/2010/main" val="39352174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3216872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2898187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4245282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pic>
        <p:nvPicPr>
          <p:cNvPr id="7"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31679202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33658979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34140407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4898515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2728969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Picture 2" descr="C:\Users\Administrator\Desktop\PPT整理\用途\asf.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9588"/>
          </a:xfrm>
          <a:prstGeom prst="rect">
            <a:avLst/>
          </a:prstGeom>
          <a:noFill/>
          <a:extLst>
            <a:ext uri="{909E8E84-426E-40DD-AFC4-6F175D3DCCD1}">
              <a14:hiddenFill xmlns:a14="http://schemas.microsoft.com/office/drawing/2010/main">
                <a:solidFill>
                  <a:srgbClr val="FFFFFF"/>
                </a:solidFill>
              </a14:hiddenFill>
            </a:ext>
          </a:extLst>
        </p:spPr>
      </p:pic>
      <p:sp>
        <p:nvSpPr>
          <p:cNvPr id="2" name="日期占位符 1"/>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29211202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2145799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32FCB64-438B-43DA-BF91-F743F873B7BE}" type="datetimeFigureOut">
              <a:rPr lang="zh-CN" altLang="en-US" smtClean="0"/>
              <a:t>2024/3/11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369782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2FCB64-438B-43DA-BF91-F743F873B7BE}" type="datetimeFigureOut">
              <a:rPr lang="zh-CN" altLang="en-US" smtClean="0"/>
              <a:t>2024/3/11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84C8F2-B994-40D2-9C31-7A22AC02281F}" type="slidenum">
              <a:rPr lang="zh-CN" altLang="en-US" smtClean="0"/>
              <a:t>‹#›</a:t>
            </a:fld>
            <a:endParaRPr lang="zh-CN" altLang="en-US"/>
          </a:p>
        </p:txBody>
      </p:sp>
    </p:spTree>
    <p:extLst>
      <p:ext uri="{BB962C8B-B14F-4D97-AF65-F5344CB8AC3E}">
        <p14:creationId xmlns:p14="http://schemas.microsoft.com/office/powerpoint/2010/main" val="436724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9.xml"/><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20.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21.xml"/><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2" Type="http://schemas.openxmlformats.org/officeDocument/2006/relationships/notesSlide" Target="../notesSlides/notesSlide122.xml"/><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23.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24.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2" Type="http://schemas.openxmlformats.org/officeDocument/2006/relationships/notesSlide" Target="../notesSlides/notesSlide125.xml"/><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2" Type="http://schemas.openxmlformats.org/officeDocument/2006/relationships/notesSlide" Target="../notesSlides/notesSlide126.xml"/><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2" Type="http://schemas.openxmlformats.org/officeDocument/2006/relationships/notesSlide" Target="../notesSlides/notesSlide127.xml"/><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12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129.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2" Type="http://schemas.openxmlformats.org/officeDocument/2006/relationships/notesSlide" Target="../notesSlides/notesSlide130.xml"/><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1.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2.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2" Type="http://schemas.openxmlformats.org/officeDocument/2006/relationships/notesSlide" Target="../notesSlides/notesSlide133.xml"/><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2" Type="http://schemas.openxmlformats.org/officeDocument/2006/relationships/notesSlide" Target="../notesSlides/notesSlide134.xml"/><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2" Type="http://schemas.openxmlformats.org/officeDocument/2006/relationships/notesSlide" Target="../notesSlides/notesSlide135.xml"/><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2" Type="http://schemas.openxmlformats.org/officeDocument/2006/relationships/notesSlide" Target="../notesSlides/notesSlide136.xml"/><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2" Type="http://schemas.openxmlformats.org/officeDocument/2006/relationships/notesSlide" Target="../notesSlides/notesSlide137.xml"/><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13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139.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140.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2" Type="http://schemas.openxmlformats.org/officeDocument/2006/relationships/notesSlide" Target="../notesSlides/notesSlide141.xml"/><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2" Type="http://schemas.openxmlformats.org/officeDocument/2006/relationships/notesSlide" Target="../notesSlides/notesSlide142.xml"/><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143.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6.xml.rels><?xml version="1.0" encoding="UTF-8" standalone="yes"?>
<Relationships xmlns="http://schemas.openxmlformats.org/package/2006/relationships"><Relationship Id="rId2" Type="http://schemas.openxmlformats.org/officeDocument/2006/relationships/notesSlide" Target="../notesSlides/notesSlide145.xml"/><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2" Type="http://schemas.openxmlformats.org/officeDocument/2006/relationships/notesSlide" Target="../notesSlides/notesSlide146.xml"/><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147.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2" Type="http://schemas.openxmlformats.org/officeDocument/2006/relationships/notesSlide" Target="../notesSlides/notesSlide14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2" Type="http://schemas.openxmlformats.org/officeDocument/2006/relationships/notesSlide" Target="../notesSlides/notesSlide149.xm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2" Type="http://schemas.openxmlformats.org/officeDocument/2006/relationships/notesSlide" Target="../notesSlides/notesSlide150.xml"/><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2" Type="http://schemas.openxmlformats.org/officeDocument/2006/relationships/notesSlide" Target="../notesSlides/notesSlide151.xml"/><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2" Type="http://schemas.openxmlformats.org/officeDocument/2006/relationships/notesSlide" Target="../notesSlides/notesSlide152.xml"/><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153.xml"/><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154.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2" Type="http://schemas.openxmlformats.org/officeDocument/2006/relationships/notesSlide" Target="../notesSlides/notesSlide155.xm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3" Type="http://schemas.openxmlformats.org/officeDocument/2006/relationships/notesSlide" Target="../notesSlides/notesSlide156.xml"/><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任意多边形 52"/>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8" name="任意多边形 47"/>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4" name="任意多边形 53"/>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6" name="任意多边形 55"/>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8" name="任意多边形 5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1" name="任意多边形 60"/>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5" name="任意多边形 54"/>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0" name="任意多边形 59"/>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2" name="任意多边形 6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3" name="任意多边形 6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4" name="任意多边形 6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5" name="任意多边形 6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6" name="任意多边形 6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8" name="任意多边形 6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9" name="文本框 68"/>
          <p:cNvSpPr txBox="1"/>
          <p:nvPr/>
        </p:nvSpPr>
        <p:spPr>
          <a:xfrm>
            <a:off x="930136" y="2670045"/>
            <a:ext cx="7716811" cy="1323439"/>
          </a:xfrm>
          <a:prstGeom prst="rect">
            <a:avLst/>
          </a:prstGeom>
          <a:noFill/>
        </p:spPr>
        <p:txBody>
          <a:bodyPr wrap="square" rtlCol="0">
            <a:spAutoFit/>
          </a:bodyPr>
          <a:lstStyle/>
          <a:p>
            <a:r>
              <a:rPr lang="zh-CN" altLang="en-US" sz="8000" b="1" dirty="0">
                <a:solidFill>
                  <a:schemeClr val="accent1"/>
                </a:solidFill>
                <a:latin typeface="方正大黑_GBK" panose="03000509000000000000" pitchFamily="65" charset="-122"/>
                <a:ea typeface="方正大黑_GBK" panose="03000509000000000000" pitchFamily="65" charset="-122"/>
                <a:cs typeface="+mn-ea"/>
                <a:sym typeface="+mn-lt"/>
              </a:rPr>
              <a:t>老年人沟通技巧</a:t>
            </a:r>
          </a:p>
        </p:txBody>
      </p:sp>
      <p:sp>
        <p:nvSpPr>
          <p:cNvPr id="75" name="矩形 74"/>
          <p:cNvSpPr/>
          <p:nvPr/>
        </p:nvSpPr>
        <p:spPr>
          <a:xfrm>
            <a:off x="363548" y="2613818"/>
            <a:ext cx="264280" cy="14358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8014439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145654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四、老年人沟通的类型</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033313"/>
            <a:ext cx="11054246" cy="300082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沟通与非语言沟通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沟通中， 语言沟通和非语言沟通是相互联系、相辅相成的关系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沟通是指沟通者以语言符号的形式将信息发送给接收者的沟通行为， 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自然语言</a:t>
            </a:r>
            <a:r>
              <a:rPr lang="zh-CN" altLang="en-US" sz="1400" dirty="0">
                <a:solidFill>
                  <a:srgbClr val="221E1F"/>
                </a:solidFill>
                <a:latin typeface="Adobe 宋体 Std L" panose="02020300000000000000" pitchFamily="18" charset="-122"/>
                <a:ea typeface="Adobe 宋体 Std L" panose="02020300000000000000" pitchFamily="18" charset="-122"/>
              </a:rPr>
              <a:t>为沟通手段的信息交流， 包括口头语言、书面语言、图片或者图形</a:t>
            </a:r>
            <a:r>
              <a:rPr lang="zh-CN" altLang="en-US" sz="1400" dirty="0" smtClean="0">
                <a:solidFill>
                  <a:srgbClr val="221E1F"/>
                </a:solidFill>
                <a:latin typeface="Adobe 宋体 Std L" panose="02020300000000000000" pitchFamily="18" charset="-122"/>
                <a:ea typeface="Adobe 宋体 Std L" panose="02020300000000000000" pitchFamily="18" charset="-122"/>
              </a:rPr>
              <a:t>。非</a:t>
            </a:r>
            <a:r>
              <a:rPr lang="zh-CN" altLang="en-US" sz="1400" dirty="0">
                <a:solidFill>
                  <a:srgbClr val="221E1F"/>
                </a:solidFill>
                <a:latin typeface="Adobe 宋体 Std L" panose="02020300000000000000" pitchFamily="18" charset="-122"/>
                <a:ea typeface="Adobe 宋体 Std L" panose="02020300000000000000" pitchFamily="18" charset="-122"/>
              </a:rPr>
              <a:t>语言沟通是指语言沟通之外的交流， 即非语言符号系统进行的信息交流。包括</a:t>
            </a:r>
            <a:r>
              <a:rPr lang="zh-CN" altLang="en-US" sz="1400" dirty="0" smtClean="0">
                <a:solidFill>
                  <a:srgbClr val="221E1F"/>
                </a:solidFill>
                <a:latin typeface="Adobe 宋体 Std L" panose="02020300000000000000" pitchFamily="18" charset="-122"/>
                <a:ea typeface="Adobe 宋体 Std L" panose="02020300000000000000" pitchFamily="18" charset="-122"/>
              </a:rPr>
              <a:t>形体语言</a:t>
            </a:r>
            <a:r>
              <a:rPr lang="zh-CN" altLang="en-US" sz="1400" dirty="0">
                <a:solidFill>
                  <a:srgbClr val="221E1F"/>
                </a:solidFill>
                <a:latin typeface="Adobe 宋体 Std L" panose="02020300000000000000" pitchFamily="18" charset="-122"/>
                <a:ea typeface="Adobe 宋体 Std L" panose="02020300000000000000" pitchFamily="18" charset="-122"/>
              </a:rPr>
              <a:t>（目光、表情、手势、动作）、空间距离、衣着打扮等。</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直接</a:t>
            </a:r>
            <a:r>
              <a:rPr lang="zh-CN" altLang="en-US" sz="1400" dirty="0">
                <a:solidFill>
                  <a:srgbClr val="221E1F"/>
                </a:solidFill>
                <a:latin typeface="Adobe 宋体 Std L" panose="02020300000000000000" pitchFamily="18" charset="-122"/>
                <a:ea typeface="Adobe 宋体 Std L" panose="02020300000000000000" pitchFamily="18" charset="-122"/>
              </a:rPr>
              <a:t>沟通与间接沟通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直接沟通是运用人类自身固有的手段， 无须借助沟通媒介的沟通方式。直接沟通在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a:t>
            </a:r>
            <a:r>
              <a:rPr lang="zh-CN" altLang="en-US" sz="1400" dirty="0">
                <a:solidFill>
                  <a:srgbClr val="221E1F"/>
                </a:solidFill>
                <a:latin typeface="Adobe 宋体 Std L" panose="02020300000000000000" pitchFamily="18" charset="-122"/>
                <a:ea typeface="Adobe 宋体 Std L" panose="02020300000000000000" pitchFamily="18" charset="-122"/>
              </a:rPr>
              <a:t>沟通中最为常见， 也是最有效的沟通方式。直接沟通能快速建立与老年人的关系，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可以通过面对面给老年人感官印象， 加深老年人对沟通者的印象</a:t>
            </a:r>
            <a:r>
              <a:rPr lang="zh-CN" altLang="en-US" sz="1400" dirty="0" smtClean="0">
                <a:solidFill>
                  <a:srgbClr val="221E1F"/>
                </a:solidFill>
                <a:latin typeface="Adobe 宋体 Std L" panose="02020300000000000000" pitchFamily="18" charset="-122"/>
                <a:ea typeface="Adobe 宋体 Std L" panose="02020300000000000000" pitchFamily="18" charset="-122"/>
              </a:rPr>
              <a:t>。间接</a:t>
            </a:r>
            <a:r>
              <a:rPr lang="zh-CN" altLang="en-US" sz="1400" dirty="0">
                <a:solidFill>
                  <a:srgbClr val="221E1F"/>
                </a:solidFill>
                <a:latin typeface="Adobe 宋体 Std L" panose="02020300000000000000" pitchFamily="18" charset="-122"/>
                <a:ea typeface="Adobe 宋体 Std L" panose="02020300000000000000" pitchFamily="18" charset="-122"/>
              </a:rPr>
              <a:t>沟通是除依靠传统的语言、文字外， 还需信件、电话、电报、网络等媒介做</a:t>
            </a:r>
            <a:r>
              <a:rPr lang="zh-CN" altLang="en-US" sz="1400" dirty="0" smtClean="0">
                <a:solidFill>
                  <a:srgbClr val="221E1F"/>
                </a:solidFill>
                <a:latin typeface="Adobe 宋体 Std L" panose="02020300000000000000" pitchFamily="18" charset="-122"/>
                <a:ea typeface="Adobe 宋体 Std L" panose="02020300000000000000" pitchFamily="18" charset="-122"/>
              </a:rPr>
              <a:t>中间</a:t>
            </a:r>
            <a:r>
              <a:rPr lang="zh-CN" altLang="en-US" sz="1400" dirty="0">
                <a:solidFill>
                  <a:srgbClr val="221E1F"/>
                </a:solidFill>
                <a:latin typeface="Adobe 宋体 Std L" panose="02020300000000000000" pitchFamily="18" charset="-122"/>
                <a:ea typeface="Adobe 宋体 Std L" panose="02020300000000000000" pitchFamily="18" charset="-122"/>
              </a:rPr>
              <a:t>联系的沟通。间接沟通随着现代社会科技的发展使用也比较广泛， 比如老年人与</a:t>
            </a:r>
            <a:r>
              <a:rPr lang="zh-CN" altLang="en-US" sz="1400" dirty="0" smtClean="0">
                <a:solidFill>
                  <a:srgbClr val="221E1F"/>
                </a:solidFill>
                <a:latin typeface="Adobe 宋体 Std L" panose="02020300000000000000" pitchFamily="18" charset="-122"/>
                <a:ea typeface="Adobe 宋体 Std L" panose="02020300000000000000" pitchFamily="18" charset="-122"/>
              </a:rPr>
              <a:t>外地子女</a:t>
            </a:r>
            <a:r>
              <a:rPr lang="zh-CN" altLang="en-US" sz="1400" dirty="0">
                <a:solidFill>
                  <a:srgbClr val="221E1F"/>
                </a:solidFill>
                <a:latin typeface="Adobe 宋体 Std L" panose="02020300000000000000" pitchFamily="18" charset="-122"/>
                <a:ea typeface="Adobe 宋体 Std L" panose="02020300000000000000" pitchFamily="18" charset="-122"/>
              </a:rPr>
              <a:t>的沟通多是间接沟通。一些间接沟通的方式也随着时间的推移而被淘汰， </a:t>
            </a:r>
            <a:r>
              <a:rPr lang="zh-CN" altLang="en-US" sz="1400" dirty="0" smtClean="0">
                <a:solidFill>
                  <a:srgbClr val="221E1F"/>
                </a:solidFill>
                <a:latin typeface="Adobe 宋体 Std L" panose="02020300000000000000" pitchFamily="18" charset="-122"/>
                <a:ea typeface="Adobe 宋体 Std L" panose="02020300000000000000" pitchFamily="18" charset="-122"/>
              </a:rPr>
              <a:t>比如书信</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53451418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94873"/>
            <a:ext cx="11054246" cy="5909310"/>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二、第一次访谈目标</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获得</a:t>
            </a:r>
            <a:r>
              <a:rPr lang="zh-CN" altLang="en-US" sz="1400" dirty="0">
                <a:solidFill>
                  <a:srgbClr val="221E1F"/>
                </a:solidFill>
                <a:latin typeface="Adobe 宋体 Std L" panose="02020300000000000000" pitchFamily="18" charset="-122"/>
                <a:ea typeface="Adobe 宋体 Std L" panose="02020300000000000000" pitchFamily="18" charset="-122"/>
              </a:rPr>
              <a:t>案主的信任。</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使</a:t>
            </a:r>
            <a:r>
              <a:rPr lang="zh-CN" altLang="en-US" sz="1400" dirty="0">
                <a:solidFill>
                  <a:srgbClr val="221E1F"/>
                </a:solidFill>
                <a:latin typeface="Adobe 宋体 Std L" panose="02020300000000000000" pitchFamily="18" charset="-122"/>
                <a:ea typeface="Adobe 宋体 Std L" panose="02020300000000000000" pitchFamily="18" charset="-122"/>
              </a:rPr>
              <a:t>案主能够主动和我们讲述失独往事， 便于我们开展计划。</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a:t>
            </a:r>
            <a:r>
              <a:rPr lang="zh-CN" altLang="en-US" sz="1400" dirty="0">
                <a:solidFill>
                  <a:srgbClr val="221E1F"/>
                </a:solidFill>
                <a:latin typeface="Adobe 宋体 Std L" panose="02020300000000000000" pitchFamily="18" charset="-122"/>
                <a:ea typeface="Adobe 宋体 Std L" panose="02020300000000000000" pitchFamily="18" charset="-122"/>
              </a:rPr>
              <a:t>案主的情绪变化。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三、第一次访谈</a:t>
            </a:r>
            <a:r>
              <a:rPr lang="zh-CN" altLang="en-US" sz="1400" dirty="0" smtClean="0">
                <a:solidFill>
                  <a:srgbClr val="221E1F"/>
                </a:solidFill>
                <a:latin typeface="Adobe 宋体 Std L" panose="02020300000000000000" pitchFamily="18" charset="-122"/>
                <a:ea typeface="Adobe 宋体 Std L" panose="02020300000000000000" pitchFamily="18" charset="-122"/>
              </a:rPr>
              <a:t>内容</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略</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四、后续访谈计划</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通过和案</a:t>
            </a:r>
            <a:r>
              <a:rPr lang="zh-CN" altLang="en-US" sz="1400" dirty="0" smtClean="0">
                <a:solidFill>
                  <a:srgbClr val="221E1F"/>
                </a:solidFill>
                <a:latin typeface="Adobe 宋体 Std L" panose="02020300000000000000" pitchFamily="18" charset="-122"/>
                <a:ea typeface="Adobe 宋体 Std L" panose="02020300000000000000" pitchFamily="18" charset="-122"/>
              </a:rPr>
              <a:t>主</a:t>
            </a:r>
            <a:r>
              <a:rPr lang="en-US" altLang="zh-CN" sz="1400" dirty="0" smtClean="0">
                <a:solidFill>
                  <a:srgbClr val="221E1F"/>
                </a:solidFill>
                <a:latin typeface="Adobe 宋体 Std L" panose="02020300000000000000" pitchFamily="18" charset="-122"/>
                <a:ea typeface="Adobe 宋体 Std L" panose="02020300000000000000" pitchFamily="18" charset="-122"/>
              </a:rPr>
              <a:t>C1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C2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的第一次访谈， 我们发现案主的精神状态是比较不错的， 而且</a:t>
            </a:r>
            <a:r>
              <a:rPr lang="zh-CN" altLang="en-US" sz="1400" dirty="0" smtClean="0">
                <a:solidFill>
                  <a:srgbClr val="221E1F"/>
                </a:solidFill>
                <a:latin typeface="Adobe 宋体 Std L" panose="02020300000000000000" pitchFamily="18" charset="-122"/>
                <a:ea typeface="Adobe 宋体 Std L" panose="02020300000000000000" pitchFamily="18" charset="-122"/>
              </a:rPr>
              <a:t>现在</a:t>
            </a:r>
            <a:r>
              <a:rPr lang="zh-CN" altLang="en-US" sz="1400" dirty="0">
                <a:solidFill>
                  <a:srgbClr val="221E1F"/>
                </a:solidFill>
                <a:latin typeface="Adobe 宋体 Std L" panose="02020300000000000000" pitchFamily="18" charset="-122"/>
                <a:ea typeface="Adobe 宋体 Std L" panose="02020300000000000000" pitchFamily="18" charset="-122"/>
              </a:rPr>
              <a:t>的生活质量比较高， 但是心态上还有少许不足。基于案主目前的情况， 社工想通过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接下来</a:t>
            </a:r>
            <a:r>
              <a:rPr lang="zh-CN" altLang="en-US" sz="1400" dirty="0">
                <a:solidFill>
                  <a:srgbClr val="221E1F"/>
                </a:solidFill>
                <a:latin typeface="Adobe 宋体 Std L" panose="02020300000000000000" pitchFamily="18" charset="-122"/>
                <a:ea typeface="Adobe 宋体 Std L" panose="02020300000000000000" pitchFamily="18" charset="-122"/>
              </a:rPr>
              <a:t>的访谈， 了解目前政府以及社会组织等对失独家庭的照顾程度， 以及失独家庭成员</a:t>
            </a:r>
            <a:r>
              <a:rPr lang="zh-CN" altLang="en-US" sz="1400" dirty="0" smtClean="0">
                <a:solidFill>
                  <a:srgbClr val="221E1F"/>
                </a:solidFill>
                <a:latin typeface="Adobe 宋体 Std L" panose="02020300000000000000" pitchFamily="18" charset="-122"/>
                <a:ea typeface="Adobe 宋体 Std L" panose="02020300000000000000" pitchFamily="18" charset="-122"/>
              </a:rPr>
              <a:t>目前的</a:t>
            </a:r>
            <a:r>
              <a:rPr lang="zh-CN" altLang="en-US" sz="1400" dirty="0">
                <a:solidFill>
                  <a:srgbClr val="221E1F"/>
                </a:solidFill>
                <a:latin typeface="Adobe 宋体 Std L" panose="02020300000000000000" pitchFamily="18" charset="-122"/>
                <a:ea typeface="Adobe 宋体 Std L" panose="02020300000000000000" pitchFamily="18" charset="-122"/>
              </a:rPr>
              <a:t>感受。同时， 在访谈中社工运用专业的理论知识让案主增强自我效能感和自我养老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能力</a:t>
            </a:r>
            <a:r>
              <a:rPr lang="zh-CN" altLang="en-US" sz="1400" dirty="0">
                <a:solidFill>
                  <a:srgbClr val="221E1F"/>
                </a:solidFill>
                <a:latin typeface="Adobe 宋体 Std L" panose="02020300000000000000" pitchFamily="18" charset="-122"/>
                <a:ea typeface="Adobe 宋体 Std L" panose="02020300000000000000" pitchFamily="18" charset="-122"/>
              </a:rPr>
              <a:t>， 并给出适当建议。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五、后续访谈目标</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深化访谈、增加信任度、建立更加友好的关系。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了解案主当前的情况， 初步确定案主的需求。</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给案主提供适当建议， 改善案主心态。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六、后续访谈结束后</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进行资料整理。</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进行资料评估整合。</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评估本次访谈并且制订下一次访谈计划。</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13444879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783778"/>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二、与空巢、寡居老人的服务沟通</a:t>
            </a: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1447141"/>
            <a:ext cx="11054246" cy="4293483"/>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空巢</a:t>
            </a:r>
            <a:r>
              <a:rPr lang="zh-CN" altLang="en-US" sz="1400" dirty="0">
                <a:solidFill>
                  <a:srgbClr val="221E1F"/>
                </a:solidFill>
                <a:latin typeface="Adobe 宋体 Std L" panose="02020300000000000000" pitchFamily="18" charset="-122"/>
                <a:ea typeface="Adobe 宋体 Std L" panose="02020300000000000000" pitchFamily="18" charset="-122"/>
              </a:rPr>
              <a:t>老人、寡居老人的生活状态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空巢老人和寡居老人共同的生活状态是子女繁忙， 平时都不在身边， 基本上没时间</a:t>
            </a:r>
            <a:r>
              <a:rPr lang="zh-CN" altLang="en-US" sz="1400" dirty="0" smtClean="0">
                <a:solidFill>
                  <a:srgbClr val="221E1F"/>
                </a:solidFill>
                <a:latin typeface="Adobe 宋体 Std L" panose="02020300000000000000" pitchFamily="18" charset="-122"/>
                <a:ea typeface="Adobe 宋体 Std L" panose="02020300000000000000" pitchFamily="18" charset="-122"/>
              </a:rPr>
              <a:t>回来</a:t>
            </a:r>
            <a:r>
              <a:rPr lang="zh-CN" altLang="en-US" sz="1400" dirty="0">
                <a:solidFill>
                  <a:srgbClr val="221E1F"/>
                </a:solidFill>
                <a:latin typeface="Adobe 宋体 Std L" panose="02020300000000000000" pitchFamily="18" charset="-122"/>
                <a:ea typeface="Adobe 宋体 Std L" panose="02020300000000000000" pitchFamily="18" charset="-122"/>
              </a:rPr>
              <a:t>探望他们。不同之处是寡居老人不仅儿女不在身边， 他们由于伴侣死亡或离婚等原因</a:t>
            </a:r>
            <a:r>
              <a:rPr lang="zh-CN" altLang="en-US" sz="1400" dirty="0" smtClean="0">
                <a:solidFill>
                  <a:srgbClr val="221E1F"/>
                </a:solidFill>
                <a:latin typeface="Adobe 宋体 Std L" panose="02020300000000000000" pitchFamily="18" charset="-122"/>
                <a:ea typeface="Adobe 宋体 Std L" panose="02020300000000000000" pitchFamily="18" charset="-122"/>
              </a:rPr>
              <a:t>独自</a:t>
            </a:r>
            <a:r>
              <a:rPr lang="zh-CN" altLang="en-US" sz="1400" dirty="0">
                <a:solidFill>
                  <a:srgbClr val="221E1F"/>
                </a:solidFill>
                <a:latin typeface="Adobe 宋体 Std L" panose="02020300000000000000" pitchFamily="18" charset="-122"/>
                <a:ea typeface="Adobe 宋体 Std L" panose="02020300000000000000" pitchFamily="18" charset="-122"/>
              </a:rPr>
              <a:t>一人生活。</a:t>
            </a:r>
            <a:r>
              <a:rPr lang="zh-CN" altLang="en-US" sz="1400" dirty="0" smtClean="0">
                <a:solidFill>
                  <a:srgbClr val="221E1F"/>
                </a:solidFill>
                <a:latin typeface="Adobe 宋体 Std L" panose="02020300000000000000" pitchFamily="18" charset="-122"/>
                <a:ea typeface="Adobe 宋体 Std L" panose="02020300000000000000" pitchFamily="18" charset="-122"/>
              </a:rPr>
              <a:t>截至</a:t>
            </a:r>
            <a:r>
              <a:rPr lang="en-US" altLang="zh-CN" sz="1400" dirty="0" smtClean="0">
                <a:solidFill>
                  <a:srgbClr val="221E1F"/>
                </a:solidFill>
                <a:latin typeface="Adobe 宋体 Std L" panose="02020300000000000000" pitchFamily="18" charset="-122"/>
                <a:ea typeface="Adobe 宋体 Std L" panose="02020300000000000000" pitchFamily="18" charset="-122"/>
              </a:rPr>
              <a:t>2019</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年我国有空巢</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亿， 病残</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400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 失能</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300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a:t>
            </a:r>
            <a:r>
              <a:rPr lang="zh-CN" altLang="en-US" sz="1400" dirty="0" smtClean="0">
                <a:solidFill>
                  <a:srgbClr val="221E1F"/>
                </a:solidFill>
                <a:latin typeface="Adobe 宋体 Std L" panose="02020300000000000000" pitchFamily="18" charset="-122"/>
                <a:ea typeface="Adobe 宋体 Std L" panose="02020300000000000000" pitchFamily="18" charset="-122"/>
              </a:rPr>
              <a:t>，失</a:t>
            </a:r>
            <a:r>
              <a:rPr lang="zh-CN" altLang="en-US" sz="1400" dirty="0">
                <a:solidFill>
                  <a:srgbClr val="221E1F"/>
                </a:solidFill>
                <a:latin typeface="Adobe 宋体 Std L" panose="02020300000000000000" pitchFamily="18" charset="-122"/>
                <a:ea typeface="Adobe 宋体 Std L" panose="02020300000000000000" pitchFamily="18" charset="-122"/>
              </a:rPr>
              <a:t>独</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 服务需求既广泛又复杂。空巢老人、独居老人的生活照料、医疗陪护</a:t>
            </a:r>
            <a:r>
              <a:rPr lang="zh-CN" altLang="en-US" sz="1400" dirty="0" smtClean="0">
                <a:solidFill>
                  <a:srgbClr val="221E1F"/>
                </a:solidFill>
                <a:latin typeface="Adobe 宋体 Std L" panose="02020300000000000000" pitchFamily="18" charset="-122"/>
                <a:ea typeface="Adobe 宋体 Std L" panose="02020300000000000000" pitchFamily="18" charset="-122"/>
              </a:rPr>
              <a:t>、精神</a:t>
            </a:r>
            <a:r>
              <a:rPr lang="zh-CN" altLang="en-US" sz="1400" dirty="0">
                <a:solidFill>
                  <a:srgbClr val="221E1F"/>
                </a:solidFill>
                <a:latin typeface="Adobe 宋体 Std L" panose="02020300000000000000" pitchFamily="18" charset="-122"/>
                <a:ea typeface="Adobe 宋体 Std L" panose="02020300000000000000" pitchFamily="18" charset="-122"/>
              </a:rPr>
              <a:t>慰藉等需求突出， 当前我国各地已广泛开展社会工作服务项目， 为空巢老人、独居</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提供亲情抚慰、心理疏导等服务， 丰富他们的精神生活， 构筑老年人关爱网。</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空巢老人、寡居老人沟通的技巧</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主动沟通取得信任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与寡居老人、空巢老人沟通过程中取得老年人的信任是非常重要的。在沟通服务</a:t>
            </a:r>
            <a:r>
              <a:rPr lang="zh-CN" altLang="en-US" sz="1400" dirty="0" smtClean="0">
                <a:solidFill>
                  <a:srgbClr val="221E1F"/>
                </a:solidFill>
                <a:latin typeface="Adobe 宋体 Std L" panose="02020300000000000000" pitchFamily="18" charset="-122"/>
                <a:ea typeface="Adobe 宋体 Std L" panose="02020300000000000000" pitchFamily="18" charset="-122"/>
              </a:rPr>
              <a:t>过程</a:t>
            </a:r>
            <a:r>
              <a:rPr lang="zh-CN" altLang="en-US" sz="1400" dirty="0">
                <a:solidFill>
                  <a:srgbClr val="221E1F"/>
                </a:solidFill>
                <a:latin typeface="Adobe 宋体 Std L" panose="02020300000000000000" pitchFamily="18" charset="-122"/>
                <a:ea typeface="Adobe 宋体 Std L" panose="02020300000000000000" pitchFamily="18" charset="-122"/>
              </a:rPr>
              <a:t>中， 服务人员常常会对寡居老人、空巢老人进行上门走访， 需要积极与服务对象进行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 从而得到服务对象的认可。也可以通过与服务对象子女的沟通， 得到子女的认可。</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a:t>
            </a:r>
            <a:r>
              <a:rPr lang="zh-CN" altLang="en-US" sz="1400" dirty="0">
                <a:solidFill>
                  <a:srgbClr val="221E1F"/>
                </a:solidFill>
                <a:latin typeface="Adobe 宋体 Std L" panose="02020300000000000000" pitchFamily="18" charset="-122"/>
                <a:ea typeface="Adobe 宋体 Std L" panose="02020300000000000000" pitchFamily="18" charset="-122"/>
              </a:rPr>
              <a:t>可以将日常琐事作为聊天的切入点， 也可以主动引导和倾听老年人说过去的故事</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保持经常性的来往。</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服务沟通需要保持经常性， 这是为寡居老人、空巢老人提供高质量服务的要求， </a:t>
            </a:r>
            <a:r>
              <a:rPr lang="zh-CN" altLang="en-US" sz="1400" dirty="0" smtClean="0">
                <a:solidFill>
                  <a:srgbClr val="221E1F"/>
                </a:solidFill>
                <a:latin typeface="Adobe 宋体 Std L" panose="02020300000000000000" pitchFamily="18" charset="-122"/>
                <a:ea typeface="Adobe 宋体 Std L" panose="02020300000000000000" pitchFamily="18" charset="-122"/>
              </a:rPr>
              <a:t>一来保持</a:t>
            </a:r>
            <a:r>
              <a:rPr lang="zh-CN" altLang="en-US" sz="1400" dirty="0">
                <a:solidFill>
                  <a:srgbClr val="221E1F"/>
                </a:solidFill>
                <a:latin typeface="Adobe 宋体 Std L" panose="02020300000000000000" pitchFamily="18" charset="-122"/>
                <a:ea typeface="Adobe 宋体 Std L" panose="02020300000000000000" pitchFamily="18" charset="-122"/>
              </a:rPr>
              <a:t>服务人员与老年人的良性互动和信任， 二来也能达到关注和关怀老年人的目的。</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86537675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19921"/>
            <a:ext cx="11054246" cy="6555641"/>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引导老年人培养爱好。</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寡居老人、空巢老人离开子女， 长时间单独生活容易产生孤独感， 大部分老年人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都会认为</a:t>
            </a:r>
            <a:r>
              <a:rPr lang="zh-CN" altLang="en-US" sz="1400" dirty="0">
                <a:solidFill>
                  <a:srgbClr val="221E1F"/>
                </a:solidFill>
                <a:latin typeface="Adobe 宋体 Std L" panose="02020300000000000000" pitchFamily="18" charset="-122"/>
                <a:ea typeface="Adobe 宋体 Std L" panose="02020300000000000000" pitchFamily="18" charset="-122"/>
              </a:rPr>
              <a:t>家里静悄悄的， 没有生气， 他们有心里话没处诉说， 有时间没事情可打发。长时间</a:t>
            </a:r>
            <a:r>
              <a:rPr lang="zh-CN" altLang="en-US" sz="1400" dirty="0" smtClean="0">
                <a:solidFill>
                  <a:srgbClr val="221E1F"/>
                </a:solidFill>
                <a:latin typeface="Adobe 宋体 Std L" panose="02020300000000000000" pitchFamily="18" charset="-122"/>
                <a:ea typeface="Adobe 宋体 Std L" panose="02020300000000000000" pitchFamily="18" charset="-122"/>
              </a:rPr>
              <a:t>这样</a:t>
            </a:r>
            <a:r>
              <a:rPr lang="zh-CN" altLang="en-US" sz="1400" dirty="0">
                <a:solidFill>
                  <a:srgbClr val="221E1F"/>
                </a:solidFill>
                <a:latin typeface="Adobe 宋体 Std L" panose="02020300000000000000" pitchFamily="18" charset="-122"/>
                <a:ea typeface="Adobe 宋体 Std L" panose="02020300000000000000" pitchFamily="18" charset="-122"/>
              </a:rPr>
              <a:t>， 老年人可能会出现抑郁症状， 精神寂寞孤独， 觉得生活没有意思， 经常回想往事， </a:t>
            </a:r>
            <a:r>
              <a:rPr lang="zh-CN" altLang="en-US" sz="1400" dirty="0" smtClean="0">
                <a:solidFill>
                  <a:srgbClr val="221E1F"/>
                </a:solidFill>
                <a:latin typeface="Adobe 宋体 Std L" panose="02020300000000000000" pitchFamily="18" charset="-122"/>
                <a:ea typeface="Adobe 宋体 Std L" panose="02020300000000000000" pitchFamily="18" charset="-122"/>
              </a:rPr>
              <a:t>感觉</a:t>
            </a:r>
            <a:r>
              <a:rPr lang="zh-CN" altLang="en-US" sz="1400" dirty="0">
                <a:solidFill>
                  <a:srgbClr val="221E1F"/>
                </a:solidFill>
                <a:latin typeface="Adobe 宋体 Std L" panose="02020300000000000000" pitchFamily="18" charset="-122"/>
                <a:ea typeface="Adobe 宋体 Std L" panose="02020300000000000000" pitchFamily="18" charset="-122"/>
              </a:rPr>
              <a:t>失落悲观。经常独处且很少与人交流的老年人往往容易产生悲观情绪， 有的人甚至会</a:t>
            </a:r>
            <a:r>
              <a:rPr lang="zh-CN" altLang="en-US" sz="1400" dirty="0" smtClean="0">
                <a:solidFill>
                  <a:srgbClr val="221E1F"/>
                </a:solidFill>
                <a:latin typeface="Adobe 宋体 Std L" panose="02020300000000000000" pitchFamily="18" charset="-122"/>
                <a:ea typeface="Adobe 宋体 Std L" panose="02020300000000000000" pitchFamily="18" charset="-122"/>
              </a:rPr>
              <a:t>产生</a:t>
            </a:r>
            <a:r>
              <a:rPr lang="zh-CN" altLang="en-US" sz="1400" dirty="0">
                <a:solidFill>
                  <a:srgbClr val="221E1F"/>
                </a:solidFill>
                <a:latin typeface="Adobe 宋体 Std L" panose="02020300000000000000" pitchFamily="18" charset="-122"/>
                <a:ea typeface="Adobe 宋体 Std L" panose="02020300000000000000" pitchFamily="18" charset="-122"/>
              </a:rPr>
              <a:t>自杀行为。服务提供者应当积极鼓励老年人培养自己的兴趣爱好， 参与各种趣味活动</a:t>
            </a:r>
            <a:r>
              <a:rPr lang="zh-CN" altLang="en-US" sz="1400" dirty="0" smtClean="0">
                <a:solidFill>
                  <a:srgbClr val="221E1F"/>
                </a:solidFill>
                <a:latin typeface="Adobe 宋体 Std L" panose="02020300000000000000" pitchFamily="18" charset="-122"/>
                <a:ea typeface="Adobe 宋体 Std L" panose="02020300000000000000" pitchFamily="18" charset="-122"/>
              </a:rPr>
              <a:t>、文化</a:t>
            </a:r>
            <a:r>
              <a:rPr lang="zh-CN" altLang="en-US" sz="1400" dirty="0">
                <a:solidFill>
                  <a:srgbClr val="221E1F"/>
                </a:solidFill>
                <a:latin typeface="Adobe 宋体 Std L" panose="02020300000000000000" pitchFamily="18" charset="-122"/>
                <a:ea typeface="Adobe 宋体 Std L" panose="02020300000000000000" pitchFamily="18" charset="-122"/>
              </a:rPr>
              <a:t>娱乐活动、体育活动， 消除孤独寂寞感， 锻炼体魄。也可以鼓励老年人参与</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社会活动</a:t>
            </a:r>
            <a:r>
              <a:rPr lang="zh-CN" altLang="en-US" sz="1400" dirty="0">
                <a:solidFill>
                  <a:srgbClr val="221E1F"/>
                </a:solidFill>
                <a:latin typeface="Adobe 宋体 Std L" panose="02020300000000000000" pitchFamily="18" charset="-122"/>
                <a:ea typeface="Adobe 宋体 Std L" panose="02020300000000000000" pitchFamily="18" charset="-122"/>
              </a:rPr>
              <a:t>、志愿者活动， 帮助他们扩大交际圈、获得成就感</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经过调研， 唐慧娟代表认为， 该项目之所以能够获得老年人的信赖与喜爱， 离不开</a:t>
            </a:r>
            <a:r>
              <a:rPr lang="zh-CN" altLang="en-US" sz="1400" dirty="0" smtClean="0">
                <a:solidFill>
                  <a:srgbClr val="221E1F"/>
                </a:solidFill>
                <a:latin typeface="Adobe 宋体 Std L" panose="02020300000000000000" pitchFamily="18" charset="-122"/>
                <a:ea typeface="Adobe 宋体 Std L" panose="02020300000000000000" pitchFamily="18" charset="-122"/>
              </a:rPr>
              <a:t>这几</a:t>
            </a:r>
            <a:r>
              <a:rPr lang="zh-CN" altLang="en-US" sz="1400" dirty="0">
                <a:solidFill>
                  <a:srgbClr val="221E1F"/>
                </a:solidFill>
                <a:latin typeface="Adobe 宋体 Std L" panose="02020300000000000000" pitchFamily="18" charset="-122"/>
                <a:ea typeface="Adobe 宋体 Std L" panose="02020300000000000000" pitchFamily="18" charset="-122"/>
              </a:rPr>
              <a:t>个原因： 一是花发、银发相助， 即组织志愿者服务队， 引导低龄老年人关爱高龄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同是老年人更能够相互理解， 通过聊一聊共同的话题， 拉近老年人之间的关系； 二</a:t>
            </a:r>
            <a:r>
              <a:rPr lang="zh-CN" altLang="en-US" sz="1400" dirty="0" smtClean="0">
                <a:solidFill>
                  <a:srgbClr val="221E1F"/>
                </a:solidFill>
                <a:latin typeface="Adobe 宋体 Std L" panose="02020300000000000000" pitchFamily="18" charset="-122"/>
                <a:ea typeface="Adobe 宋体 Std L" panose="02020300000000000000" pitchFamily="18" charset="-122"/>
              </a:rPr>
              <a:t>是邻里</a:t>
            </a:r>
            <a:r>
              <a:rPr lang="zh-CN" altLang="en-US" sz="1400" dirty="0">
                <a:solidFill>
                  <a:srgbClr val="221E1F"/>
                </a:solidFill>
                <a:latin typeface="Adobe 宋体 Std L" panose="02020300000000000000" pitchFamily="18" charset="-122"/>
                <a:ea typeface="Adobe 宋体 Std L" panose="02020300000000000000" pitchFamily="18" charset="-122"/>
              </a:rPr>
              <a:t>守望互助， 即发动近邻与空巢家庭多互动， 通过帮老年人解决问题成为老年人的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信赖者</a:t>
            </a:r>
            <a:r>
              <a:rPr lang="zh-CN" altLang="en-US" sz="1400" dirty="0">
                <a:solidFill>
                  <a:srgbClr val="221E1F"/>
                </a:solidFill>
                <a:latin typeface="Adobe 宋体 Std L" panose="02020300000000000000" pitchFamily="18" charset="-122"/>
                <a:ea typeface="Adobe 宋体 Std L" panose="02020300000000000000" pitchFamily="18" charset="-122"/>
              </a:rPr>
              <a:t>； 三是爱心联盟共助， 即发挥妇联作用， 引导社团服务志愿化。</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耐心倾听老年人的倾诉。</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在与寡居老人、空巢老人沟通的过程中， 认真倾听老年人的诉说。老年人的诉说， 有时会高兴， 有时会悲伤， 有时客观， 有时情绪化， 这些都与他们过去和现在的生活经验</a:t>
            </a:r>
            <a:r>
              <a:rPr lang="zh-CN" altLang="en-US" sz="1400" dirty="0" smtClean="0">
                <a:solidFill>
                  <a:srgbClr val="221E1F"/>
                </a:solidFill>
                <a:latin typeface="Adobe 宋体 Std L" panose="02020300000000000000" pitchFamily="18" charset="-122"/>
                <a:ea typeface="Adobe 宋体 Std L" panose="02020300000000000000" pitchFamily="18" charset="-122"/>
              </a:rPr>
              <a:t>相关</a:t>
            </a:r>
            <a:r>
              <a:rPr lang="zh-CN" altLang="en-US" sz="1400" dirty="0">
                <a:solidFill>
                  <a:srgbClr val="221E1F"/>
                </a:solidFill>
                <a:latin typeface="Adobe 宋体 Std L" panose="02020300000000000000" pitchFamily="18" charset="-122"/>
                <a:ea typeface="Adobe 宋体 Std L" panose="02020300000000000000" pitchFamily="18" charset="-122"/>
              </a:rPr>
              <a:t>， 老年人诉说的主要目的是希望有人能够倾听。而我们只需安静地倾听老年人的诉说</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，不对</a:t>
            </a:r>
            <a:r>
              <a:rPr lang="zh-CN" altLang="en-US" sz="1400" dirty="0">
                <a:solidFill>
                  <a:srgbClr val="221E1F"/>
                </a:solidFill>
                <a:latin typeface="Adobe 宋体 Std L" panose="02020300000000000000" pitchFamily="18" charset="-122"/>
                <a:ea typeface="Adobe 宋体 Std L" panose="02020300000000000000" pitchFamily="18" charset="-122"/>
              </a:rPr>
              <a:t>老年人诉说的内容进行评价， 而是表示理解与接纳。因为无论评价好坏与否、客观</a:t>
            </a:r>
            <a:r>
              <a:rPr lang="zh-CN" altLang="en-US" sz="1400" dirty="0" smtClean="0">
                <a:solidFill>
                  <a:srgbClr val="221E1F"/>
                </a:solidFill>
                <a:latin typeface="Adobe 宋体 Std L" panose="02020300000000000000" pitchFamily="18" charset="-122"/>
                <a:ea typeface="Adobe 宋体 Std L" panose="02020300000000000000" pitchFamily="18" charset="-122"/>
              </a:rPr>
              <a:t>与否</a:t>
            </a:r>
            <a:r>
              <a:rPr lang="zh-CN" altLang="en-US" sz="1400" dirty="0">
                <a:solidFill>
                  <a:srgbClr val="221E1F"/>
                </a:solidFill>
                <a:latin typeface="Adobe 宋体 Std L" panose="02020300000000000000" pitchFamily="18" charset="-122"/>
                <a:ea typeface="Adobe 宋体 Std L" panose="02020300000000000000" pitchFamily="18" charset="-122"/>
              </a:rPr>
              <a:t>都不是老年人需要听到的， 他们只是需要有人去倾听他们的感受和经验</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社工王华称， 胡阿姨丧偶多年， 三个子女又不在栖霞区生活， 老年人一个人单独</a:t>
            </a:r>
            <a:r>
              <a:rPr lang="zh-CN" altLang="en-US" sz="1400" dirty="0" smtClean="0">
                <a:solidFill>
                  <a:srgbClr val="221E1F"/>
                </a:solidFill>
                <a:latin typeface="Adobe 宋体 Std L" panose="02020300000000000000" pitchFamily="18" charset="-122"/>
                <a:ea typeface="Adobe 宋体 Std L" panose="02020300000000000000" pitchFamily="18" charset="-122"/>
              </a:rPr>
              <a:t>居住</a:t>
            </a:r>
            <a:r>
              <a:rPr lang="zh-CN" altLang="en-US" sz="1400" dirty="0">
                <a:solidFill>
                  <a:srgbClr val="221E1F"/>
                </a:solidFill>
                <a:latin typeface="Adobe 宋体 Std L" panose="02020300000000000000" pitchFamily="18" charset="-122"/>
                <a:ea typeface="Adobe 宋体 Std L" panose="02020300000000000000" pitchFamily="18" charset="-122"/>
              </a:rPr>
              <a:t>， 是现在常见的空巢老年人。正因为这种情况， 全科社工格外关注老年人的健康以及</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a:t>
            </a:r>
            <a:r>
              <a:rPr lang="zh-CN" altLang="en-US" sz="1400" dirty="0">
                <a:solidFill>
                  <a:srgbClr val="221E1F"/>
                </a:solidFill>
                <a:latin typeface="Adobe 宋体 Std L" panose="02020300000000000000" pitchFamily="18" charset="-122"/>
                <a:ea typeface="Adobe 宋体 Std L" panose="02020300000000000000" pitchFamily="18" charset="-122"/>
              </a:rPr>
              <a:t>情况。记者了解到， 这次全科社工上门为老年人带来了一个好消息， 尧化街道民政办</a:t>
            </a:r>
            <a:r>
              <a:rPr lang="zh-CN" altLang="en-US" sz="1400" dirty="0" smtClean="0">
                <a:solidFill>
                  <a:srgbClr val="221E1F"/>
                </a:solidFill>
                <a:latin typeface="Adobe 宋体 Std L" panose="02020300000000000000" pitchFamily="18" charset="-122"/>
                <a:ea typeface="Adobe 宋体 Std L" panose="02020300000000000000" pitchFamily="18" charset="-122"/>
              </a:rPr>
              <a:t>联合</a:t>
            </a:r>
            <a:r>
              <a:rPr lang="zh-CN" altLang="en-US" sz="1400" dirty="0">
                <a:solidFill>
                  <a:srgbClr val="221E1F"/>
                </a:solidFill>
                <a:latin typeface="Adobe 宋体 Std L" panose="02020300000000000000" pitchFamily="18" charset="-122"/>
                <a:ea typeface="Adobe 宋体 Std L" panose="02020300000000000000" pitchFamily="18" charset="-122"/>
              </a:rPr>
              <a:t>社会组织在做一个“四方协议” 项目， 即与独居老年人亲属及独居老年人本人签订</a:t>
            </a:r>
            <a:r>
              <a:rPr lang="zh-CN" altLang="en-US" sz="1400" dirty="0" smtClean="0">
                <a:solidFill>
                  <a:srgbClr val="221E1F"/>
                </a:solidFill>
                <a:latin typeface="Adobe 宋体 Std L" panose="02020300000000000000" pitchFamily="18" charset="-122"/>
                <a:ea typeface="Adobe 宋体 Std L" panose="02020300000000000000" pitchFamily="18" charset="-122"/>
              </a:rPr>
              <a:t>重点空巢</a:t>
            </a:r>
            <a:r>
              <a:rPr lang="zh-CN" altLang="en-US" sz="1400" dirty="0">
                <a:solidFill>
                  <a:srgbClr val="221E1F"/>
                </a:solidFill>
                <a:latin typeface="Adobe 宋体 Std L" panose="02020300000000000000" pitchFamily="18" charset="-122"/>
                <a:ea typeface="Adobe 宋体 Std L" panose="02020300000000000000" pitchFamily="18" charset="-122"/>
              </a:rPr>
              <a:t>老年人协议书， 通过栖霞区虚拟养老院为有需要的空巢老人安装呼叫器。此事由</a:t>
            </a:r>
            <a:r>
              <a:rPr lang="zh-CN" altLang="en-US" sz="1400" dirty="0" smtClean="0">
                <a:solidFill>
                  <a:srgbClr val="221E1F"/>
                </a:solidFill>
                <a:latin typeface="Adobe 宋体 Std L" panose="02020300000000000000" pitchFamily="18" charset="-122"/>
                <a:ea typeface="Adobe 宋体 Std L" panose="02020300000000000000" pitchFamily="18" charset="-122"/>
              </a:rPr>
              <a:t>民政部</a:t>
            </a:r>
            <a:r>
              <a:rPr lang="zh-CN" altLang="en-US" sz="1400" dirty="0">
                <a:solidFill>
                  <a:srgbClr val="221E1F"/>
                </a:solidFill>
                <a:latin typeface="Adobe 宋体 Std L" panose="02020300000000000000" pitchFamily="18" charset="-122"/>
                <a:ea typeface="Adobe 宋体 Std L" panose="02020300000000000000" pitchFamily="18" charset="-122"/>
              </a:rPr>
              <a:t>门牵头负责监督落实， 由社会组织定期为老年人提供“爱心电话” “陪老年人唠唠嗑”</a:t>
            </a:r>
            <a:r>
              <a:rPr lang="zh-CN" altLang="en-US" sz="1400" dirty="0" smtClean="0">
                <a:solidFill>
                  <a:srgbClr val="221E1F"/>
                </a:solidFill>
                <a:latin typeface="Adobe 宋体 Std L" panose="02020300000000000000" pitchFamily="18" charset="-122"/>
                <a:ea typeface="Adobe 宋体 Std L" panose="02020300000000000000" pitchFamily="18" charset="-122"/>
              </a:rPr>
              <a:t>，帮助</a:t>
            </a:r>
            <a:r>
              <a:rPr lang="zh-CN" altLang="en-US" sz="1400" dirty="0">
                <a:solidFill>
                  <a:srgbClr val="221E1F"/>
                </a:solidFill>
                <a:latin typeface="Adobe 宋体 Std L" panose="02020300000000000000" pitchFamily="18" charset="-122"/>
                <a:ea typeface="Adobe 宋体 Std L" panose="02020300000000000000" pitchFamily="18" charset="-122"/>
              </a:rPr>
              <a:t>老年人接受虚拟养老院呼叫中心服务派单等服务。通过打通多方联动， 为辖区</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老年人打造</a:t>
            </a:r>
            <a:r>
              <a:rPr lang="zh-CN" altLang="en-US" sz="1400" dirty="0">
                <a:solidFill>
                  <a:srgbClr val="221E1F"/>
                </a:solidFill>
                <a:latin typeface="Adobe 宋体 Std L" panose="02020300000000000000" pitchFamily="18" charset="-122"/>
                <a:ea typeface="Adobe 宋体 Std L" panose="02020300000000000000" pitchFamily="18" charset="-122"/>
              </a:rPr>
              <a:t>了一个专属的居家养老服务模式。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5618909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84615"/>
            <a:ext cx="11054246" cy="5586145"/>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鼓励老年人加强互助沟通。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通过“邻里互助” “志愿者服务” 等多种方式， 加强寡居老人、空巢老人和外界的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联系</a:t>
            </a:r>
            <a:r>
              <a:rPr lang="zh-CN" altLang="en-US" sz="1400" dirty="0">
                <a:solidFill>
                  <a:srgbClr val="221E1F"/>
                </a:solidFill>
                <a:latin typeface="Adobe 宋体 Std L" panose="02020300000000000000" pitchFamily="18" charset="-122"/>
                <a:ea typeface="Adobe 宋体 Std L" panose="02020300000000000000" pitchFamily="18" charset="-122"/>
              </a:rPr>
              <a:t>与互动， 扩大社交面。同时， 邻里互助、社区互助由于距离老年人较近， 在突发情况</a:t>
            </a:r>
            <a:r>
              <a:rPr lang="zh-CN" altLang="en-US" sz="1400" dirty="0" smtClean="0">
                <a:solidFill>
                  <a:srgbClr val="221E1F"/>
                </a:solidFill>
                <a:latin typeface="Adobe 宋体 Std L" panose="02020300000000000000" pitchFamily="18" charset="-122"/>
                <a:ea typeface="Adobe 宋体 Std L" panose="02020300000000000000" pitchFamily="18" charset="-122"/>
              </a:rPr>
              <a:t>或意外事件</a:t>
            </a:r>
            <a:r>
              <a:rPr lang="zh-CN" altLang="en-US" sz="1400" dirty="0">
                <a:solidFill>
                  <a:srgbClr val="221E1F"/>
                </a:solidFill>
                <a:latin typeface="Adobe 宋体 Std L" panose="02020300000000000000" pitchFamily="18" charset="-122"/>
                <a:ea typeface="Adobe 宋体 Std L" panose="02020300000000000000" pitchFamily="18" charset="-122"/>
              </a:rPr>
              <a:t>上能做到及时发现和救助</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协助老年人增强自我沟通能力。</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在沟通时帮助老年人认识到自身状态， 接受空巢和寡居的现状， 回顾老年人过去的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经历</a:t>
            </a:r>
            <a:r>
              <a:rPr lang="zh-CN" altLang="en-US" sz="1400" dirty="0">
                <a:solidFill>
                  <a:srgbClr val="221E1F"/>
                </a:solidFill>
                <a:latin typeface="Adobe 宋体 Std L" panose="02020300000000000000" pitchFamily="18" charset="-122"/>
                <a:ea typeface="Adobe 宋体 Std L" panose="02020300000000000000" pitchFamily="18" charset="-122"/>
              </a:rPr>
              <a:t>， 寻找到生活的意义来提升老年人的认知能力</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关注空巢老人的节后综合征。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“每当佳节倍思亲”， 与过节时一家团聚其乐融融的状态相比， 子女离去后家里格外</a:t>
            </a:r>
            <a:r>
              <a:rPr lang="zh-CN" altLang="en-US" sz="1400" dirty="0" smtClean="0">
                <a:solidFill>
                  <a:srgbClr val="221E1F"/>
                </a:solidFill>
                <a:latin typeface="Adobe 宋体 Std L" panose="02020300000000000000" pitchFamily="18" charset="-122"/>
                <a:ea typeface="Adobe 宋体 Std L" panose="02020300000000000000" pitchFamily="18" charset="-122"/>
              </a:rPr>
              <a:t>冷清</a:t>
            </a:r>
            <a:r>
              <a:rPr lang="zh-CN" altLang="en-US" sz="1400" dirty="0">
                <a:solidFill>
                  <a:srgbClr val="221E1F"/>
                </a:solidFill>
                <a:latin typeface="Adobe 宋体 Std L" panose="02020300000000000000" pitchFamily="18" charset="-122"/>
                <a:ea typeface="Adobe 宋体 Std L" panose="02020300000000000000" pitchFamily="18" charset="-122"/>
              </a:rPr>
              <a:t>的状态会让老年人产生巨大的心理落差， 老年人的心情也会变得极度低落、抑郁。</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这种情绪</a:t>
            </a:r>
            <a:r>
              <a:rPr lang="zh-CN" altLang="en-US" sz="1400" dirty="0">
                <a:solidFill>
                  <a:srgbClr val="221E1F"/>
                </a:solidFill>
                <a:latin typeface="Adobe 宋体 Std L" panose="02020300000000000000" pitchFamily="18" charset="-122"/>
                <a:ea typeface="Adobe 宋体 Std L" panose="02020300000000000000" pitchFamily="18" charset="-122"/>
              </a:rPr>
              <a:t>上的反差容易使老年人产生“分离综合征”， 表现为孤独、空虚、寂寞、伤感、</a:t>
            </a:r>
            <a:r>
              <a:rPr lang="zh-CN" altLang="en-US" sz="1400" dirty="0" smtClean="0">
                <a:solidFill>
                  <a:srgbClr val="221E1F"/>
                </a:solidFill>
                <a:latin typeface="Adobe 宋体 Std L" panose="02020300000000000000" pitchFamily="18" charset="-122"/>
                <a:ea typeface="Adobe 宋体 Std L" panose="02020300000000000000" pitchFamily="18" charset="-122"/>
              </a:rPr>
              <a:t>精神萎靡</a:t>
            </a:r>
            <a:r>
              <a:rPr lang="zh-CN" altLang="en-US" sz="1400" dirty="0">
                <a:solidFill>
                  <a:srgbClr val="221E1F"/>
                </a:solidFill>
                <a:latin typeface="Adobe 宋体 Std L" panose="02020300000000000000" pitchFamily="18" charset="-122"/>
                <a:ea typeface="Adobe 宋体 Std L" panose="02020300000000000000" pitchFamily="18" charset="-122"/>
              </a:rPr>
              <a:t>、常常偷偷哭泣， 如老年人行动不便或身体不适时这种消极感会更加严重， 造成</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的心理障碍。老年服务工作者应更关注老年人此方面的相关问题， 提供沟通服务， </a:t>
            </a:r>
            <a:r>
              <a:rPr lang="zh-CN" altLang="en-US" sz="1400" dirty="0" smtClean="0">
                <a:solidFill>
                  <a:srgbClr val="221E1F"/>
                </a:solidFill>
                <a:latin typeface="Adobe 宋体 Std L" panose="02020300000000000000" pitchFamily="18" charset="-122"/>
                <a:ea typeface="Adobe 宋体 Std L" panose="02020300000000000000" pitchFamily="18" charset="-122"/>
              </a:rPr>
              <a:t>帮助老年人</a:t>
            </a:r>
            <a:r>
              <a:rPr lang="zh-CN" altLang="en-US" sz="1400" dirty="0">
                <a:solidFill>
                  <a:srgbClr val="221E1F"/>
                </a:solidFill>
                <a:latin typeface="Adobe 宋体 Std L" panose="02020300000000000000" pitchFamily="18" charset="-122"/>
                <a:ea typeface="Adobe 宋体 Std L" panose="02020300000000000000" pitchFamily="18" charset="-122"/>
              </a:rPr>
              <a:t>恢复到正常的生活状态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空巢</a:t>
            </a:r>
            <a:r>
              <a:rPr lang="zh-CN" altLang="en-US" sz="1400" dirty="0">
                <a:solidFill>
                  <a:srgbClr val="221E1F"/>
                </a:solidFill>
                <a:latin typeface="Adobe 宋体 Std L" panose="02020300000000000000" pitchFamily="18" charset="-122"/>
                <a:ea typeface="Adobe 宋体 Std L" panose="02020300000000000000" pitchFamily="18" charset="-122"/>
              </a:rPr>
              <a:t>、寡居老人沟通实例</a:t>
            </a:r>
          </a:p>
          <a:p>
            <a:pPr indent="457200" algn="ctr">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空巢老人访谈分析</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访谈时间： </a:t>
            </a:r>
            <a:r>
              <a:rPr lang="en-US" altLang="zh-CN" sz="1400" dirty="0" smtClean="0">
                <a:solidFill>
                  <a:srgbClr val="221E1F"/>
                </a:solidFill>
                <a:latin typeface="Adobe 宋体 Std L" panose="02020300000000000000" pitchFamily="18" charset="-122"/>
                <a:ea typeface="Adobe 宋体 Std L" panose="02020300000000000000" pitchFamily="18" charset="-122"/>
              </a:rPr>
              <a:t>2014</a:t>
            </a:r>
            <a:r>
              <a:rPr lang="zh-CN" altLang="en-US" sz="1400" dirty="0" smtClean="0">
                <a:solidFill>
                  <a:srgbClr val="221E1F"/>
                </a:solidFill>
                <a:latin typeface="Adobe 宋体 Std L" panose="02020300000000000000" pitchFamily="18" charset="-122"/>
                <a:ea typeface="Adobe 宋体 Std L" panose="02020300000000000000" pitchFamily="18" charset="-122"/>
              </a:rPr>
              <a:t> 年</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月</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日</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访谈地点： 南通市通州区金霞社区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访谈对象： 曹老太</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访谈方法： 非结构性访谈， 个人访谈， 问题本位访谈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54043048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84615"/>
            <a:ext cx="11054246" cy="526297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一、案例描述</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曹某， 女， </a:t>
            </a:r>
            <a:r>
              <a:rPr lang="en-US" altLang="zh-CN" sz="1400" dirty="0" smtClean="0">
                <a:solidFill>
                  <a:srgbClr val="221E1F"/>
                </a:solidFill>
                <a:latin typeface="Adobe 宋体 Std L" panose="02020300000000000000" pitchFamily="18" charset="-122"/>
                <a:ea typeface="Adobe 宋体 Std L" panose="02020300000000000000" pitchFamily="18" charset="-122"/>
              </a:rPr>
              <a:t>63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退休前曾是通州区某服装厂职工， 工作主动认真， 经常加班， </a:t>
            </a:r>
            <a:r>
              <a:rPr lang="zh-CN" altLang="en-US" sz="1400" dirty="0" smtClean="0">
                <a:solidFill>
                  <a:srgbClr val="221E1F"/>
                </a:solidFill>
                <a:latin typeface="Adobe 宋体 Std L" panose="02020300000000000000" pitchFamily="18" charset="-122"/>
                <a:ea typeface="Adobe 宋体 Std L" panose="02020300000000000000" pitchFamily="18" charset="-122"/>
              </a:rPr>
              <a:t>性格</a:t>
            </a:r>
            <a:r>
              <a:rPr lang="zh-CN" altLang="en-US" sz="1400" dirty="0">
                <a:solidFill>
                  <a:srgbClr val="221E1F"/>
                </a:solidFill>
                <a:latin typeface="Adobe 宋体 Std L" panose="02020300000000000000" pitchFamily="18" charset="-122"/>
                <a:ea typeface="Adobe 宋体 Std L" panose="02020300000000000000" pitchFamily="18" charset="-122"/>
              </a:rPr>
              <a:t>开朗， 喜欢与人交往。现在丧偶， 并且由于职业病， 现在右手无法正常行动， 做事</a:t>
            </a:r>
            <a:r>
              <a:rPr lang="zh-CN" altLang="en-US" sz="1400" dirty="0" smtClean="0">
                <a:solidFill>
                  <a:srgbClr val="221E1F"/>
                </a:solidFill>
                <a:latin typeface="Adobe 宋体 Std L" panose="02020300000000000000" pitchFamily="18" charset="-122"/>
                <a:ea typeface="Adobe 宋体 Std L" panose="02020300000000000000" pitchFamily="18" charset="-122"/>
              </a:rPr>
              <a:t>常常借助</a:t>
            </a:r>
            <a:r>
              <a:rPr lang="zh-CN" altLang="en-US" sz="1400" dirty="0">
                <a:solidFill>
                  <a:srgbClr val="221E1F"/>
                </a:solidFill>
                <a:latin typeface="Adobe 宋体 Std L" panose="02020300000000000000" pitchFamily="18" charset="-122"/>
                <a:ea typeface="Adobe 宋体 Std L" panose="02020300000000000000" pitchFamily="18" charset="-122"/>
              </a:rPr>
              <a:t>左手才能完成。为此， 她渐渐觉得自己没有自理能力， 经常一个人孤单地听戏曲， </a:t>
            </a:r>
            <a:r>
              <a:rPr lang="zh-CN" altLang="en-US" sz="1400" dirty="0" smtClean="0">
                <a:solidFill>
                  <a:srgbClr val="221E1F"/>
                </a:solidFill>
                <a:latin typeface="Adobe 宋体 Std L" panose="02020300000000000000" pitchFamily="18" charset="-122"/>
                <a:ea typeface="Adobe 宋体 Std L" panose="02020300000000000000" pitchFamily="18" charset="-122"/>
              </a:rPr>
              <a:t>也不</a:t>
            </a:r>
            <a:r>
              <a:rPr lang="zh-CN" altLang="en-US" sz="1400" dirty="0">
                <a:solidFill>
                  <a:srgbClr val="221E1F"/>
                </a:solidFill>
                <a:latin typeface="Adobe 宋体 Std L" panose="02020300000000000000" pitchFamily="18" charset="-122"/>
                <a:ea typeface="Adobe 宋体 Std L" panose="02020300000000000000" pitchFamily="18" charset="-122"/>
              </a:rPr>
              <a:t>与儿孙说话。她的儿子和儿媳妇都非常着急， 询问过她是否再找老伴， 她拒绝了； 又</a:t>
            </a:r>
            <a:r>
              <a:rPr lang="zh-CN" altLang="en-US" sz="1400" dirty="0" smtClean="0">
                <a:solidFill>
                  <a:srgbClr val="221E1F"/>
                </a:solidFill>
                <a:latin typeface="Adobe 宋体 Std L" panose="02020300000000000000" pitchFamily="18" charset="-122"/>
                <a:ea typeface="Adobe 宋体 Std L" panose="02020300000000000000" pitchFamily="18" charset="-122"/>
              </a:rPr>
              <a:t>问她</a:t>
            </a:r>
            <a:r>
              <a:rPr lang="zh-CN" altLang="en-US" sz="1400" dirty="0">
                <a:solidFill>
                  <a:srgbClr val="221E1F"/>
                </a:solidFill>
                <a:latin typeface="Adobe 宋体 Std L" panose="02020300000000000000" pitchFamily="18" charset="-122"/>
                <a:ea typeface="Adobe 宋体 Std L" panose="02020300000000000000" pitchFamily="18" charset="-122"/>
              </a:rPr>
              <a:t>是否愿意去养老院居住， 那里环境好， 有人专门服务， 她也拒绝了。她总是一个人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回忆往事</a:t>
            </a:r>
            <a:r>
              <a:rPr lang="zh-CN" altLang="en-US" sz="1400" dirty="0">
                <a:solidFill>
                  <a:srgbClr val="221E1F"/>
                </a:solidFill>
                <a:latin typeface="Adobe 宋体 Std L" panose="02020300000000000000" pitchFamily="18" charset="-122"/>
                <a:ea typeface="Adobe 宋体 Std L" panose="02020300000000000000" pitchFamily="18" charset="-122"/>
              </a:rPr>
              <a:t>， 觉得自己从前在厂里上班， 由于勤奋， 被老板赏识， 提拔为组长， 颇感欣慰； 但</a:t>
            </a:r>
            <a:r>
              <a:rPr lang="zh-CN" altLang="en-US" sz="1400" dirty="0" smtClean="0">
                <a:solidFill>
                  <a:srgbClr val="221E1F"/>
                </a:solidFill>
                <a:latin typeface="Adobe 宋体 Std L" panose="02020300000000000000" pitchFamily="18" charset="-122"/>
                <a:ea typeface="Adobe 宋体 Std L" panose="02020300000000000000" pitchFamily="18" charset="-122"/>
              </a:rPr>
              <a:t>又由于</a:t>
            </a:r>
            <a:r>
              <a:rPr lang="zh-CN" altLang="en-US" sz="1400" dirty="0">
                <a:solidFill>
                  <a:srgbClr val="221E1F"/>
                </a:solidFill>
                <a:latin typeface="Adobe 宋体 Std L" panose="02020300000000000000" pitchFamily="18" charset="-122"/>
                <a:ea typeface="Adobe 宋体 Std L" panose="02020300000000000000" pitchFamily="18" charset="-122"/>
              </a:rPr>
              <a:t>自己没有文化， 没有上升到更高的职位， 心中充满遗憾。提到她的老伴， 她更是</a:t>
            </a:r>
            <a:r>
              <a:rPr lang="zh-CN" altLang="en-US" sz="1400" dirty="0" smtClean="0">
                <a:solidFill>
                  <a:srgbClr val="221E1F"/>
                </a:solidFill>
                <a:latin typeface="Adobe 宋体 Std L" panose="02020300000000000000" pitchFamily="18" charset="-122"/>
                <a:ea typeface="Adobe 宋体 Std L" panose="02020300000000000000" pitchFamily="18" charset="-122"/>
              </a:rPr>
              <a:t>一直抹</a:t>
            </a:r>
            <a:r>
              <a:rPr lang="zh-CN" altLang="en-US" sz="1400" dirty="0">
                <a:solidFill>
                  <a:srgbClr val="221E1F"/>
                </a:solidFill>
                <a:latin typeface="Adobe 宋体 Std L" panose="02020300000000000000" pitchFamily="18" charset="-122"/>
                <a:ea typeface="Adobe 宋体 Std L" panose="02020300000000000000" pitchFamily="18" charset="-122"/>
              </a:rPr>
              <a:t>眼泪， 怪老伴离去太早， 现在留下她一个人。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二、第一次访谈</a:t>
            </a:r>
            <a:r>
              <a:rPr lang="zh-CN" altLang="en-US" sz="1400" dirty="0" smtClean="0">
                <a:solidFill>
                  <a:srgbClr val="221E1F"/>
                </a:solidFill>
                <a:latin typeface="Adobe 宋体 Std L" panose="02020300000000000000" pitchFamily="18" charset="-122"/>
                <a:ea typeface="Adobe 宋体 Std L" panose="02020300000000000000" pitchFamily="18" charset="-122"/>
              </a:rPr>
              <a:t>内容</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略</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三、案主特点理论分析</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焦虑。曹老太虽然与子女一同生活， 但是她常常感到焦虑， 内心空虚， 她的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衰老</a:t>
            </a:r>
            <a:r>
              <a:rPr lang="zh-CN" altLang="en-US" sz="1400" dirty="0">
                <a:solidFill>
                  <a:srgbClr val="221E1F"/>
                </a:solidFill>
                <a:latin typeface="Adobe 宋体 Std L" panose="02020300000000000000" pitchFamily="18" charset="-122"/>
                <a:ea typeface="Adobe 宋体 Std L" panose="02020300000000000000" pitchFamily="18" charset="-122"/>
              </a:rPr>
              <a:t>、精神及情感变化， 使她表现出杞人忧天和紧张感， 让她无法再全身心投入生活中。</a:t>
            </a:r>
            <a:r>
              <a:rPr lang="zh-CN" altLang="en-US" sz="1400" dirty="0" smtClean="0">
                <a:solidFill>
                  <a:srgbClr val="221E1F"/>
                </a:solidFill>
                <a:latin typeface="Adobe 宋体 Std L" panose="02020300000000000000" pitchFamily="18" charset="-122"/>
                <a:ea typeface="Adobe 宋体 Std L" panose="02020300000000000000" pitchFamily="18" charset="-122"/>
              </a:rPr>
              <a:t>由于</a:t>
            </a:r>
            <a:r>
              <a:rPr lang="zh-CN" altLang="en-US" sz="1400" dirty="0">
                <a:solidFill>
                  <a:srgbClr val="221E1F"/>
                </a:solidFill>
                <a:latin typeface="Adobe 宋体 Std L" panose="02020300000000000000" pitchFamily="18" charset="-122"/>
                <a:ea typeface="Adobe 宋体 Std L" panose="02020300000000000000" pitchFamily="18" charset="-122"/>
              </a:rPr>
              <a:t>没有老伴的陪伴， 她常常感到生活无望， 去菜市场买菜都会精神恍惚， 甚至算错钱。</a:t>
            </a:r>
            <a:r>
              <a:rPr lang="zh-CN" altLang="en-US" sz="1400" dirty="0" smtClean="0">
                <a:solidFill>
                  <a:srgbClr val="221E1F"/>
                </a:solidFill>
                <a:latin typeface="Adobe 宋体 Std L" panose="02020300000000000000" pitchFamily="18" charset="-122"/>
                <a:ea typeface="Adobe 宋体 Std L" panose="02020300000000000000" pitchFamily="18" charset="-122"/>
              </a:rPr>
              <a:t>她从前</a:t>
            </a:r>
            <a:r>
              <a:rPr lang="zh-CN" altLang="en-US" sz="1400" dirty="0">
                <a:solidFill>
                  <a:srgbClr val="221E1F"/>
                </a:solidFill>
                <a:latin typeface="Adobe 宋体 Std L" panose="02020300000000000000" pitchFamily="18" charset="-122"/>
                <a:ea typeface="Adobe 宋体 Std L" panose="02020300000000000000" pitchFamily="18" charset="-122"/>
              </a:rPr>
              <a:t>的同事没有紧密联系她时， 她便觉得别人有意疏远她， 非常苦恼。</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情绪多变。曹老太大多数时候情绪较为稳定。但是， 当她与儿子、儿媳谈论到</a:t>
            </a:r>
            <a:r>
              <a:rPr lang="zh-CN" altLang="en-US" sz="1400" dirty="0" smtClean="0">
                <a:solidFill>
                  <a:srgbClr val="221E1F"/>
                </a:solidFill>
                <a:latin typeface="Adobe 宋体 Std L" panose="02020300000000000000" pitchFamily="18" charset="-122"/>
                <a:ea typeface="Adobe 宋体 Std L" panose="02020300000000000000" pitchFamily="18" charset="-122"/>
              </a:rPr>
              <a:t>有关</a:t>
            </a:r>
            <a:r>
              <a:rPr lang="zh-CN" altLang="en-US" sz="1400" dirty="0">
                <a:solidFill>
                  <a:srgbClr val="221E1F"/>
                </a:solidFill>
                <a:latin typeface="Adobe 宋体 Std L" panose="02020300000000000000" pitchFamily="18" charset="-122"/>
                <a:ea typeface="Adobe 宋体 Std L" panose="02020300000000000000" pitchFamily="18" charset="-122"/>
              </a:rPr>
              <a:t>带孙子的事情时， 情绪很激动， 表示虽然很爱孙子， 但是身体不便， 没办法照看好</a:t>
            </a:r>
            <a:r>
              <a:rPr lang="zh-CN" altLang="en-US" sz="1400" dirty="0" smtClean="0">
                <a:solidFill>
                  <a:srgbClr val="221E1F"/>
                </a:solidFill>
                <a:latin typeface="Adobe 宋体 Std L" panose="02020300000000000000" pitchFamily="18" charset="-122"/>
                <a:ea typeface="Adobe 宋体 Std L" panose="02020300000000000000" pitchFamily="18" charset="-122"/>
              </a:rPr>
              <a:t>小孩</a:t>
            </a:r>
            <a:r>
              <a:rPr lang="zh-CN" altLang="en-US" sz="1400" dirty="0">
                <a:solidFill>
                  <a:srgbClr val="221E1F"/>
                </a:solidFill>
                <a:latin typeface="Adobe 宋体 Std L" panose="02020300000000000000" pitchFamily="18" charset="-122"/>
                <a:ea typeface="Adobe 宋体 Std L" panose="02020300000000000000" pitchFamily="18" charset="-122"/>
              </a:rPr>
              <a:t>， 自己也很劳累。在平时的生活中， 儿子和儿媳去上班， 只有曹老太一个人自己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照料</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岁</a:t>
            </a:r>
            <a:r>
              <a:rPr lang="zh-CN" altLang="en-US" sz="1400" dirty="0">
                <a:solidFill>
                  <a:srgbClr val="221E1F"/>
                </a:solidFill>
                <a:latin typeface="Adobe 宋体 Std L" panose="02020300000000000000" pitchFamily="18" charset="-122"/>
                <a:ea typeface="Adobe 宋体 Std L" panose="02020300000000000000" pitchFamily="18" charset="-122"/>
              </a:rPr>
              <a:t>的孙子， 情绪稳定， 尽自己所能把孙子照顾得无微不至。但是， 一旦儿子和儿媳</a:t>
            </a:r>
            <a:r>
              <a:rPr lang="zh-CN" altLang="en-US" sz="1400" dirty="0" smtClean="0">
                <a:solidFill>
                  <a:srgbClr val="221E1F"/>
                </a:solidFill>
                <a:latin typeface="Adobe 宋体 Std L" panose="02020300000000000000" pitchFamily="18" charset="-122"/>
                <a:ea typeface="Adobe 宋体 Std L" panose="02020300000000000000" pitchFamily="18" charset="-122"/>
              </a:rPr>
              <a:t>回到家</a:t>
            </a:r>
            <a:r>
              <a:rPr lang="zh-CN" altLang="en-US" sz="1400" dirty="0">
                <a:solidFill>
                  <a:srgbClr val="221E1F"/>
                </a:solidFill>
                <a:latin typeface="Adobe 宋体 Std L" panose="02020300000000000000" pitchFamily="18" charset="-122"/>
                <a:ea typeface="Adobe 宋体 Std L" panose="02020300000000000000" pitchFamily="18" charset="-122"/>
              </a:rPr>
              <a:t>， 她就开始抱怨， 埋怨他们让自己一个人带孩子， 不让她休息， 也责怪儿子没有时间</a:t>
            </a:r>
            <a:r>
              <a:rPr lang="zh-CN" altLang="en-US" sz="1400" dirty="0" smtClean="0">
                <a:solidFill>
                  <a:srgbClr val="221E1F"/>
                </a:solidFill>
                <a:latin typeface="Adobe 宋体 Std L" panose="02020300000000000000" pitchFamily="18" charset="-122"/>
                <a:ea typeface="Adobe 宋体 Std L" panose="02020300000000000000" pitchFamily="18" charset="-122"/>
              </a:rPr>
              <a:t>陪伴</a:t>
            </a:r>
            <a:r>
              <a:rPr lang="zh-CN" altLang="en-US" sz="1400" dirty="0">
                <a:solidFill>
                  <a:srgbClr val="221E1F"/>
                </a:solidFill>
                <a:latin typeface="Adobe 宋体 Std L" panose="02020300000000000000" pitchFamily="18" charset="-122"/>
                <a:ea typeface="Adobe 宋体 Std L" panose="02020300000000000000" pitchFamily="18" charset="-122"/>
              </a:rPr>
              <a:t>自己， 带自己出去游玩。</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844251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2286156"/>
            <a:ext cx="11054246" cy="2031325"/>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个性。曹老太右手无法正常使用， 无法适应现在的生活。而在对待这件事情的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态度</a:t>
            </a:r>
            <a:r>
              <a:rPr lang="zh-CN" altLang="en-US" sz="1400" dirty="0">
                <a:solidFill>
                  <a:srgbClr val="221E1F"/>
                </a:solidFill>
                <a:latin typeface="Adobe 宋体 Std L" panose="02020300000000000000" pitchFamily="18" charset="-122"/>
                <a:ea typeface="Adobe 宋体 Std L" panose="02020300000000000000" pitchFamily="18" charset="-122"/>
              </a:rPr>
              <a:t>上， 曹老太采取消极的态度， 不愿意与社会接触， 性格孤僻， 爱听戏曲， 沉溺于以前</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的事情</a:t>
            </a:r>
            <a:r>
              <a:rPr lang="zh-CN" altLang="en-US" sz="1400" dirty="0">
                <a:solidFill>
                  <a:srgbClr val="221E1F"/>
                </a:solidFill>
                <a:latin typeface="Adobe 宋体 Std L" panose="02020300000000000000" pitchFamily="18" charset="-122"/>
                <a:ea typeface="Adobe 宋体 Std L" panose="02020300000000000000" pitchFamily="18" charset="-122"/>
              </a:rPr>
              <a:t>， 喜欢回忆和老伴的过往， 也因此忽视了现在的家庭。曹老太个性比较急躁。在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访谈对话</a:t>
            </a:r>
            <a:r>
              <a:rPr lang="zh-CN" altLang="en-US" sz="1400" dirty="0">
                <a:solidFill>
                  <a:srgbClr val="221E1F"/>
                </a:solidFill>
                <a:latin typeface="Adobe 宋体 Std L" panose="02020300000000000000" pitchFamily="18" charset="-122"/>
                <a:ea typeface="Adobe 宋体 Std L" panose="02020300000000000000" pitchFamily="18" charset="-122"/>
              </a:rPr>
              <a:t>中， 可以看出， 她没有听清楚问题或者不知道如何回答时， 会变得急躁， 出现跺脚</a:t>
            </a:r>
            <a:r>
              <a:rPr lang="zh-CN" altLang="en-US" sz="1400" dirty="0" smtClean="0">
                <a:solidFill>
                  <a:srgbClr val="221E1F"/>
                </a:solidFill>
                <a:latin typeface="Adobe 宋体 Std L" panose="02020300000000000000" pitchFamily="18" charset="-122"/>
                <a:ea typeface="Adobe 宋体 Std L" panose="02020300000000000000" pitchFamily="18" charset="-122"/>
              </a:rPr>
              <a:t>等肢体语言。</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四、解决方案</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首先， 曹老太的子女要腾出时间多陪陪老人， 给老人温暖， 带老人出去散散步， 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唠唠家常。</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其次， 帮助曹老太回忆她工作时值得骄傲的事情， 增加她的自信</a:t>
            </a:r>
            <a:r>
              <a:rPr lang="zh-CN" altLang="en-US" sz="1400" dirty="0" smtClean="0">
                <a:solidFill>
                  <a:srgbClr val="221E1F"/>
                </a:solidFill>
                <a:latin typeface="Adobe 宋体 Std L" panose="02020300000000000000" pitchFamily="18" charset="-122"/>
                <a:ea typeface="Adobe 宋体 Std L" panose="02020300000000000000" pitchFamily="18" charset="-122"/>
              </a:rPr>
              <a:t>。最后</a:t>
            </a:r>
            <a:r>
              <a:rPr lang="zh-CN" altLang="en-US" sz="1400" dirty="0">
                <a:solidFill>
                  <a:srgbClr val="221E1F"/>
                </a:solidFill>
                <a:latin typeface="Adobe 宋体 Std L" panose="02020300000000000000" pitchFamily="18" charset="-122"/>
                <a:ea typeface="Adobe 宋体 Std L" panose="02020300000000000000" pitchFamily="18" charset="-122"/>
              </a:rPr>
              <a:t>， 鼓励曹老太积极参加一些社区组织的活动， 走出家门。</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120810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3" y="4201140"/>
            <a:ext cx="7484446" cy="2308324"/>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机构养老与沟通实务</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六　</a:t>
            </a:r>
          </a:p>
        </p:txBody>
      </p:sp>
    </p:spTree>
    <p:extLst>
      <p:ext uri="{BB962C8B-B14F-4D97-AF65-F5344CB8AC3E}">
        <p14:creationId xmlns:p14="http://schemas.microsoft.com/office/powerpoint/2010/main" val="308891025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689373"/>
          </a:xfrm>
          <a:prstGeom prst="rect">
            <a:avLst/>
          </a:prstGeom>
          <a:noFill/>
        </p:spPr>
        <p:txBody>
          <a:bodyPr wrap="square" rtlCol="0">
            <a:spAutoFit/>
          </a:bodyPr>
          <a:lstStyle/>
          <a:p>
            <a:pPr>
              <a:lnSpc>
                <a:spcPct val="150000"/>
              </a:lnSpc>
            </a:pPr>
            <a:r>
              <a:rPr lang="zh-CN" altLang="en-US" dirty="0">
                <a:cs typeface="+mn-ea"/>
                <a:sym typeface="+mn-lt"/>
              </a:rPr>
              <a:t>◇ 了解养老机构和机构养老的基本定义。</a:t>
            </a:r>
          </a:p>
          <a:p>
            <a:pPr>
              <a:lnSpc>
                <a:spcPct val="150000"/>
              </a:lnSpc>
            </a:pPr>
            <a:r>
              <a:rPr lang="zh-CN" altLang="en-US" dirty="0">
                <a:cs typeface="+mn-ea"/>
                <a:sym typeface="+mn-lt"/>
              </a:rPr>
              <a:t>◇ 掌握养老机构养老老年人的正性心理特点及负性心理特点。</a:t>
            </a:r>
          </a:p>
          <a:p>
            <a:pPr>
              <a:lnSpc>
                <a:spcPct val="150000"/>
              </a:lnSpc>
            </a:pPr>
            <a:r>
              <a:rPr lang="zh-CN" altLang="en-US" dirty="0">
                <a:cs typeface="+mn-ea"/>
                <a:sym typeface="+mn-lt"/>
              </a:rPr>
              <a:t>◇ 掌握机构养老的基本沟通技巧及步骤， 能够细分每个步骤的具体目标。</a:t>
            </a:r>
          </a:p>
          <a:p>
            <a:pPr>
              <a:lnSpc>
                <a:spcPct val="150000"/>
              </a:lnSpc>
            </a:pPr>
            <a:r>
              <a:rPr lang="zh-CN" altLang="en-US" dirty="0">
                <a:cs typeface="+mn-ea"/>
                <a:sym typeface="+mn-lt"/>
              </a:rPr>
              <a:t>◇ 熟悉机构养老几种常见的沟通实务处理方法。</a:t>
            </a:r>
          </a:p>
        </p:txBody>
      </p:sp>
      <p:sp>
        <p:nvSpPr>
          <p:cNvPr id="5" name="文本框 61"/>
          <p:cNvSpPr txBox="1"/>
          <p:nvPr/>
        </p:nvSpPr>
        <p:spPr>
          <a:xfrm>
            <a:off x="313317" y="3098273"/>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3506684"/>
            <a:ext cx="10931391" cy="858377"/>
          </a:xfrm>
          <a:prstGeom prst="rect">
            <a:avLst/>
          </a:prstGeom>
          <a:noFill/>
        </p:spPr>
        <p:txBody>
          <a:bodyPr wrap="square" rtlCol="0">
            <a:spAutoFit/>
          </a:bodyPr>
          <a:lstStyle/>
          <a:p>
            <a:pPr>
              <a:lnSpc>
                <a:spcPct val="150000"/>
              </a:lnSpc>
            </a:pPr>
            <a:r>
              <a:rPr lang="zh-CN" altLang="en-US" dirty="0">
                <a:cs typeface="+mn-ea"/>
                <a:sym typeface="+mn-lt"/>
              </a:rPr>
              <a:t>◇ 能熟知老年人入住养老机构后心理的变化特征， 能准确分析老年人心理， 并运用到实践中。</a:t>
            </a:r>
          </a:p>
          <a:p>
            <a:pPr>
              <a:lnSpc>
                <a:spcPct val="150000"/>
              </a:lnSpc>
            </a:pPr>
            <a:r>
              <a:rPr lang="zh-CN" altLang="en-US" dirty="0">
                <a:cs typeface="+mn-ea"/>
                <a:sym typeface="+mn-lt"/>
              </a:rPr>
              <a:t>◇ 能运用已学沟通技巧， 处理养老机构中常见的沟通实务， 并能熟练运用到实际工作中。</a:t>
            </a:r>
          </a:p>
        </p:txBody>
      </p:sp>
      <p:sp>
        <p:nvSpPr>
          <p:cNvPr id="8" name="文本框 61"/>
          <p:cNvSpPr txBox="1"/>
          <p:nvPr/>
        </p:nvSpPr>
        <p:spPr>
          <a:xfrm>
            <a:off x="313317" y="4996841"/>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5405252"/>
            <a:ext cx="10931391" cy="858377"/>
          </a:xfrm>
          <a:prstGeom prst="rect">
            <a:avLst/>
          </a:prstGeom>
          <a:noFill/>
        </p:spPr>
        <p:txBody>
          <a:bodyPr wrap="square" rtlCol="0">
            <a:spAutoFit/>
          </a:bodyPr>
          <a:lstStyle/>
          <a:p>
            <a:pPr>
              <a:lnSpc>
                <a:spcPct val="150000"/>
              </a:lnSpc>
            </a:pPr>
            <a:r>
              <a:rPr lang="zh-CN" altLang="en-US" dirty="0">
                <a:cs typeface="+mn-ea"/>
                <a:sym typeface="+mn-lt"/>
              </a:rPr>
              <a:t>◇ 通过对养老机构老年人心理特征变化的学习， 培养学生的职业素养。以爱育爱、完善自我</a:t>
            </a:r>
            <a:r>
              <a:rPr lang="zh-CN" altLang="en-US" dirty="0" smtClean="0">
                <a:cs typeface="+mn-ea"/>
                <a:sym typeface="+mn-lt"/>
              </a:rPr>
              <a:t>，在</a:t>
            </a:r>
            <a:r>
              <a:rPr lang="zh-CN" altLang="en-US" dirty="0">
                <a:cs typeface="+mn-ea"/>
                <a:sym typeface="+mn-lt"/>
              </a:rPr>
              <a:t>未来的职业生涯中待老年人如家人， 不断提升自我修养。</a:t>
            </a:r>
          </a:p>
        </p:txBody>
      </p:sp>
    </p:spTree>
    <p:extLst>
      <p:ext uri="{BB962C8B-B14F-4D97-AF65-F5344CB8AC3E}">
        <p14:creationId xmlns:p14="http://schemas.microsoft.com/office/powerpoint/2010/main" val="9611226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4445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一、养老机构与机构养老的概念</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020560"/>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a:t>
            </a:r>
            <a:r>
              <a:rPr lang="zh-CN" altLang="en-US" sz="1400" dirty="0">
                <a:solidFill>
                  <a:srgbClr val="221E1F"/>
                </a:solidFill>
                <a:latin typeface="Adobe 宋体 Std L" panose="02020300000000000000" pitchFamily="18" charset="-122"/>
                <a:ea typeface="Adobe 宋体 Std L" panose="02020300000000000000" pitchFamily="18" charset="-122"/>
              </a:rPr>
              <a:t>机构的基本概念</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养老机构是社会养老专有名词， 是指为老年人提供饮食起居、清洁卫生、生活护理</a:t>
            </a:r>
            <a:r>
              <a:rPr lang="zh-CN" altLang="en-US" sz="1400" dirty="0" smtClean="0">
                <a:solidFill>
                  <a:srgbClr val="221E1F"/>
                </a:solidFill>
                <a:latin typeface="Adobe 宋体 Std L" panose="02020300000000000000" pitchFamily="18" charset="-122"/>
                <a:ea typeface="Adobe 宋体 Std L" panose="02020300000000000000" pitchFamily="18" charset="-122"/>
              </a:rPr>
              <a:t>、健康</a:t>
            </a:r>
            <a:r>
              <a:rPr lang="zh-CN" altLang="en-US" sz="1400" dirty="0">
                <a:solidFill>
                  <a:srgbClr val="221E1F"/>
                </a:solidFill>
                <a:latin typeface="Adobe 宋体 Std L" panose="02020300000000000000" pitchFamily="18" charset="-122"/>
                <a:ea typeface="Adobe 宋体 Std L" panose="02020300000000000000" pitchFamily="18" charset="-122"/>
              </a:rPr>
              <a:t>管理和文体娱乐活动等综合性服务的机构。它可以是独立的法人机构， 也可以是</a:t>
            </a:r>
            <a:r>
              <a:rPr lang="zh-CN" altLang="en-US" sz="1400" dirty="0" smtClean="0">
                <a:solidFill>
                  <a:srgbClr val="221E1F"/>
                </a:solidFill>
                <a:latin typeface="Adobe 宋体 Std L" panose="02020300000000000000" pitchFamily="18" charset="-122"/>
                <a:ea typeface="Adobe 宋体 Std L" panose="02020300000000000000" pitchFamily="18" charset="-122"/>
              </a:rPr>
              <a:t>附属于</a:t>
            </a:r>
            <a:r>
              <a:rPr lang="zh-CN" altLang="en-US" sz="1400" dirty="0">
                <a:solidFill>
                  <a:srgbClr val="221E1F"/>
                </a:solidFill>
                <a:latin typeface="Adobe 宋体 Std L" panose="02020300000000000000" pitchFamily="18" charset="-122"/>
                <a:ea typeface="Adobe 宋体 Std L" panose="02020300000000000000" pitchFamily="18" charset="-122"/>
              </a:rPr>
              <a:t>医疗机构、企事业单位、社会团体或组织、综合性社会福利机构的一个部门或者</a:t>
            </a:r>
            <a:r>
              <a:rPr lang="zh-CN" altLang="en-US" sz="1400" dirty="0" smtClean="0">
                <a:solidFill>
                  <a:srgbClr val="221E1F"/>
                </a:solidFill>
                <a:latin typeface="Adobe 宋体 Std L" panose="02020300000000000000" pitchFamily="18" charset="-122"/>
                <a:ea typeface="Adobe 宋体 Std L" panose="02020300000000000000" pitchFamily="18" charset="-122"/>
              </a:rPr>
              <a:t>分支机构。</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根据</a:t>
            </a:r>
            <a:r>
              <a:rPr lang="zh-CN" altLang="en-US" sz="1400" dirty="0">
                <a:solidFill>
                  <a:srgbClr val="221E1F"/>
                </a:solidFill>
                <a:latin typeface="Adobe 宋体 Std L" panose="02020300000000000000" pitchFamily="18" charset="-122"/>
                <a:ea typeface="Adobe 宋体 Std L" panose="02020300000000000000" pitchFamily="18" charset="-122"/>
              </a:rPr>
              <a:t>定义， 可明确以下四个要素：</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 养老机构的本质属性是养老机构和服务人员为了特定的目标， 根据特定的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规则</a:t>
            </a:r>
            <a:r>
              <a:rPr lang="zh-CN" altLang="en-US" sz="1400" dirty="0">
                <a:solidFill>
                  <a:srgbClr val="221E1F"/>
                </a:solidFill>
                <a:latin typeface="Adobe 宋体 Std L" panose="02020300000000000000" pitchFamily="18" charset="-122"/>
                <a:ea typeface="Adobe 宋体 Std L" panose="02020300000000000000" pitchFamily="18" charset="-122"/>
              </a:rPr>
              <a:t>， 协同开展行动而形成的老年人服务组织。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 养老机构的服务对象是广义的老年人群体， 但服务对象的主体通常是一些靠</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或家人在家庭中难以获得照料服务的失能、半失能以及失智老年人。但某些养老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如农村敬老院） 也接收辖区内的孤残儿童或残疾人。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 在养老机构的服务功能方面， 养老机构应为老年人提供住宿场所， 这是养老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区别于不提供住宿场所的老年人日间照料机构等其他服务机构的一个重要维度。养老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还应为入住老年人提供生活照料、康复护理、精神慰藉、文化娱乐等基于老年人各种</a:t>
            </a:r>
            <a:r>
              <a:rPr lang="zh-CN" altLang="en-US" sz="1400" dirty="0" smtClean="0">
                <a:solidFill>
                  <a:srgbClr val="221E1F"/>
                </a:solidFill>
                <a:latin typeface="Adobe 宋体 Std L" panose="02020300000000000000" pitchFamily="18" charset="-122"/>
                <a:ea typeface="Adobe 宋体 Std L" panose="02020300000000000000" pitchFamily="18" charset="-122"/>
              </a:rPr>
              <a:t>需求</a:t>
            </a:r>
            <a:r>
              <a:rPr lang="zh-CN" altLang="en-US" sz="1400" dirty="0">
                <a:solidFill>
                  <a:srgbClr val="221E1F"/>
                </a:solidFill>
                <a:latin typeface="Adobe 宋体 Std L" panose="02020300000000000000" pitchFamily="18" charset="-122"/>
                <a:ea typeface="Adobe 宋体 Std L" panose="02020300000000000000" pitchFamily="18" charset="-122"/>
              </a:rPr>
              <a:t>的多样化服务。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 在养老机构经营服务主体方面， 可以是直接或者间接为老年人提供服务的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事业单位</a:t>
            </a:r>
            <a:r>
              <a:rPr lang="zh-CN" altLang="en-US" sz="1400" dirty="0">
                <a:solidFill>
                  <a:srgbClr val="221E1F"/>
                </a:solidFill>
                <a:latin typeface="Adobe 宋体 Std L" panose="02020300000000000000" pitchFamily="18" charset="-122"/>
                <a:ea typeface="Adobe 宋体 Std L" panose="02020300000000000000" pitchFamily="18" charset="-122"/>
              </a:rPr>
              <a:t>、企业和服务公司、社会服务组织以及合伙人和个体经营者。常见的养老机构主要</a:t>
            </a:r>
            <a:r>
              <a:rPr lang="zh-CN" altLang="en-US" sz="1400" dirty="0" smtClean="0">
                <a:solidFill>
                  <a:srgbClr val="221E1F"/>
                </a:solidFill>
                <a:latin typeface="Adobe 宋体 Std L" panose="02020300000000000000" pitchFamily="18" charset="-122"/>
                <a:ea typeface="Adobe 宋体 Std L" panose="02020300000000000000" pitchFamily="18" charset="-122"/>
              </a:rPr>
              <a:t>有养老院</a:t>
            </a:r>
            <a:r>
              <a:rPr lang="zh-CN" altLang="en-US" sz="1400" dirty="0">
                <a:solidFill>
                  <a:srgbClr val="221E1F"/>
                </a:solidFill>
                <a:latin typeface="Adobe 宋体 Std L" panose="02020300000000000000" pitchFamily="18" charset="-122"/>
                <a:ea typeface="Adobe 宋体 Std L" panose="02020300000000000000" pitchFamily="18" charset="-122"/>
              </a:rPr>
              <a:t>、老年公寓、护理院、护老院、老年人服务中心等。</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认识机构养老</a:t>
            </a:r>
          </a:p>
        </p:txBody>
      </p:sp>
    </p:spTree>
    <p:extLst>
      <p:ext uri="{BB962C8B-B14F-4D97-AF65-F5344CB8AC3E}">
        <p14:creationId xmlns:p14="http://schemas.microsoft.com/office/powerpoint/2010/main" val="312444462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2946986"/>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二、机构养老老年人的结构划分</a:t>
            </a: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442800"/>
            <a:ext cx="11054246" cy="170816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养老的基本概念</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机构养老将是未来养老的一大主体方式</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养老也叫机构照顾， 是一种老年人离开自己的家， 到各种养老机构生活， 其</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生活照顾</a:t>
            </a:r>
            <a:r>
              <a:rPr lang="zh-CN" altLang="en-US" sz="1400" dirty="0">
                <a:solidFill>
                  <a:srgbClr val="221E1F"/>
                </a:solidFill>
                <a:latin typeface="Adobe 宋体 Std L" panose="02020300000000000000" pitchFamily="18" charset="-122"/>
                <a:ea typeface="Adobe 宋体 Std L" panose="02020300000000000000" pitchFamily="18" charset="-122"/>
              </a:rPr>
              <a:t>和护理由养老机构负责提供的养老方式。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在老年人的长期护理服务中， 机构养老是对老年人保持持续性照顾非常重要的环节</a:t>
            </a:r>
            <a:r>
              <a:rPr lang="zh-CN" altLang="en-US" sz="1400" dirty="0" smtClean="0">
                <a:solidFill>
                  <a:srgbClr val="221E1F"/>
                </a:solidFill>
                <a:latin typeface="Adobe 宋体 Std L" panose="02020300000000000000" pitchFamily="18" charset="-122"/>
                <a:ea typeface="Adobe 宋体 Std L" panose="02020300000000000000" pitchFamily="18" charset="-122"/>
              </a:rPr>
              <a:t>。从</a:t>
            </a:r>
            <a:r>
              <a:rPr lang="zh-CN" altLang="en-US" sz="1400" dirty="0">
                <a:solidFill>
                  <a:srgbClr val="221E1F"/>
                </a:solidFill>
                <a:latin typeface="Adobe 宋体 Std L" panose="02020300000000000000" pitchFamily="18" charset="-122"/>
                <a:ea typeface="Adobe 宋体 Std L" panose="02020300000000000000" pitchFamily="18" charset="-122"/>
              </a:rPr>
              <a:t>服务内容方面来讲， 机构养老服务包括医疗服务、康复保健服务、日常生活照顾和</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社会性</a:t>
            </a:r>
            <a:r>
              <a:rPr lang="zh-CN" altLang="en-US" sz="1400" dirty="0">
                <a:solidFill>
                  <a:srgbClr val="221E1F"/>
                </a:solidFill>
                <a:latin typeface="Adobe 宋体 Std L" panose="02020300000000000000" pitchFamily="18" charset="-122"/>
                <a:ea typeface="Adobe 宋体 Std L" panose="02020300000000000000" pitchFamily="18" charset="-122"/>
              </a:rPr>
              <a:t>服务等内容， 各种不同功能的机构养老所提供的服务内容的侧重点也有所不同。</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3770281"/>
            <a:ext cx="11054246" cy="2677656"/>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按</a:t>
            </a:r>
            <a:r>
              <a:rPr lang="zh-CN" altLang="en-US" sz="1400" dirty="0">
                <a:solidFill>
                  <a:srgbClr val="221E1F"/>
                </a:solidFill>
                <a:latin typeface="Adobe 宋体 Std L" panose="02020300000000000000" pitchFamily="18" charset="-122"/>
                <a:ea typeface="Adobe 宋体 Std L" panose="02020300000000000000" pitchFamily="18" charset="-122"/>
              </a:rPr>
              <a:t>国家收费政策划分</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自费代养老年人。自费代养老年人的所有服务费用均由其个人或家庭成员负担。</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三无老人（无劳动能力、无生活来源、无赡养人和扶养人， 或者其赡养人和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扶养</a:t>
            </a:r>
            <a:r>
              <a:rPr lang="zh-CN" altLang="en-US" sz="1400" dirty="0">
                <a:solidFill>
                  <a:srgbClr val="221E1F"/>
                </a:solidFill>
                <a:latin typeface="Adobe 宋体 Std L" panose="02020300000000000000" pitchFamily="18" charset="-122"/>
                <a:ea typeface="Adobe 宋体 Std L" panose="02020300000000000000" pitchFamily="18" charset="-122"/>
              </a:rPr>
              <a:t>人确无赡养或扶养能力的老年人）。三无老人的服务费用一部分由政府资助， 另</a:t>
            </a:r>
            <a:r>
              <a:rPr lang="zh-CN" altLang="en-US" sz="1400" dirty="0" smtClean="0">
                <a:solidFill>
                  <a:srgbClr val="221E1F"/>
                </a:solidFill>
                <a:latin typeface="Adobe 宋体 Std L" panose="02020300000000000000" pitchFamily="18" charset="-122"/>
                <a:ea typeface="Adobe 宋体 Std L" panose="02020300000000000000" pitchFamily="18" charset="-122"/>
              </a:rPr>
              <a:t>一部分由</a:t>
            </a:r>
            <a:r>
              <a:rPr lang="zh-CN" altLang="en-US" sz="1400" dirty="0">
                <a:solidFill>
                  <a:srgbClr val="221E1F"/>
                </a:solidFill>
                <a:latin typeface="Adobe 宋体 Std L" panose="02020300000000000000" pitchFamily="18" charset="-122"/>
                <a:ea typeface="Adobe 宋体 Std L" panose="02020300000000000000" pitchFamily="18" charset="-122"/>
              </a:rPr>
              <a:t>相关福利机构义务负担。</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按</a:t>
            </a:r>
            <a:r>
              <a:rPr lang="zh-CN" altLang="en-US" sz="1400" dirty="0">
                <a:solidFill>
                  <a:srgbClr val="221E1F"/>
                </a:solidFill>
                <a:latin typeface="Adobe 宋体 Std L" panose="02020300000000000000" pitchFamily="18" charset="-122"/>
                <a:ea typeface="Adobe 宋体 Std L" panose="02020300000000000000" pitchFamily="18" charset="-122"/>
              </a:rPr>
              <a:t>家庭结构的完整性划分</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完整家庭结构的老人。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失独老人（唯一的子女离世的老年人）。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空巢老年人（子女离家的老年人）。</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18071462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328776"/>
            <a:ext cx="11054246" cy="4293483"/>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正式</a:t>
            </a:r>
            <a:r>
              <a:rPr lang="zh-CN" altLang="en-US" sz="1400" dirty="0">
                <a:solidFill>
                  <a:srgbClr val="221E1F"/>
                </a:solidFill>
                <a:latin typeface="Adobe 宋体 Std L" panose="02020300000000000000" pitchFamily="18" charset="-122"/>
                <a:ea typeface="Adobe 宋体 Std L" panose="02020300000000000000" pitchFamily="18" charset="-122"/>
              </a:rPr>
              <a:t>沟通与非正式沟通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正式沟通是信息通过组织明文规定的渠道进行的传递和交流。正式沟通的沟通内容</a:t>
            </a:r>
            <a:r>
              <a:rPr lang="zh-CN" altLang="en-US" sz="1400" dirty="0" smtClean="0">
                <a:solidFill>
                  <a:srgbClr val="221E1F"/>
                </a:solidFill>
                <a:latin typeface="Adobe 宋体 Std L" panose="02020300000000000000" pitchFamily="18" charset="-122"/>
                <a:ea typeface="Adobe 宋体 Std L" panose="02020300000000000000" pitchFamily="18" charset="-122"/>
              </a:rPr>
              <a:t>一般</a:t>
            </a:r>
            <a:r>
              <a:rPr lang="zh-CN" altLang="en-US" sz="1400" dirty="0">
                <a:solidFill>
                  <a:srgbClr val="221E1F"/>
                </a:solidFill>
                <a:latin typeface="Adobe 宋体 Std L" panose="02020300000000000000" pitchFamily="18" charset="-122"/>
                <a:ea typeface="Adobe 宋体 Std L" panose="02020300000000000000" pitchFamily="18" charset="-122"/>
              </a:rPr>
              <a:t>比较重要且需要留下沟通痕迹， 沟通的记录一般具有固定的模式， 比如老年人进入</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养老机构</a:t>
            </a:r>
            <a:r>
              <a:rPr lang="zh-CN" altLang="en-US" sz="1400" dirty="0">
                <a:solidFill>
                  <a:srgbClr val="221E1F"/>
                </a:solidFill>
                <a:latin typeface="Adobe 宋体 Std L" panose="02020300000000000000" pitchFamily="18" charset="-122"/>
                <a:ea typeface="Adobe 宋体 Std L" panose="02020300000000000000" pitchFamily="18" charset="-122"/>
              </a:rPr>
              <a:t>， 需要签订入住合同， 这种沟通属于正式沟通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非正式</a:t>
            </a:r>
            <a:r>
              <a:rPr lang="zh-CN" altLang="en-US" sz="1400" dirty="0">
                <a:solidFill>
                  <a:srgbClr val="221E1F"/>
                </a:solidFill>
                <a:latin typeface="Adobe 宋体 Std L" panose="02020300000000000000" pitchFamily="18" charset="-122"/>
                <a:ea typeface="Adobe 宋体 Std L" panose="02020300000000000000" pitchFamily="18" charset="-122"/>
              </a:rPr>
              <a:t>沟通是在正式沟通渠道之外进行的信息传递和交流。比如服务人员对老年人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的日常</a:t>
            </a:r>
            <a:r>
              <a:rPr lang="zh-CN" altLang="en-US" sz="1400" dirty="0">
                <a:solidFill>
                  <a:srgbClr val="221E1F"/>
                </a:solidFill>
                <a:latin typeface="Adobe 宋体 Std L" panose="02020300000000000000" pitchFamily="18" charset="-122"/>
                <a:ea typeface="Adobe 宋体 Std L" panose="02020300000000000000" pitchFamily="18" charset="-122"/>
              </a:rPr>
              <a:t>照护中的沟通属于非正式沟通。非正式沟通的弹性较大， 传递速度比较快， 获得的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信息量</a:t>
            </a:r>
            <a:r>
              <a:rPr lang="zh-CN" altLang="en-US" sz="1400" dirty="0">
                <a:solidFill>
                  <a:srgbClr val="221E1F"/>
                </a:solidFill>
                <a:latin typeface="Adobe 宋体 Std L" panose="02020300000000000000" pitchFamily="18" charset="-122"/>
                <a:ea typeface="Adobe 宋体 Std L" panose="02020300000000000000" pitchFamily="18" charset="-122"/>
              </a:rPr>
              <a:t>也比较大， 但是因为非正式沟通一般是口头的方式， 没有记录或痕迹， 很难形成</a:t>
            </a:r>
            <a:r>
              <a:rPr lang="zh-CN" altLang="en-US" sz="1400" dirty="0" smtClean="0">
                <a:solidFill>
                  <a:srgbClr val="221E1F"/>
                </a:solidFill>
                <a:latin typeface="Adobe 宋体 Std L" panose="02020300000000000000" pitchFamily="18" charset="-122"/>
                <a:ea typeface="Adobe 宋体 Std L" panose="02020300000000000000" pitchFamily="18" charset="-122"/>
              </a:rPr>
              <a:t>证据</a:t>
            </a:r>
            <a:r>
              <a:rPr lang="zh-CN" altLang="en-US" sz="1400" dirty="0">
                <a:solidFill>
                  <a:srgbClr val="221E1F"/>
                </a:solidFill>
                <a:latin typeface="Adobe 宋体 Std L" panose="02020300000000000000" pitchFamily="18" charset="-122"/>
                <a:ea typeface="Adobe 宋体 Std L" panose="02020300000000000000" pitchFamily="18" charset="-122"/>
              </a:rPr>
              <a:t>， 因此对于重要的信息还要选择正式沟通的方式。</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单向</a:t>
            </a:r>
            <a:r>
              <a:rPr lang="zh-CN" altLang="en-US" sz="1400" dirty="0">
                <a:solidFill>
                  <a:srgbClr val="221E1F"/>
                </a:solidFill>
                <a:latin typeface="Adobe 宋体 Std L" panose="02020300000000000000" pitchFamily="18" charset="-122"/>
                <a:ea typeface="Adobe 宋体 Std L" panose="02020300000000000000" pitchFamily="18" charset="-122"/>
              </a:rPr>
              <a:t>沟通与双向沟通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单向沟通指信息单向流动的沟通。在沟通时， 沟通双方的地位不变， 一方只</a:t>
            </a:r>
            <a:r>
              <a:rPr lang="zh-CN" altLang="en-US" sz="1400" dirty="0" smtClean="0">
                <a:solidFill>
                  <a:srgbClr val="221E1F"/>
                </a:solidFill>
                <a:latin typeface="Adobe 宋体 Std L" panose="02020300000000000000" pitchFamily="18" charset="-122"/>
                <a:ea typeface="Adobe 宋体 Std L" panose="02020300000000000000" pitchFamily="18" charset="-122"/>
              </a:rPr>
              <a:t>发送信息</a:t>
            </a:r>
            <a:r>
              <a:rPr lang="zh-CN" altLang="en-US" sz="1400" dirty="0">
                <a:solidFill>
                  <a:srgbClr val="221E1F"/>
                </a:solidFill>
                <a:latin typeface="Adobe 宋体 Std L" panose="02020300000000000000" pitchFamily="18" charset="-122"/>
                <a:ea typeface="Adobe 宋体 Std L" panose="02020300000000000000" pitchFamily="18" charset="-122"/>
              </a:rPr>
              <a:t>， 另一方只接收信息而不向对方反馈信息， 如做报告、大型演讲等。单向沟通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a:t>
            </a:r>
            <a:r>
              <a:rPr lang="zh-CN" altLang="en-US" sz="1400" dirty="0">
                <a:solidFill>
                  <a:srgbClr val="221E1F"/>
                </a:solidFill>
                <a:latin typeface="Adobe 宋体 Std L" panose="02020300000000000000" pitchFamily="18" charset="-122"/>
                <a:ea typeface="Adobe 宋体 Std L" panose="02020300000000000000" pitchFamily="18" charset="-122"/>
              </a:rPr>
              <a:t>有效控制沟通时间， 最高效率地传达所需表述的信息， 如养老机构为老年人做</a:t>
            </a:r>
            <a:r>
              <a:rPr lang="zh-CN" altLang="en-US" sz="1400" dirty="0" smtClean="0">
                <a:solidFill>
                  <a:srgbClr val="221E1F"/>
                </a:solidFill>
                <a:latin typeface="Adobe 宋体 Std L" panose="02020300000000000000" pitchFamily="18" charset="-122"/>
                <a:ea typeface="Adobe 宋体 Std L" panose="02020300000000000000" pitchFamily="18" charset="-122"/>
              </a:rPr>
              <a:t>养生讲座</a:t>
            </a:r>
            <a:r>
              <a:rPr lang="zh-CN" altLang="en-US" sz="1400" dirty="0">
                <a:solidFill>
                  <a:srgbClr val="221E1F"/>
                </a:solidFill>
                <a:latin typeface="Adobe 宋体 Std L" panose="02020300000000000000" pitchFamily="18" charset="-122"/>
                <a:ea typeface="Adobe 宋体 Std L" panose="02020300000000000000" pitchFamily="18" charset="-122"/>
              </a:rPr>
              <a:t>， 除去互动提问的环节， 大部分是单向沟通， 快速让老年人掌握养生要点。但</a:t>
            </a:r>
            <a:r>
              <a:rPr lang="zh-CN" altLang="en-US" sz="1400" dirty="0" smtClean="0">
                <a:solidFill>
                  <a:srgbClr val="221E1F"/>
                </a:solidFill>
                <a:latin typeface="Adobe 宋体 Std L" panose="02020300000000000000" pitchFamily="18" charset="-122"/>
                <a:ea typeface="Adobe 宋体 Std L" panose="02020300000000000000" pitchFamily="18" charset="-122"/>
              </a:rPr>
              <a:t>单向</a:t>
            </a:r>
            <a:r>
              <a:rPr lang="zh-CN" altLang="en-US" sz="1400" dirty="0">
                <a:solidFill>
                  <a:srgbClr val="221E1F"/>
                </a:solidFill>
                <a:latin typeface="Adobe 宋体 Std L" panose="02020300000000000000" pitchFamily="18" charset="-122"/>
                <a:ea typeface="Adobe 宋体 Std L" panose="02020300000000000000" pitchFamily="18" charset="-122"/>
              </a:rPr>
              <a:t>沟通也存在一些不足， 信息是否能够准确传递给老年人、老年人能否掌握理解等</a:t>
            </a:r>
            <a:r>
              <a:rPr lang="zh-CN" altLang="en-US" sz="1400" dirty="0" smtClean="0">
                <a:solidFill>
                  <a:srgbClr val="221E1F"/>
                </a:solidFill>
                <a:latin typeface="Adobe 宋体 Std L" panose="02020300000000000000" pitchFamily="18" charset="-122"/>
                <a:ea typeface="Adobe 宋体 Std L" panose="02020300000000000000" pitchFamily="18" charset="-122"/>
              </a:rPr>
              <a:t>都不确定</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双向沟通指信息双向流动的沟通。在沟通时， 发送信息者与接收信息者之间的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地位</a:t>
            </a:r>
            <a:r>
              <a:rPr lang="zh-CN" altLang="en-US" sz="1400" dirty="0">
                <a:solidFill>
                  <a:srgbClr val="221E1F"/>
                </a:solidFill>
                <a:latin typeface="Adobe 宋体 Std L" panose="02020300000000000000" pitchFamily="18" charset="-122"/>
                <a:ea typeface="Adobe 宋体 Std L" panose="02020300000000000000" pitchFamily="18" charset="-122"/>
              </a:rPr>
              <a:t>不断变换， 信息沟通与信息反馈多次往复， 如交谈、协商、谈判等。双向沟通是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有互动</a:t>
            </a:r>
            <a:r>
              <a:rPr lang="zh-CN" altLang="en-US" sz="1400" dirty="0">
                <a:solidFill>
                  <a:srgbClr val="221E1F"/>
                </a:solidFill>
                <a:latin typeface="Adobe 宋体 Std L" panose="02020300000000000000" pitchFamily="18" charset="-122"/>
                <a:ea typeface="Adobe 宋体 Std L" panose="02020300000000000000" pitchFamily="18" charset="-122"/>
              </a:rPr>
              <a:t>和反馈的沟通， 信息的传递者可以随时掌握接收者接收信息的状态， 但</a:t>
            </a:r>
            <a:r>
              <a:rPr lang="zh-CN" altLang="en-US" sz="1400" dirty="0" smtClean="0">
                <a:solidFill>
                  <a:srgbClr val="221E1F"/>
                </a:solidFill>
                <a:latin typeface="Adobe 宋体 Std L" panose="02020300000000000000" pitchFamily="18" charset="-122"/>
                <a:ea typeface="Adobe 宋体 Std L" panose="02020300000000000000" pitchFamily="18" charset="-122"/>
              </a:rPr>
              <a:t>比较耗时</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80255525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551638"/>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按照</a:t>
            </a:r>
            <a:r>
              <a:rPr lang="zh-CN" altLang="en-US" sz="1400" dirty="0">
                <a:solidFill>
                  <a:srgbClr val="221E1F"/>
                </a:solidFill>
                <a:latin typeface="Adobe 宋体 Std L" panose="02020300000000000000" pitchFamily="18" charset="-122"/>
                <a:ea typeface="Adobe 宋体 Std L" panose="02020300000000000000" pitchFamily="18" charset="-122"/>
              </a:rPr>
              <a:t>老年人的年龄划分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我国</a:t>
            </a:r>
            <a:r>
              <a:rPr lang="zh-CN" altLang="en-US" sz="1400" dirty="0" smtClean="0">
                <a:solidFill>
                  <a:srgbClr val="221E1F"/>
                </a:solidFill>
                <a:latin typeface="Adobe 宋体 Std L" panose="02020300000000000000" pitchFamily="18" charset="-122"/>
                <a:ea typeface="Adobe 宋体 Std L" panose="02020300000000000000" pitchFamily="18" charset="-122"/>
              </a:rPr>
              <a:t>将</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岁及以上者界定为老年人。根据世界卫生组织（</a:t>
            </a:r>
            <a:r>
              <a:rPr lang="zh-CN" altLang="en-US" sz="1400" dirty="0" smtClean="0">
                <a:solidFill>
                  <a:srgbClr val="221E1F"/>
                </a:solidFill>
                <a:latin typeface="Adobe 宋体 Std L" panose="02020300000000000000" pitchFamily="18" charset="-122"/>
                <a:ea typeface="Adobe 宋体 Std L" panose="02020300000000000000" pitchFamily="18" charset="-122"/>
              </a:rPr>
              <a:t>Ｗ</a:t>
            </a:r>
            <a:r>
              <a:rPr lang="en-US" altLang="zh-CN" sz="1400" dirty="0" smtClean="0">
                <a:solidFill>
                  <a:srgbClr val="221E1F"/>
                </a:solidFill>
                <a:latin typeface="Adobe 宋体 Std L" panose="02020300000000000000" pitchFamily="18" charset="-122"/>
                <a:ea typeface="Adobe 宋体 Std L" panose="02020300000000000000" pitchFamily="18" charset="-122"/>
              </a:rPr>
              <a:t>H</a:t>
            </a:r>
            <a:r>
              <a:rPr lang="zh-CN" altLang="en-US" sz="1400" dirty="0" smtClean="0">
                <a:solidFill>
                  <a:srgbClr val="221E1F"/>
                </a:solidFill>
                <a:latin typeface="Adobe 宋体 Std L" panose="02020300000000000000" pitchFamily="18" charset="-122"/>
                <a:ea typeface="Adobe 宋体 Std L" panose="02020300000000000000" pitchFamily="18" charset="-122"/>
              </a:rPr>
              <a:t>Ｏ</a:t>
            </a:r>
            <a:r>
              <a:rPr lang="zh-CN" altLang="en-US" sz="1400" dirty="0">
                <a:solidFill>
                  <a:srgbClr val="221E1F"/>
                </a:solidFill>
                <a:latin typeface="Adobe 宋体 Std L" panose="02020300000000000000" pitchFamily="18" charset="-122"/>
                <a:ea typeface="Adobe 宋体 Std L" panose="02020300000000000000" pitchFamily="18" charset="-122"/>
              </a:rPr>
              <a:t>） 的标准， 可</a:t>
            </a:r>
            <a:r>
              <a:rPr lang="zh-CN" altLang="en-US" sz="1400" dirty="0" smtClean="0">
                <a:solidFill>
                  <a:srgbClr val="221E1F"/>
                </a:solidFill>
                <a:latin typeface="Adobe 宋体 Std L" panose="02020300000000000000" pitchFamily="18" charset="-122"/>
                <a:ea typeface="Adobe 宋体 Std L" panose="02020300000000000000" pitchFamily="18" charset="-122"/>
              </a:rPr>
              <a:t>将</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74</a:t>
            </a:r>
            <a:r>
              <a:rPr lang="zh-CN" altLang="en-US" sz="1400" dirty="0" smtClean="0">
                <a:solidFill>
                  <a:srgbClr val="221E1F"/>
                </a:solidFill>
                <a:latin typeface="Adobe 宋体 Std L" panose="02020300000000000000" pitchFamily="18" charset="-122"/>
                <a:ea typeface="Adobe 宋体 Std L" panose="02020300000000000000" pitchFamily="18" charset="-122"/>
              </a:rPr>
              <a:t>岁</a:t>
            </a:r>
            <a:r>
              <a:rPr lang="zh-CN" altLang="en-US" sz="1400" dirty="0">
                <a:solidFill>
                  <a:srgbClr val="221E1F"/>
                </a:solidFill>
                <a:latin typeface="Adobe 宋体 Std L" panose="02020300000000000000" pitchFamily="18" charset="-122"/>
                <a:ea typeface="Adobe 宋体 Std L" panose="02020300000000000000" pitchFamily="18" charset="-122"/>
              </a:rPr>
              <a:t>划分为“年轻老年人”， </a:t>
            </a:r>
            <a:r>
              <a:rPr lang="en-US" altLang="zh-CN" sz="1400" dirty="0" smtClean="0">
                <a:solidFill>
                  <a:srgbClr val="221E1F"/>
                </a:solidFill>
                <a:latin typeface="Adobe 宋体 Std L" panose="02020300000000000000" pitchFamily="18" charset="-122"/>
                <a:ea typeface="Adobe 宋体 Std L" panose="02020300000000000000" pitchFamily="18" charset="-122"/>
              </a:rPr>
              <a:t>75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89</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岁划分为“老年人”， </a:t>
            </a:r>
            <a:r>
              <a:rPr lang="en-US" altLang="zh-CN" sz="1400" dirty="0" smtClean="0">
                <a:solidFill>
                  <a:srgbClr val="221E1F"/>
                </a:solidFill>
                <a:latin typeface="Adobe 宋体 Std L" panose="02020300000000000000" pitchFamily="18" charset="-122"/>
                <a:ea typeface="Adobe 宋体 Std L" panose="02020300000000000000" pitchFamily="18" charset="-122"/>
              </a:rPr>
              <a:t>90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岁及以上划分为“长寿老年人”。</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按照</a:t>
            </a:r>
            <a:r>
              <a:rPr lang="zh-CN" altLang="en-US" sz="1400" dirty="0">
                <a:solidFill>
                  <a:srgbClr val="221E1F"/>
                </a:solidFill>
                <a:latin typeface="Adobe 宋体 Std L" panose="02020300000000000000" pitchFamily="18" charset="-122"/>
                <a:ea typeface="Adobe 宋体 Std L" panose="02020300000000000000" pitchFamily="18" charset="-122"/>
              </a:rPr>
              <a:t>老年人的生活自理能力划分</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自理老年人。通常指通过直接观察或者生活自理能力评估， 其日常生活行为</a:t>
            </a:r>
            <a:r>
              <a:rPr lang="zh-CN" altLang="en-US" sz="1400" dirty="0" smtClean="0">
                <a:solidFill>
                  <a:srgbClr val="221E1F"/>
                </a:solidFill>
                <a:latin typeface="Adobe 宋体 Std L" panose="02020300000000000000" pitchFamily="18" charset="-122"/>
                <a:ea typeface="Adobe 宋体 Std L" panose="02020300000000000000" pitchFamily="18" charset="-122"/>
              </a:rPr>
              <a:t>完全自理</a:t>
            </a:r>
            <a:r>
              <a:rPr lang="zh-CN" altLang="en-US" sz="1400" dirty="0">
                <a:solidFill>
                  <a:srgbClr val="221E1F"/>
                </a:solidFill>
                <a:latin typeface="Adobe 宋体 Std L" panose="02020300000000000000" pitchFamily="18" charset="-122"/>
                <a:ea typeface="Adobe 宋体 Std L" panose="02020300000000000000" pitchFamily="18" charset="-122"/>
              </a:rPr>
              <a:t>， 不依赖他人的护理。</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介助老年人。这类老年人通过观察和评估， 属于“生活自理能力轻度和／ 或中</a:t>
            </a:r>
            <a:r>
              <a:rPr lang="zh-CN" altLang="en-US" sz="1400" dirty="0" smtClean="0">
                <a:solidFill>
                  <a:srgbClr val="221E1F"/>
                </a:solidFill>
                <a:latin typeface="Adobe 宋体 Std L" panose="02020300000000000000" pitchFamily="18" charset="-122"/>
                <a:ea typeface="Adobe 宋体 Std L" panose="02020300000000000000" pitchFamily="18" charset="-122"/>
              </a:rPr>
              <a:t>度依赖</a:t>
            </a:r>
            <a:r>
              <a:rPr lang="zh-CN" altLang="en-US" sz="1400" dirty="0">
                <a:solidFill>
                  <a:srgbClr val="221E1F"/>
                </a:solidFill>
                <a:latin typeface="Adobe 宋体 Std L" panose="02020300000000000000" pitchFamily="18" charset="-122"/>
                <a:ea typeface="Adobe 宋体 Std L" panose="02020300000000000000" pitchFamily="18" charset="-122"/>
              </a:rPr>
              <a:t>”， 日常活动需要他人部分具体帮助或指导的老年人， 其日常生活行为依赖扶手、</a:t>
            </a:r>
            <a:r>
              <a:rPr lang="zh-CN" altLang="en-US" sz="1400" dirty="0" smtClean="0">
                <a:solidFill>
                  <a:srgbClr val="221E1F"/>
                </a:solidFill>
                <a:latin typeface="Adobe 宋体 Std L" panose="02020300000000000000" pitchFamily="18" charset="-122"/>
                <a:ea typeface="Adobe 宋体 Std L" panose="02020300000000000000" pitchFamily="18" charset="-122"/>
              </a:rPr>
              <a:t>拐杖</a:t>
            </a:r>
            <a:r>
              <a:rPr lang="zh-CN" altLang="en-US" sz="1400" dirty="0">
                <a:solidFill>
                  <a:srgbClr val="221E1F"/>
                </a:solidFill>
                <a:latin typeface="Adobe 宋体 Std L" panose="02020300000000000000" pitchFamily="18" charset="-122"/>
                <a:ea typeface="Adobe 宋体 Std L" panose="02020300000000000000" pitchFamily="18" charset="-122"/>
              </a:rPr>
              <a:t>、轮椅和升降等设施帮助。</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介护老年人。这类老年人通过观察或生活自理能力评估， 属于“生活自理</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能力重</a:t>
            </a:r>
            <a:r>
              <a:rPr lang="zh-CN" altLang="en-US" sz="1400" dirty="0">
                <a:solidFill>
                  <a:srgbClr val="221E1F"/>
                </a:solidFill>
                <a:latin typeface="Adobe 宋体 Std L" panose="02020300000000000000" pitchFamily="18" charset="-122"/>
                <a:ea typeface="Adobe 宋体 Std L" panose="02020300000000000000" pitchFamily="18" charset="-122"/>
              </a:rPr>
              <a:t>度依赖”， 其日常生活行为完全依赖他人的护理即生活完全不能自理的老年人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养老模式的优点在于通过集中管理， 老年人可得到专业化的照顾和医疗护理</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a:t>
            </a:r>
            <a:r>
              <a:rPr lang="zh-CN" altLang="en-US" sz="1400" dirty="0">
                <a:solidFill>
                  <a:srgbClr val="221E1F"/>
                </a:solidFill>
                <a:latin typeface="Adobe 宋体 Std L" panose="02020300000000000000" pitchFamily="18" charset="-122"/>
                <a:ea typeface="Adobe 宋体 Std L" panose="02020300000000000000" pitchFamily="18" charset="-122"/>
              </a:rPr>
              <a:t>， 无障碍的居住环境设计也使老年人的生活更加便利。缺点在于容易造成老年人与</a:t>
            </a:r>
            <a:r>
              <a:rPr lang="zh-CN" altLang="en-US" sz="1400" dirty="0" smtClean="0">
                <a:solidFill>
                  <a:srgbClr val="221E1F"/>
                </a:solidFill>
                <a:latin typeface="Adobe 宋体 Std L" panose="02020300000000000000" pitchFamily="18" charset="-122"/>
                <a:ea typeface="Adobe 宋体 Std L" panose="02020300000000000000" pitchFamily="18" charset="-122"/>
              </a:rPr>
              <a:t>子女</a:t>
            </a:r>
            <a:r>
              <a:rPr lang="zh-CN" altLang="en-US" sz="1400" dirty="0">
                <a:solidFill>
                  <a:srgbClr val="221E1F"/>
                </a:solidFill>
                <a:latin typeface="Adobe 宋体 Std L" panose="02020300000000000000" pitchFamily="18" charset="-122"/>
                <a:ea typeface="Adobe 宋体 Std L" panose="02020300000000000000" pitchFamily="18" charset="-122"/>
              </a:rPr>
              <a:t>、亲朋好友之间情感的缺失， 而且成本较高</a:t>
            </a:r>
            <a:r>
              <a:rPr lang="zh-CN" altLang="en-US" sz="1400" dirty="0" smtClean="0">
                <a:solidFill>
                  <a:srgbClr val="221E1F"/>
                </a:solidFill>
                <a:latin typeface="Adobe 宋体 Std L" panose="02020300000000000000" pitchFamily="18" charset="-122"/>
                <a:ea typeface="Adobe 宋体 Std L" panose="02020300000000000000" pitchFamily="18" charset="-122"/>
              </a:rPr>
              <a:t>。根据</a:t>
            </a:r>
            <a:r>
              <a:rPr lang="zh-CN" altLang="en-US" sz="1400" dirty="0">
                <a:solidFill>
                  <a:srgbClr val="221E1F"/>
                </a:solidFill>
                <a:latin typeface="Adobe 宋体 Std L" panose="02020300000000000000" pitchFamily="18" charset="-122"/>
                <a:ea typeface="Adobe 宋体 Std L" panose="02020300000000000000" pitchFamily="18" charset="-122"/>
              </a:rPr>
              <a:t>我国现阶段的老年人结构构成及中国特有的国情， 我国社会养老服务体系是建设</a:t>
            </a:r>
            <a:r>
              <a:rPr lang="zh-CN" altLang="en-US" sz="1400" dirty="0" smtClean="0">
                <a:solidFill>
                  <a:srgbClr val="221E1F"/>
                </a:solidFill>
                <a:latin typeface="Adobe 宋体 Std L" panose="02020300000000000000" pitchFamily="18" charset="-122"/>
                <a:ea typeface="Adobe 宋体 Std L" panose="02020300000000000000" pitchFamily="18" charset="-122"/>
              </a:rPr>
              <a:t>以居家</a:t>
            </a:r>
            <a:r>
              <a:rPr lang="zh-CN" altLang="en-US" sz="1400" dirty="0">
                <a:solidFill>
                  <a:srgbClr val="221E1F"/>
                </a:solidFill>
                <a:latin typeface="Adobe 宋体 Std L" panose="02020300000000000000" pitchFamily="18" charset="-122"/>
                <a:ea typeface="Adobe 宋体 Std L" panose="02020300000000000000" pitchFamily="18" charset="-122"/>
              </a:rPr>
              <a:t>为基础、以社区为依托、以机构为补充、医养相结合的紧密联系、互相配合的养老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共同体</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51805945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3" name="文本框 2">
            <a:extLst>
              <a:ext uri="{FF2B5EF4-FFF2-40B4-BE49-F238E27FC236}">
                <a16:creationId xmlns="" xmlns:a16="http://schemas.microsoft.com/office/drawing/2014/main" id="{8FF45739-E9BA-7E83-93BC-781D5B5F48CC}"/>
              </a:ext>
            </a:extLst>
          </p:cNvPr>
          <p:cNvSpPr txBox="1"/>
          <p:nvPr/>
        </p:nvSpPr>
        <p:spPr>
          <a:xfrm>
            <a:off x="682125" y="2020560"/>
            <a:ext cx="11054246" cy="300082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入住养老机构的老年人， 大致可分为两种情况： 一类老年人是自愿进入机构养老； </a:t>
            </a:r>
            <a:r>
              <a:rPr lang="zh-CN" altLang="en-US" sz="1400" dirty="0" smtClean="0">
                <a:solidFill>
                  <a:srgbClr val="221E1F"/>
                </a:solidFill>
                <a:latin typeface="Adobe 宋体 Std L" panose="02020300000000000000" pitchFamily="18" charset="-122"/>
                <a:ea typeface="Adobe 宋体 Std L" panose="02020300000000000000" pitchFamily="18" charset="-122"/>
              </a:rPr>
              <a:t>而另</a:t>
            </a:r>
            <a:r>
              <a:rPr lang="zh-CN" altLang="en-US" sz="1400" dirty="0">
                <a:solidFill>
                  <a:srgbClr val="221E1F"/>
                </a:solidFill>
                <a:latin typeface="Adobe 宋体 Std L" panose="02020300000000000000" pitchFamily="18" charset="-122"/>
                <a:ea typeface="Adobe 宋体 Std L" panose="02020300000000000000" pitchFamily="18" charset="-122"/>
              </a:rPr>
              <a:t>一类老年人则由子女送入养老院， 而自己并不情愿。这两种情况下入住养老机构的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在心理上就会呈现出完全不同的两种状态。自愿入住养老机构的老年人， 对机构内</a:t>
            </a:r>
            <a:r>
              <a:rPr lang="zh-CN" altLang="en-US" sz="1400" dirty="0" smtClean="0">
                <a:solidFill>
                  <a:srgbClr val="221E1F"/>
                </a:solidFill>
                <a:latin typeface="Adobe 宋体 Std L" panose="02020300000000000000" pitchFamily="18" charset="-122"/>
                <a:ea typeface="Adobe 宋体 Std L" panose="02020300000000000000" pitchFamily="18" charset="-122"/>
              </a:rPr>
              <a:t>的集体生活</a:t>
            </a:r>
            <a:r>
              <a:rPr lang="zh-CN" altLang="en-US" sz="1400" dirty="0">
                <a:solidFill>
                  <a:srgbClr val="221E1F"/>
                </a:solidFill>
                <a:latin typeface="Adobe 宋体 Std L" panose="02020300000000000000" pitchFamily="18" charset="-122"/>
                <a:ea typeface="Adobe 宋体 Std L" panose="02020300000000000000" pitchFamily="18" charset="-122"/>
              </a:rPr>
              <a:t>会有一定程度上的心理准备， 有些老年人在入住前， 也已经对机构进行了实地</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的参观</a:t>
            </a:r>
            <a:r>
              <a:rPr lang="zh-CN" altLang="en-US" sz="1400" dirty="0">
                <a:solidFill>
                  <a:srgbClr val="221E1F"/>
                </a:solidFill>
                <a:latin typeface="Adobe 宋体 Std L" panose="02020300000000000000" pitchFamily="18" charset="-122"/>
                <a:ea typeface="Adobe 宋体 Std L" panose="02020300000000000000" pitchFamily="18" charset="-122"/>
              </a:rPr>
              <a:t>考察， 这样入住后即使有一些不适应， 但也能很快进行调整。而第二类老年人，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可能会</a:t>
            </a:r>
            <a:r>
              <a:rPr lang="zh-CN" altLang="en-US" sz="1400" dirty="0">
                <a:solidFill>
                  <a:srgbClr val="221E1F"/>
                </a:solidFill>
                <a:latin typeface="Adobe 宋体 Std L" panose="02020300000000000000" pitchFamily="18" charset="-122"/>
                <a:ea typeface="Adobe 宋体 Std L" panose="02020300000000000000" pitchFamily="18" charset="-122"/>
              </a:rPr>
              <a:t>出现适应能力较差、内心比较消极的情况， 他们一般很难快速融入集体生活中。但</a:t>
            </a:r>
            <a:r>
              <a:rPr lang="zh-CN" altLang="en-US" sz="1400" dirty="0" smtClean="0">
                <a:solidFill>
                  <a:srgbClr val="221E1F"/>
                </a:solidFill>
                <a:latin typeface="Adobe 宋体 Std L" panose="02020300000000000000" pitchFamily="18" charset="-122"/>
                <a:ea typeface="Adobe 宋体 Std L" panose="02020300000000000000" pitchFamily="18" charset="-122"/>
              </a:rPr>
              <a:t>无论是</a:t>
            </a:r>
            <a:r>
              <a:rPr lang="zh-CN" altLang="en-US" sz="1400" dirty="0">
                <a:solidFill>
                  <a:srgbClr val="221E1F"/>
                </a:solidFill>
                <a:latin typeface="Adobe 宋体 Std L" panose="02020300000000000000" pitchFamily="18" charset="-122"/>
                <a:ea typeface="Adobe 宋体 Std L" panose="02020300000000000000" pitchFamily="18" charset="-122"/>
              </a:rPr>
              <a:t>哪种类型的老年人， 入住养老机构都会给老年人带来生活环境的变化， 进而将会给</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带来各种各样心理上的困扰</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zh-CN" altLang="en-US" sz="1400" dirty="0">
                <a:solidFill>
                  <a:srgbClr val="221E1F"/>
                </a:solidFill>
                <a:latin typeface="Adobe 宋体 Std L" panose="02020300000000000000" pitchFamily="18" charset="-122"/>
                <a:ea typeface="Adobe 宋体 Std L" panose="02020300000000000000" pitchFamily="18" charset="-122"/>
              </a:rPr>
              <a:t>养老的老年人离开原来的生活社区进入机构接受护理照料后， 多数会陷入不</a:t>
            </a:r>
            <a:r>
              <a:rPr lang="zh-CN" altLang="en-US" sz="1400" dirty="0" smtClean="0">
                <a:solidFill>
                  <a:srgbClr val="221E1F"/>
                </a:solidFill>
                <a:latin typeface="Adobe 宋体 Std L" panose="02020300000000000000" pitchFamily="18" charset="-122"/>
                <a:ea typeface="Adobe 宋体 Std L" panose="02020300000000000000" pitchFamily="18" charset="-122"/>
              </a:rPr>
              <a:t>适应环境</a:t>
            </a:r>
            <a:r>
              <a:rPr lang="zh-CN" altLang="en-US" sz="1400" dirty="0">
                <a:solidFill>
                  <a:srgbClr val="221E1F"/>
                </a:solidFill>
                <a:latin typeface="Adobe 宋体 Std L" panose="02020300000000000000" pitchFamily="18" charset="-122"/>
                <a:ea typeface="Adobe 宋体 Std L" panose="02020300000000000000" pitchFamily="18" charset="-122"/>
              </a:rPr>
              <a:t>、不习惯被照料、重建人际关系以及产生负面情绪等困境， 因此住养老年人对机构</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的医疗</a:t>
            </a:r>
            <a:r>
              <a:rPr lang="zh-CN" altLang="en-US" sz="1400" dirty="0">
                <a:solidFill>
                  <a:srgbClr val="221E1F"/>
                </a:solidFill>
                <a:latin typeface="Adobe 宋体 Std L" panose="02020300000000000000" pitchFamily="18" charset="-122"/>
                <a:ea typeface="Adobe 宋体 Std L" panose="02020300000000000000" pitchFamily="18" charset="-122"/>
              </a:rPr>
              <a:t>护理服务、生活照料服务、精神文化生活和心理慰藉服务有着强烈的需求。</a:t>
            </a:r>
            <a:r>
              <a:rPr lang="zh-CN" altLang="en-US" sz="1400" dirty="0" smtClean="0">
                <a:solidFill>
                  <a:srgbClr val="221E1F"/>
                </a:solidFill>
                <a:latin typeface="Adobe 宋体 Std L" panose="02020300000000000000" pitchFamily="18" charset="-122"/>
                <a:ea typeface="Adobe 宋体 Std L" panose="02020300000000000000" pitchFamily="18" charset="-122"/>
              </a:rPr>
              <a:t>充分了解养老</a:t>
            </a:r>
            <a:r>
              <a:rPr lang="zh-CN" altLang="en-US" sz="1400" dirty="0">
                <a:solidFill>
                  <a:srgbClr val="221E1F"/>
                </a:solidFill>
                <a:latin typeface="Adobe 宋体 Std L" panose="02020300000000000000" pitchFamily="18" charset="-122"/>
                <a:ea typeface="Adobe 宋体 Std L" panose="02020300000000000000" pitchFamily="18" charset="-122"/>
              </a:rPr>
              <a:t>机构入住老年人的需求， 尤其是他们的心理需求， 有针对性地提供相应的专业化</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a:t>
            </a:r>
            <a:r>
              <a:rPr lang="zh-CN" altLang="en-US" sz="1400" dirty="0">
                <a:solidFill>
                  <a:srgbClr val="221E1F"/>
                </a:solidFill>
                <a:latin typeface="Adobe 宋体 Std L" panose="02020300000000000000" pitchFamily="18" charset="-122"/>
                <a:ea typeface="Adobe 宋体 Std L" panose="02020300000000000000" pitchFamily="18" charset="-122"/>
              </a:rPr>
              <a:t>， 是机构养老需要不断努力的方向</a:t>
            </a:r>
            <a:r>
              <a:rPr lang="zh-CN" altLang="en-US" sz="1400" dirty="0" smtClean="0">
                <a:solidFill>
                  <a:srgbClr val="221E1F"/>
                </a:solidFill>
                <a:latin typeface="Adobe 宋体 Std L" panose="02020300000000000000" pitchFamily="18" charset="-122"/>
                <a:ea typeface="Adobe 宋体 Std L" panose="02020300000000000000" pitchFamily="18" charset="-122"/>
              </a:rPr>
              <a:t>。进入</a:t>
            </a:r>
            <a:r>
              <a:rPr lang="zh-CN" altLang="en-US" sz="1400" dirty="0">
                <a:solidFill>
                  <a:srgbClr val="221E1F"/>
                </a:solidFill>
                <a:latin typeface="Adobe 宋体 Std L" panose="02020300000000000000" pitchFamily="18" charset="-122"/>
                <a:ea typeface="Adobe 宋体 Std L" panose="02020300000000000000" pitchFamily="18" charset="-122"/>
              </a:rPr>
              <a:t>养老机构的老年人， 其心理变化有正面的也有负面的， 具体来说， 表现为以下</a:t>
            </a:r>
            <a:r>
              <a:rPr lang="zh-CN" altLang="en-US" sz="1400" dirty="0" smtClean="0">
                <a:solidFill>
                  <a:srgbClr val="221E1F"/>
                </a:solidFill>
                <a:latin typeface="Adobe 宋体 Std L" panose="02020300000000000000" pitchFamily="18" charset="-122"/>
                <a:ea typeface="Adobe 宋体 Std L" panose="02020300000000000000" pitchFamily="18" charset="-122"/>
              </a:rPr>
              <a:t>几个</a:t>
            </a:r>
            <a:r>
              <a:rPr lang="zh-CN" altLang="en-US" sz="1400" dirty="0">
                <a:solidFill>
                  <a:srgbClr val="221E1F"/>
                </a:solidFill>
                <a:latin typeface="Adobe 宋体 Std L" panose="02020300000000000000" pitchFamily="18" charset="-122"/>
                <a:ea typeface="Adobe 宋体 Std L" panose="02020300000000000000" pitchFamily="18" charset="-122"/>
              </a:rPr>
              <a:t>方面：</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任务二</a:t>
            </a:r>
            <a:r>
              <a:rPr lang="zh-CN" altLang="en-US" sz="2600" dirty="0">
                <a:solidFill>
                  <a:srgbClr val="C00000"/>
                </a:solidFill>
                <a:latin typeface="方正准圆_GBK" pitchFamily="65" charset="-122"/>
                <a:ea typeface="方正准圆_GBK" pitchFamily="65" charset="-122"/>
              </a:rPr>
              <a:t>　了解机构养老老年人</a:t>
            </a:r>
            <a:r>
              <a:rPr lang="zh-CN" altLang="en-US" sz="2600" dirty="0" smtClean="0">
                <a:solidFill>
                  <a:srgbClr val="C00000"/>
                </a:solidFill>
                <a:latin typeface="方正准圆_GBK" pitchFamily="65" charset="-122"/>
                <a:ea typeface="方正准圆_GBK" pitchFamily="65" charset="-122"/>
              </a:rPr>
              <a:t>的心理</a:t>
            </a:r>
            <a:r>
              <a:rPr lang="zh-CN" altLang="en-US" sz="2600" dirty="0">
                <a:solidFill>
                  <a:srgbClr val="C00000"/>
                </a:solidFill>
                <a:latin typeface="方正准圆_GBK" pitchFamily="65" charset="-122"/>
                <a:ea typeface="方正准圆_GBK" pitchFamily="65" charset="-122"/>
              </a:rPr>
              <a:t>特点</a:t>
            </a:r>
          </a:p>
        </p:txBody>
      </p:sp>
    </p:spTree>
    <p:extLst>
      <p:ext uri="{BB962C8B-B14F-4D97-AF65-F5344CB8AC3E}">
        <p14:creationId xmlns:p14="http://schemas.microsoft.com/office/powerpoint/2010/main" val="323488174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一、正性心理变化特点</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4939814"/>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归属感</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归属感也称隶属感， 是指个人自己感觉到被别人或团体认可和接纳时的一种感受。心理学研究表明， 每个人都害怕孤独和寂寞， 希望自己归属某一个或多个群体， 这样可以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从中</a:t>
            </a:r>
            <a:r>
              <a:rPr lang="zh-CN" altLang="en-US" sz="1400" dirty="0">
                <a:solidFill>
                  <a:srgbClr val="221E1F"/>
                </a:solidFill>
                <a:latin typeface="Adobe 宋体 Std L" panose="02020300000000000000" pitchFamily="18" charset="-122"/>
                <a:ea typeface="Adobe 宋体 Std L" panose="02020300000000000000" pitchFamily="18" charset="-122"/>
              </a:rPr>
              <a:t>得到温暖， 获得帮助和爱， 从而消除或减少孤独和寂寞感， 获得安全感。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老年人在离退休后， 脱离了单位的集体生活， 尤其是一些曾经身居要职的人， 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心理</a:t>
            </a:r>
            <a:r>
              <a:rPr lang="zh-CN" altLang="en-US" sz="1400" dirty="0">
                <a:solidFill>
                  <a:srgbClr val="221E1F"/>
                </a:solidFill>
                <a:latin typeface="Adobe 宋体 Std L" panose="02020300000000000000" pitchFamily="18" charset="-122"/>
                <a:ea typeface="Adobe 宋体 Std L" panose="02020300000000000000" pitchFamily="18" charset="-122"/>
              </a:rPr>
              <a:t>上会有很大的失落感。对于一些空巢老年人或是失去配偶的独居老年人来说， </a:t>
            </a:r>
            <a:r>
              <a:rPr lang="zh-CN" altLang="en-US" sz="1400" dirty="0" smtClean="0">
                <a:solidFill>
                  <a:srgbClr val="221E1F"/>
                </a:solidFill>
                <a:latin typeface="Adobe 宋体 Std L" panose="02020300000000000000" pitchFamily="18" charset="-122"/>
                <a:ea typeface="Adobe 宋体 Std L" panose="02020300000000000000" pitchFamily="18" charset="-122"/>
              </a:rPr>
              <a:t>孤独感和</a:t>
            </a:r>
            <a:r>
              <a:rPr lang="zh-CN" altLang="en-US" sz="1400" dirty="0">
                <a:solidFill>
                  <a:srgbClr val="221E1F"/>
                </a:solidFill>
                <a:latin typeface="Adobe 宋体 Std L" panose="02020300000000000000" pitchFamily="18" charset="-122"/>
                <a:ea typeface="Adobe 宋体 Std L" panose="02020300000000000000" pitchFamily="18" charset="-122"/>
              </a:rPr>
              <a:t>寂寞感几乎占据了他们所有的生活。除这些客观原因外， 有些老年人因为自身性格</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 除了吃饭睡觉， 没有自己的兴趣爱好， 也没有自己的朋友， 这样就更容易</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感到孤独</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有的老年人进入养老机构后， 看到有那么多的同龄人生活在一起， 大家在一起可以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唱歌</a:t>
            </a:r>
            <a:r>
              <a:rPr lang="zh-CN" altLang="en-US" sz="1400" dirty="0">
                <a:solidFill>
                  <a:srgbClr val="221E1F"/>
                </a:solidFill>
                <a:latin typeface="Adobe 宋体 Std L" panose="02020300000000000000" pitchFamily="18" charset="-122"/>
                <a:ea typeface="Adobe 宋体 Std L" panose="02020300000000000000" pitchFamily="18" charset="-122"/>
              </a:rPr>
              <a:t>、跳舞、健身， 参加各种各样的集体活动， 甚至是一些失能、失智老年人， 每天也能</a:t>
            </a:r>
            <a:r>
              <a:rPr lang="zh-CN" altLang="en-US" sz="1400" dirty="0" smtClean="0">
                <a:solidFill>
                  <a:srgbClr val="221E1F"/>
                </a:solidFill>
                <a:latin typeface="Adobe 宋体 Std L" panose="02020300000000000000" pitchFamily="18" charset="-122"/>
                <a:ea typeface="Adobe 宋体 Std L" panose="02020300000000000000" pitchFamily="18" charset="-122"/>
              </a:rPr>
              <a:t>得到</a:t>
            </a:r>
            <a:r>
              <a:rPr lang="zh-CN" altLang="en-US" sz="1400" dirty="0">
                <a:solidFill>
                  <a:srgbClr val="221E1F"/>
                </a:solidFill>
                <a:latin typeface="Adobe 宋体 Std L" panose="02020300000000000000" pitchFamily="18" charset="-122"/>
                <a:ea typeface="Adobe 宋体 Std L" panose="02020300000000000000" pitchFamily="18" charset="-122"/>
              </a:rPr>
              <a:t>工作人员细致的照顾和关爱。面对这些场景， 老年人往往能感受到被这个团队接纳， </a:t>
            </a:r>
            <a:r>
              <a:rPr lang="zh-CN" altLang="en-US" sz="1400" dirty="0" smtClean="0">
                <a:solidFill>
                  <a:srgbClr val="221E1F"/>
                </a:solidFill>
                <a:latin typeface="Adobe 宋体 Std L" panose="02020300000000000000" pitchFamily="18" charset="-122"/>
                <a:ea typeface="Adobe 宋体 Std L" panose="02020300000000000000" pitchFamily="18" charset="-122"/>
              </a:rPr>
              <a:t>安全感</a:t>
            </a:r>
            <a:r>
              <a:rPr lang="zh-CN" altLang="en-US" sz="1400" dirty="0">
                <a:solidFill>
                  <a:srgbClr val="221E1F"/>
                </a:solidFill>
                <a:latin typeface="Adobe 宋体 Std L" panose="02020300000000000000" pitchFamily="18" charset="-122"/>
                <a:ea typeface="Adobe 宋体 Std L" panose="02020300000000000000" pitchFamily="18" charset="-122"/>
              </a:rPr>
              <a:t>、幸福感、温暖的感觉油然而生， 爱与被爱都能在这里获得</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优越感</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优越感指显示蔑视或自负的性质或状态， 是一种自我意识。大多数人都会不同程度</a:t>
            </a:r>
            <a:r>
              <a:rPr lang="zh-CN" altLang="en-US" sz="1400" dirty="0" smtClean="0">
                <a:solidFill>
                  <a:srgbClr val="221E1F"/>
                </a:solidFill>
                <a:latin typeface="Adobe 宋体 Std L" panose="02020300000000000000" pitchFamily="18" charset="-122"/>
                <a:ea typeface="Adobe 宋体 Std L" panose="02020300000000000000" pitchFamily="18" charset="-122"/>
              </a:rPr>
              <a:t>地拥有</a:t>
            </a:r>
            <a:r>
              <a:rPr lang="zh-CN" altLang="en-US" sz="1400" dirty="0">
                <a:solidFill>
                  <a:srgbClr val="221E1F"/>
                </a:solidFill>
                <a:latin typeface="Adobe 宋体 Std L" panose="02020300000000000000" pitchFamily="18" charset="-122"/>
                <a:ea typeface="Adobe 宋体 Std L" panose="02020300000000000000" pitchFamily="18" charset="-122"/>
              </a:rPr>
              <a:t>某种优越感， 比方说职业优越感、长相优越感等。一般指自以为在生理方面、心理</a:t>
            </a:r>
            <a:r>
              <a:rPr lang="zh-CN" altLang="en-US" sz="1400" dirty="0" smtClean="0">
                <a:solidFill>
                  <a:srgbClr val="221E1F"/>
                </a:solidFill>
                <a:latin typeface="Adobe 宋体 Std L" panose="02020300000000000000" pitchFamily="18" charset="-122"/>
                <a:ea typeface="Adobe 宋体 Std L" panose="02020300000000000000" pitchFamily="18" charset="-122"/>
              </a:rPr>
              <a:t>方面</a:t>
            </a:r>
            <a:r>
              <a:rPr lang="zh-CN" altLang="en-US" sz="1400" dirty="0">
                <a:solidFill>
                  <a:srgbClr val="221E1F"/>
                </a:solidFill>
                <a:latin typeface="Adobe 宋体 Std L" panose="02020300000000000000" pitchFamily="18" charset="-122"/>
                <a:ea typeface="Adobe 宋体 Std L" panose="02020300000000000000" pitchFamily="18" charset="-122"/>
              </a:rPr>
              <a:t>以及其他方面长于别人、强于别人的心理状态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。入住</a:t>
            </a:r>
            <a:r>
              <a:rPr lang="zh-CN" altLang="en-US" sz="1400" dirty="0">
                <a:solidFill>
                  <a:srgbClr val="221E1F"/>
                </a:solidFill>
                <a:latin typeface="Adobe 宋体 Std L" panose="02020300000000000000" pitchFamily="18" charset="-122"/>
                <a:ea typeface="Adobe 宋体 Std L" panose="02020300000000000000" pitchFamily="18" charset="-122"/>
              </a:rPr>
              <a:t>养老机构， 尤其是高端养老机构的老年人， 为何会有优越感呢？ 由数据分析</a:t>
            </a:r>
            <a:r>
              <a:rPr lang="zh-CN" altLang="en-US" sz="1400" dirty="0" smtClean="0">
                <a:solidFill>
                  <a:srgbClr val="221E1F"/>
                </a:solidFill>
                <a:latin typeface="Adobe 宋体 Std L" panose="02020300000000000000" pitchFamily="18" charset="-122"/>
                <a:ea typeface="Adobe 宋体 Std L" panose="02020300000000000000" pitchFamily="18" charset="-122"/>
              </a:rPr>
              <a:t>可知</a:t>
            </a:r>
            <a:r>
              <a:rPr lang="zh-CN" altLang="en-US" sz="1400" dirty="0">
                <a:solidFill>
                  <a:srgbClr val="221E1F"/>
                </a:solidFill>
                <a:latin typeface="Adobe 宋体 Std L" panose="02020300000000000000" pitchFamily="18" charset="-122"/>
                <a:ea typeface="Adobe 宋体 Std L" panose="02020300000000000000" pitchFamily="18" charset="-122"/>
              </a:rPr>
              <a:t>， 现在我国公办和社会办养老机构在结构上失衡， 表现为公办养老机构已严重短缺</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一床难求” 已成为一种常态。这种行业现象促使能入住养老机构的老年人有一种优越感</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a:t>
            </a:r>
            <a:r>
              <a:rPr lang="zh-CN" altLang="en-US" sz="1400" dirty="0">
                <a:solidFill>
                  <a:srgbClr val="221E1F"/>
                </a:solidFill>
                <a:latin typeface="Adobe 宋体 Std L" panose="02020300000000000000" pitchFamily="18" charset="-122"/>
                <a:ea typeface="Adobe 宋体 Std L" panose="02020300000000000000" pitchFamily="18" charset="-122"/>
              </a:rPr>
              <a:t>优越感的产生有利于老年人顺利融入机构养老的生活中， 能减少他们因离家而产生</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的负面</a:t>
            </a:r>
            <a:r>
              <a:rPr lang="zh-CN" altLang="en-US" sz="1400" dirty="0">
                <a:solidFill>
                  <a:srgbClr val="221E1F"/>
                </a:solidFill>
                <a:latin typeface="Adobe 宋体 Std L" panose="02020300000000000000" pitchFamily="18" charset="-122"/>
                <a:ea typeface="Adobe 宋体 Std L" panose="02020300000000000000" pitchFamily="18" charset="-122"/>
              </a:rPr>
              <a:t>情绪。</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68539538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13646"/>
            <a:ext cx="11054246" cy="203132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成就感</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成就感是指一个人做完一件事或者做一件事时， 为自己所做的事情感到愉快或成功</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的感觉</a:t>
            </a:r>
            <a:r>
              <a:rPr lang="zh-CN" altLang="en-US" sz="1400" dirty="0">
                <a:solidFill>
                  <a:srgbClr val="221E1F"/>
                </a:solidFill>
                <a:latin typeface="Adobe 宋体 Std L" panose="02020300000000000000" pitchFamily="18" charset="-122"/>
                <a:ea typeface="Adobe 宋体 Std L" panose="02020300000000000000" pitchFamily="18" charset="-122"/>
              </a:rPr>
              <a:t>， 即愿望与现实达到平衡产生的一种心理感受。</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老年人由于退休或身体原因无法再继续以往在单位及家庭中所担任的角色， 离开了</a:t>
            </a:r>
            <a:r>
              <a:rPr lang="zh-CN" altLang="en-US" sz="1400" dirty="0" smtClean="0">
                <a:solidFill>
                  <a:srgbClr val="221E1F"/>
                </a:solidFill>
                <a:latin typeface="Adobe 宋体 Std L" panose="02020300000000000000" pitchFamily="18" charset="-122"/>
                <a:ea typeface="Adobe 宋体 Std L" panose="02020300000000000000" pitchFamily="18" charset="-122"/>
              </a:rPr>
              <a:t>人生</a:t>
            </a:r>
            <a:r>
              <a:rPr lang="zh-CN" altLang="en-US" sz="1400" dirty="0">
                <a:solidFill>
                  <a:srgbClr val="221E1F"/>
                </a:solidFill>
                <a:latin typeface="Adobe 宋体 Std L" panose="02020300000000000000" pitchFamily="18" charset="-122"/>
                <a:ea typeface="Adobe 宋体 Std L" panose="02020300000000000000" pitchFamily="18" charset="-122"/>
              </a:rPr>
              <a:t>的核心舞台， 因此会产生一种失落感， 常常会觉得自己年老无用， 被社会抛弃。进入</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a:t>
            </a:r>
            <a:r>
              <a:rPr lang="zh-CN" altLang="en-US" sz="1400" dirty="0">
                <a:solidFill>
                  <a:srgbClr val="221E1F"/>
                </a:solidFill>
                <a:latin typeface="Adobe 宋体 Std L" panose="02020300000000000000" pitchFamily="18" charset="-122"/>
                <a:ea typeface="Adobe 宋体 Std L" panose="02020300000000000000" pitchFamily="18" charset="-122"/>
              </a:rPr>
              <a:t>机构后， 养老机构常为他们搭建自我展示才华的舞台， 让他们重拾信心， 使老年人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重新找到</a:t>
            </a:r>
            <a:r>
              <a:rPr lang="zh-CN" altLang="en-US" sz="1400" dirty="0">
                <a:solidFill>
                  <a:srgbClr val="221E1F"/>
                </a:solidFill>
                <a:latin typeface="Adobe 宋体 Std L" panose="02020300000000000000" pitchFamily="18" charset="-122"/>
                <a:ea typeface="Adobe 宋体 Std L" panose="02020300000000000000" pitchFamily="18" charset="-122"/>
              </a:rPr>
              <a:t>自己的人生定位， 重获成就感。</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12742" y="3021937"/>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二、负性心理变化特点</a:t>
            </a: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3826473"/>
            <a:ext cx="11054246" cy="170816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被</a:t>
            </a:r>
            <a:r>
              <a:rPr lang="zh-CN" altLang="en-US" sz="1400" dirty="0">
                <a:solidFill>
                  <a:srgbClr val="221E1F"/>
                </a:solidFill>
                <a:latin typeface="Adobe 宋体 Std L" panose="02020300000000000000" pitchFamily="18" charset="-122"/>
                <a:ea typeface="Adobe 宋体 Std L" panose="02020300000000000000" pitchFamily="18" charset="-122"/>
              </a:rPr>
              <a:t>抛弃感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作为一个孝文化源远流长的国家， 目前仍有大部分老年人更愿意在家养老， 入住</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养老机构</a:t>
            </a:r>
            <a:r>
              <a:rPr lang="zh-CN" altLang="en-US" sz="1400" dirty="0">
                <a:solidFill>
                  <a:srgbClr val="221E1F"/>
                </a:solidFill>
                <a:latin typeface="Adobe 宋体 Std L" panose="02020300000000000000" pitchFamily="18" charset="-122"/>
                <a:ea typeface="Adobe 宋体 Std L" panose="02020300000000000000" pitchFamily="18" charset="-122"/>
              </a:rPr>
              <a:t>， 会让这部分老年人认为是自己已经年老无用， 成为子女的负担， 而子女则希望能</a:t>
            </a:r>
            <a:r>
              <a:rPr lang="zh-CN" altLang="en-US" sz="1400" dirty="0" smtClean="0">
                <a:solidFill>
                  <a:srgbClr val="221E1F"/>
                </a:solidFill>
                <a:latin typeface="Adobe 宋体 Std L" panose="02020300000000000000" pitchFamily="18" charset="-122"/>
                <a:ea typeface="Adobe 宋体 Std L" panose="02020300000000000000" pitchFamily="18" charset="-122"/>
              </a:rPr>
              <a:t>摆脱</a:t>
            </a:r>
            <a:r>
              <a:rPr lang="zh-CN" altLang="en-US" sz="1400" dirty="0">
                <a:solidFill>
                  <a:srgbClr val="221E1F"/>
                </a:solidFill>
                <a:latin typeface="Adobe 宋体 Std L" panose="02020300000000000000" pitchFamily="18" charset="-122"/>
                <a:ea typeface="Adobe 宋体 Std L" panose="02020300000000000000" pitchFamily="18" charset="-122"/>
              </a:rPr>
              <a:t>对他们的照料， 会让他们有一种被子女抛弃的感觉。尤其是对于一些失能老人来说， </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a:t>
            </a:r>
            <a:r>
              <a:rPr lang="zh-CN" altLang="en-US" sz="1400" dirty="0">
                <a:solidFill>
                  <a:srgbClr val="221E1F"/>
                </a:solidFill>
                <a:latin typeface="Adobe 宋体 Std L" panose="02020300000000000000" pitchFamily="18" charset="-122"/>
                <a:ea typeface="Adobe 宋体 Std L" panose="02020300000000000000" pitchFamily="18" charset="-122"/>
              </a:rPr>
              <a:t>入住养老机构是为了能够得到更专业的护理服务， 但身体得到恢复后， 他们仍渴望</a:t>
            </a:r>
            <a:r>
              <a:rPr lang="zh-CN" altLang="en-US" sz="1400" dirty="0" smtClean="0">
                <a:solidFill>
                  <a:srgbClr val="221E1F"/>
                </a:solidFill>
                <a:latin typeface="Adobe 宋体 Std L" panose="02020300000000000000" pitchFamily="18" charset="-122"/>
                <a:ea typeface="Adobe 宋体 Std L" panose="02020300000000000000" pitchFamily="18" charset="-122"/>
              </a:rPr>
              <a:t>回归家庭</a:t>
            </a:r>
            <a:r>
              <a:rPr lang="zh-CN" altLang="en-US" sz="1400" dirty="0">
                <a:solidFill>
                  <a:srgbClr val="221E1F"/>
                </a:solidFill>
                <a:latin typeface="Adobe 宋体 Std L" panose="02020300000000000000" pitchFamily="18" charset="-122"/>
                <a:ea typeface="Adobe 宋体 Std L" panose="02020300000000000000" pitchFamily="18" charset="-122"/>
              </a:rPr>
              <a:t>， 但当他们想回家而被拒绝的时候， 他们的被抛弃感会更强烈。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901668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714252"/>
            <a:ext cx="11054246" cy="300082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孤独</a:t>
            </a:r>
            <a:r>
              <a:rPr lang="zh-CN" altLang="en-US" sz="1400" dirty="0">
                <a:solidFill>
                  <a:srgbClr val="221E1F"/>
                </a:solidFill>
                <a:latin typeface="Adobe 宋体 Std L" panose="02020300000000000000" pitchFamily="18" charset="-122"/>
                <a:ea typeface="Adobe 宋体 Std L" panose="02020300000000000000" pitchFamily="18" charset="-122"/>
              </a:rPr>
              <a:t>寂寞感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孤独感是一种封闭心理的反映， 是感到自身和外界隔绝或受到外界排斥所产生出来</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的孤独</a:t>
            </a:r>
            <a:r>
              <a:rPr lang="zh-CN" altLang="en-US" sz="1400" dirty="0">
                <a:solidFill>
                  <a:srgbClr val="221E1F"/>
                </a:solidFill>
                <a:latin typeface="Adobe 宋体 Std L" panose="02020300000000000000" pitchFamily="18" charset="-122"/>
                <a:ea typeface="Adobe 宋体 Std L" panose="02020300000000000000" pitchFamily="18" charset="-122"/>
              </a:rPr>
              <a:t>苦闷的情感。有的老年人因性格原因， 加上被子女送入养老机构后的被抛弃感， </a:t>
            </a:r>
            <a:r>
              <a:rPr lang="zh-CN" altLang="en-US" sz="1400" dirty="0" smtClean="0">
                <a:solidFill>
                  <a:srgbClr val="221E1F"/>
                </a:solidFill>
                <a:latin typeface="Adobe 宋体 Std L" panose="02020300000000000000" pitchFamily="18" charset="-122"/>
                <a:ea typeface="Adobe 宋体 Std L" panose="02020300000000000000" pitchFamily="18" charset="-122"/>
              </a:rPr>
              <a:t>很难融入</a:t>
            </a:r>
            <a:r>
              <a:rPr lang="zh-CN" altLang="en-US" sz="1400" dirty="0">
                <a:solidFill>
                  <a:srgbClr val="221E1F"/>
                </a:solidFill>
                <a:latin typeface="Adobe 宋体 Std L" panose="02020300000000000000" pitchFamily="18" charset="-122"/>
                <a:ea typeface="Adobe 宋体 Std L" panose="02020300000000000000" pitchFamily="18" charset="-122"/>
              </a:rPr>
              <a:t>集体生活中， 不知道如何安排自己的生活以及打发空余时间， 孤独寂寞感油然而生</a:t>
            </a:r>
            <a:r>
              <a:rPr lang="zh-CN" altLang="en-US" sz="1400" dirty="0" smtClean="0">
                <a:solidFill>
                  <a:srgbClr val="221E1F"/>
                </a:solidFill>
                <a:latin typeface="Adobe 宋体 Std L" panose="02020300000000000000" pitchFamily="18" charset="-122"/>
                <a:ea typeface="Adobe 宋体 Std L" panose="02020300000000000000" pitchFamily="18" charset="-122"/>
              </a:rPr>
              <a:t>。虽然</a:t>
            </a:r>
            <a:r>
              <a:rPr lang="zh-CN" altLang="en-US" sz="1400" dirty="0">
                <a:solidFill>
                  <a:srgbClr val="221E1F"/>
                </a:solidFill>
                <a:latin typeface="Adobe 宋体 Std L" panose="02020300000000000000" pitchFamily="18" charset="-122"/>
                <a:ea typeface="Adobe 宋体 Std L" panose="02020300000000000000" pitchFamily="18" charset="-122"/>
              </a:rPr>
              <a:t>一个机构中有很多同龄人， 但这些老年人不善于结交新朋友， 孤独寂寞感往往会</a:t>
            </a:r>
            <a:r>
              <a:rPr lang="zh-CN" altLang="en-US" sz="1400" dirty="0" smtClean="0">
                <a:solidFill>
                  <a:srgbClr val="221E1F"/>
                </a:solidFill>
                <a:latin typeface="Adobe 宋体 Std L" panose="02020300000000000000" pitchFamily="18" charset="-122"/>
                <a:ea typeface="Adobe 宋体 Std L" panose="02020300000000000000" pitchFamily="18" charset="-122"/>
              </a:rPr>
              <a:t>加剧</a:t>
            </a:r>
            <a:r>
              <a:rPr lang="zh-CN" altLang="en-US" sz="1400" dirty="0">
                <a:solidFill>
                  <a:srgbClr val="221E1F"/>
                </a:solidFill>
                <a:latin typeface="Adobe 宋体 Std L" panose="02020300000000000000" pitchFamily="18" charset="-122"/>
                <a:ea typeface="Adobe 宋体 Std L" panose="02020300000000000000" pitchFamily="18" charset="-122"/>
              </a:rPr>
              <a:t>， 因此常常容易出现无故发怒， 夸大自身疾病， 甚至出现疑病倾向或导致焦虑、抑郁</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的症状。</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排斥</a:t>
            </a:r>
            <a:r>
              <a:rPr lang="zh-CN" altLang="en-US" sz="1400" dirty="0">
                <a:solidFill>
                  <a:srgbClr val="221E1F"/>
                </a:solidFill>
                <a:latin typeface="Adobe 宋体 Std L" panose="02020300000000000000" pitchFamily="18" charset="-122"/>
                <a:ea typeface="Adobe 宋体 Std L" panose="02020300000000000000" pitchFamily="18" charset="-122"/>
              </a:rPr>
              <a:t>抵触心理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一方面， 失智、失能老年人不能决定或不能表达自己进与不进养老机构的愿望， </a:t>
            </a:r>
            <a:r>
              <a:rPr lang="zh-CN" altLang="en-US" sz="1400" dirty="0" smtClean="0">
                <a:solidFill>
                  <a:srgbClr val="221E1F"/>
                </a:solidFill>
                <a:latin typeface="Adobe 宋体 Std L" panose="02020300000000000000" pitchFamily="18" charset="-122"/>
                <a:ea typeface="Adobe 宋体 Std L" panose="02020300000000000000" pitchFamily="18" charset="-122"/>
              </a:rPr>
              <a:t>只能被动</a:t>
            </a:r>
            <a:r>
              <a:rPr lang="zh-CN" altLang="en-US" sz="1400" dirty="0">
                <a:solidFill>
                  <a:srgbClr val="221E1F"/>
                </a:solidFill>
                <a:latin typeface="Adobe 宋体 Std L" panose="02020300000000000000" pitchFamily="18" charset="-122"/>
                <a:ea typeface="Adobe 宋体 Std L" panose="02020300000000000000" pitchFamily="18" charset="-122"/>
              </a:rPr>
              <a:t>地接受入住养老机构， 当子女违背老年人的意愿将老年人送入养老机构后， 子女</a:t>
            </a:r>
            <a:r>
              <a:rPr lang="zh-CN" altLang="en-US" sz="1400" dirty="0" smtClean="0">
                <a:solidFill>
                  <a:srgbClr val="221E1F"/>
                </a:solidFill>
                <a:latin typeface="Adobe 宋体 Std L" panose="02020300000000000000" pitchFamily="18" charset="-122"/>
                <a:ea typeface="Adobe 宋体 Std L" panose="02020300000000000000" pitchFamily="18" charset="-122"/>
              </a:rPr>
              <a:t>觉得是</a:t>
            </a:r>
            <a:r>
              <a:rPr lang="zh-CN" altLang="en-US" sz="1400" dirty="0">
                <a:solidFill>
                  <a:srgbClr val="221E1F"/>
                </a:solidFill>
                <a:latin typeface="Adobe 宋体 Std L" panose="02020300000000000000" pitchFamily="18" charset="-122"/>
                <a:ea typeface="Adobe 宋体 Std L" panose="02020300000000000000" pitchFamily="18" charset="-122"/>
              </a:rPr>
              <a:t>在为老年人着想， 而老年人则会认为是自己不中用了， 子女嫌他累赘了， 迫不及待地</a:t>
            </a:r>
            <a:r>
              <a:rPr lang="zh-CN" altLang="en-US" sz="1400" dirty="0" smtClean="0">
                <a:solidFill>
                  <a:srgbClr val="221E1F"/>
                </a:solidFill>
                <a:latin typeface="Adobe 宋体 Std L" panose="02020300000000000000" pitchFamily="18" charset="-122"/>
                <a:ea typeface="Adobe 宋体 Std L" panose="02020300000000000000" pitchFamily="18" charset="-122"/>
              </a:rPr>
              <a:t>把他</a:t>
            </a:r>
            <a:r>
              <a:rPr lang="zh-CN" altLang="en-US" sz="1400" dirty="0">
                <a:solidFill>
                  <a:srgbClr val="221E1F"/>
                </a:solidFill>
                <a:latin typeface="Adobe 宋体 Std L" panose="02020300000000000000" pitchFamily="18" charset="-122"/>
                <a:ea typeface="Adobe 宋体 Std L" panose="02020300000000000000" pitchFamily="18" charset="-122"/>
              </a:rPr>
              <a:t>送走。这样的想法让老年人在养老机构中产生排斥和抵触的心理， 因此在护理人员的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a:t>
            </a:r>
            <a:r>
              <a:rPr lang="zh-CN" altLang="en-US" sz="1400" dirty="0">
                <a:solidFill>
                  <a:srgbClr val="221E1F"/>
                </a:solidFill>
                <a:latin typeface="Adobe 宋体 Std L" panose="02020300000000000000" pitchFamily="18" charset="-122"/>
                <a:ea typeface="Adobe 宋体 Std L" panose="02020300000000000000" pitchFamily="18" charset="-122"/>
              </a:rPr>
              <a:t>过程中表现出拒绝和不配合。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61638218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3" name="文本框 2">
            <a:extLst>
              <a:ext uri="{FF2B5EF4-FFF2-40B4-BE49-F238E27FC236}">
                <a16:creationId xmlns="" xmlns:a16="http://schemas.microsoft.com/office/drawing/2014/main" id="{8FF45739-E9BA-7E83-93BC-781D5B5F48CC}"/>
              </a:ext>
            </a:extLst>
          </p:cNvPr>
          <p:cNvSpPr txBox="1"/>
          <p:nvPr/>
        </p:nvSpPr>
        <p:spPr>
          <a:xfrm>
            <a:off x="682125" y="1435944"/>
            <a:ext cx="11054246" cy="1028230"/>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在养老机构中， 沟通工作主要由“老年人和老年人” “工作人员与老年人” 以及“</a:t>
            </a:r>
            <a:r>
              <a:rPr lang="zh-CN" altLang="en-US" sz="1400" dirty="0" smtClean="0">
                <a:solidFill>
                  <a:srgbClr val="221E1F"/>
                </a:solidFill>
                <a:latin typeface="Adobe 宋体 Std L" panose="02020300000000000000" pitchFamily="18" charset="-122"/>
                <a:ea typeface="Adobe 宋体 Std L" panose="02020300000000000000" pitchFamily="18" charset="-122"/>
              </a:rPr>
              <a:t>工作人员</a:t>
            </a:r>
            <a:r>
              <a:rPr lang="zh-CN" altLang="en-US" sz="1400" dirty="0">
                <a:solidFill>
                  <a:srgbClr val="221E1F"/>
                </a:solidFill>
                <a:latin typeface="Adobe 宋体 Std L" panose="02020300000000000000" pitchFamily="18" charset="-122"/>
                <a:ea typeface="Adobe 宋体 Std L" panose="02020300000000000000" pitchFamily="18" charset="-122"/>
              </a:rPr>
              <a:t>与老人家属” 三个部分组成。其中“工作人员与老人家属” 以及</a:t>
            </a:r>
            <a:r>
              <a:rPr lang="zh-CN" altLang="en-US" sz="1400" dirty="0" smtClean="0">
                <a:solidFill>
                  <a:srgbClr val="221E1F"/>
                </a:solidFill>
                <a:latin typeface="Adobe 宋体 Std L" panose="02020300000000000000" pitchFamily="18" charset="-122"/>
                <a:ea typeface="Adobe 宋体 Std L" panose="02020300000000000000" pitchFamily="18" charset="-122"/>
              </a:rPr>
              <a:t>“工作人员与老年人” </a:t>
            </a:r>
            <a:r>
              <a:rPr lang="zh-CN" altLang="en-US" sz="1400" dirty="0">
                <a:solidFill>
                  <a:srgbClr val="221E1F"/>
                </a:solidFill>
                <a:latin typeface="Adobe 宋体 Std L" panose="02020300000000000000" pitchFamily="18" charset="-122"/>
                <a:ea typeface="Adobe 宋体 Std L" panose="02020300000000000000" pitchFamily="18" charset="-122"/>
              </a:rPr>
              <a:t>的沟通有重合， 但一部分发生在院外， 比如工作人员向老年人亲属反映老年人的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 或者老年人亲属打电话来询问老年人的情况等。</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任务三</a:t>
            </a:r>
            <a:r>
              <a:rPr lang="zh-CN" altLang="en-US" sz="2600" dirty="0">
                <a:solidFill>
                  <a:srgbClr val="C00000"/>
                </a:solidFill>
                <a:latin typeface="方正准圆_GBK" pitchFamily="65" charset="-122"/>
                <a:ea typeface="方正准圆_GBK" pitchFamily="65" charset="-122"/>
              </a:rPr>
              <a:t>　掌握与机构养老</a:t>
            </a:r>
            <a:r>
              <a:rPr lang="zh-CN" altLang="en-US" sz="2600" dirty="0" smtClean="0">
                <a:solidFill>
                  <a:srgbClr val="C00000"/>
                </a:solidFill>
                <a:latin typeface="方正准圆_GBK" pitchFamily="65" charset="-122"/>
                <a:ea typeface="方正准圆_GBK" pitchFamily="65" charset="-122"/>
              </a:rPr>
              <a:t>老年人沟通</a:t>
            </a:r>
            <a:r>
              <a:rPr lang="zh-CN" altLang="en-US" sz="2600" dirty="0">
                <a:solidFill>
                  <a:srgbClr val="C00000"/>
                </a:solidFill>
                <a:latin typeface="方正准圆_GBK" pitchFamily="65" charset="-122"/>
                <a:ea typeface="方正准圆_GBK" pitchFamily="65" charset="-122"/>
              </a:rPr>
              <a:t>的技巧</a:t>
            </a:r>
          </a:p>
        </p:txBody>
      </p:sp>
      <p:sp>
        <p:nvSpPr>
          <p:cNvPr id="16" name="文本框 1">
            <a:extLst>
              <a:ext uri="{FF2B5EF4-FFF2-40B4-BE49-F238E27FC236}">
                <a16:creationId xmlns="" xmlns:a16="http://schemas.microsoft.com/office/drawing/2014/main" id="{5263DC9B-3D8F-19CA-605A-141B5E847747}"/>
              </a:ext>
            </a:extLst>
          </p:cNvPr>
          <p:cNvSpPr txBox="1"/>
          <p:nvPr/>
        </p:nvSpPr>
        <p:spPr>
          <a:xfrm>
            <a:off x="612742" y="281813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一、与机构养老老年人沟通的方式</a:t>
            </a:r>
          </a:p>
        </p:txBody>
      </p:sp>
      <p:sp>
        <p:nvSpPr>
          <p:cNvPr id="17" name="文本框 2">
            <a:extLst>
              <a:ext uri="{FF2B5EF4-FFF2-40B4-BE49-F238E27FC236}">
                <a16:creationId xmlns="" xmlns:a16="http://schemas.microsoft.com/office/drawing/2014/main" id="{8FF45739-E9BA-7E83-93BC-781D5B5F48CC}"/>
              </a:ext>
            </a:extLst>
          </p:cNvPr>
          <p:cNvSpPr txBox="1"/>
          <p:nvPr/>
        </p:nvSpPr>
        <p:spPr>
          <a:xfrm>
            <a:off x="682125" y="3414645"/>
            <a:ext cx="11054246" cy="135139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在养老机构中的沟通方式主要包括面对面的直接沟通以及通过第三人或媒介的间接</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。直接沟通包括面对面的沟通， 主要通过语言、书写、图片、肢体语言等完成。与</a:t>
            </a:r>
            <a:r>
              <a:rPr lang="zh-CN" altLang="en-US" sz="1400" dirty="0" smtClean="0">
                <a:solidFill>
                  <a:srgbClr val="221E1F"/>
                </a:solidFill>
                <a:latin typeface="Adobe 宋体 Std L" panose="02020300000000000000" pitchFamily="18" charset="-122"/>
                <a:ea typeface="Adobe 宋体 Std L" panose="02020300000000000000" pitchFamily="18" charset="-122"/>
              </a:rPr>
              <a:t>听力有</a:t>
            </a:r>
            <a:r>
              <a:rPr lang="zh-CN" altLang="en-US" sz="1400" dirty="0">
                <a:solidFill>
                  <a:srgbClr val="221E1F"/>
                </a:solidFill>
                <a:latin typeface="Adobe 宋体 Std L" panose="02020300000000000000" pitchFamily="18" charset="-122"/>
                <a:ea typeface="Adobe 宋体 Std L" panose="02020300000000000000" pitchFamily="18" charset="-122"/>
              </a:rPr>
              <a:t>障碍的老年人进行沟通时可以借助助听器， 也可以采用书写的方式。与听力、视力有</a:t>
            </a:r>
            <a:r>
              <a:rPr lang="zh-CN" altLang="en-US" sz="1400" dirty="0" smtClean="0">
                <a:solidFill>
                  <a:srgbClr val="221E1F"/>
                </a:solidFill>
                <a:latin typeface="Adobe 宋体 Std L" panose="02020300000000000000" pitchFamily="18" charset="-122"/>
                <a:ea typeface="Adobe 宋体 Std L" panose="02020300000000000000" pitchFamily="18" charset="-122"/>
              </a:rPr>
              <a:t>障碍</a:t>
            </a:r>
            <a:r>
              <a:rPr lang="zh-CN" altLang="en-US" sz="1400" dirty="0">
                <a:solidFill>
                  <a:srgbClr val="221E1F"/>
                </a:solidFill>
                <a:latin typeface="Adobe 宋体 Std L" panose="02020300000000000000" pitchFamily="18" charset="-122"/>
                <a:ea typeface="Adobe 宋体 Std L" panose="02020300000000000000" pitchFamily="18" charset="-122"/>
              </a:rPr>
              <a:t>的老年人进行沟通多建议用触摸的方式。对于聋哑的老年人， 可以采用简单的手语</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进行沟通</a:t>
            </a:r>
            <a:r>
              <a:rPr lang="zh-CN" altLang="en-US" sz="1400" dirty="0">
                <a:solidFill>
                  <a:srgbClr val="221E1F"/>
                </a:solidFill>
                <a:latin typeface="Adobe 宋体 Std L" panose="02020300000000000000" pitchFamily="18" charset="-122"/>
                <a:ea typeface="Adobe 宋体 Std L" panose="02020300000000000000" pitchFamily="18" charset="-122"/>
              </a:rPr>
              <a:t>。间接沟通主要是通过第三者</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老年人家属进行的间接沟通， 还有以书信、便条</a:t>
            </a:r>
            <a:r>
              <a:rPr lang="zh-CN" altLang="en-US" sz="1400" dirty="0" smtClean="0">
                <a:solidFill>
                  <a:srgbClr val="221E1F"/>
                </a:solidFill>
                <a:latin typeface="Adobe 宋体 Std L" panose="02020300000000000000" pitchFamily="18" charset="-122"/>
                <a:ea typeface="Adobe 宋体 Std L" panose="02020300000000000000" pitchFamily="18" charset="-122"/>
              </a:rPr>
              <a:t>、文件</a:t>
            </a:r>
            <a:r>
              <a:rPr lang="zh-CN" altLang="en-US" sz="1400" dirty="0">
                <a:solidFill>
                  <a:srgbClr val="221E1F"/>
                </a:solidFill>
                <a:latin typeface="Adobe 宋体 Std L" panose="02020300000000000000" pitchFamily="18" charset="-122"/>
                <a:ea typeface="Adobe 宋体 Std L" panose="02020300000000000000" pitchFamily="18" charset="-122"/>
              </a:rPr>
              <a:t>、广播、内部报刊、宣传栏、意见箱、举办活动、网络等为媒介进行的间接沟通。</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40128809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二、与机构养老老年人沟通的步骤</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4939814"/>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事前</a:t>
            </a:r>
            <a:r>
              <a:rPr lang="zh-CN" altLang="en-US" sz="1400" dirty="0">
                <a:solidFill>
                  <a:srgbClr val="221E1F"/>
                </a:solidFill>
                <a:latin typeface="Adobe 宋体 Std L" panose="02020300000000000000" pitchFamily="18" charset="-122"/>
                <a:ea typeface="Adobe 宋体 Std L" panose="02020300000000000000" pitchFamily="18" charset="-122"/>
              </a:rPr>
              <a:t>准备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事前准备是指沟通前的准备工作， 准备工作做得越充分， 沟通成功的可能性就越大</a:t>
            </a:r>
            <a:r>
              <a:rPr lang="zh-CN" altLang="en-US" sz="1400" dirty="0" smtClean="0">
                <a:solidFill>
                  <a:srgbClr val="221E1F"/>
                </a:solidFill>
                <a:latin typeface="Adobe 宋体 Std L" panose="02020300000000000000" pitchFamily="18" charset="-122"/>
                <a:ea typeface="Adobe 宋体 Std L" panose="02020300000000000000" pitchFamily="18" charset="-122"/>
              </a:rPr>
              <a:t>。反之</a:t>
            </a:r>
            <a:r>
              <a:rPr lang="zh-CN" altLang="en-US" sz="1400" dirty="0">
                <a:solidFill>
                  <a:srgbClr val="221E1F"/>
                </a:solidFill>
                <a:latin typeface="Adobe 宋体 Std L" panose="02020300000000000000" pitchFamily="18" charset="-122"/>
                <a:ea typeface="Adobe 宋体 Std L" panose="02020300000000000000" pitchFamily="18" charset="-122"/>
              </a:rPr>
              <a:t>， 盲目地沟通不但不能达到预期的效果， 有时还会激化矛盾。</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沟通前的准备工作主要包括了解分析沟通对象的情况、明确沟通的目标、制订沟通计划、预测可能遇到的异议和争议。</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了解和分析沟通对象的情况。沟通之前我们需要先去了解老年人的基本情况， </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他最近怎么了， 发生了什么样的事情， 老年人有什么特殊表现和举动， 有什么样的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想法和</a:t>
            </a:r>
            <a:r>
              <a:rPr lang="zh-CN" altLang="en-US" sz="1400" dirty="0">
                <a:solidFill>
                  <a:srgbClr val="221E1F"/>
                </a:solidFill>
                <a:latin typeface="Adobe 宋体 Std L" panose="02020300000000000000" pitchFamily="18" charset="-122"/>
                <a:ea typeface="Adobe 宋体 Std L" panose="02020300000000000000" pitchFamily="18" charset="-122"/>
              </a:rPr>
              <a:t>目的， 说了些什么， 做了些什么。老年人家属又有什么样的想法和举动， 然后通过对</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这些</a:t>
            </a:r>
            <a:r>
              <a:rPr lang="zh-CN" altLang="en-US" sz="1400" dirty="0">
                <a:solidFill>
                  <a:srgbClr val="221E1F"/>
                </a:solidFill>
                <a:latin typeface="Adobe 宋体 Std L" panose="02020300000000000000" pitchFamily="18" charset="-122"/>
                <a:ea typeface="Adobe 宋体 Std L" panose="02020300000000000000" pitchFamily="18" charset="-122"/>
              </a:rPr>
              <a:t>现象的分析， 发现需要通过沟通解决的主要问题是什么。</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明确沟通的目标。我们在与老年人进行沟通之前， 一定要有一个明确的沟通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目标</a:t>
            </a:r>
            <a:r>
              <a:rPr lang="zh-CN" altLang="en-US" sz="1400" dirty="0">
                <a:solidFill>
                  <a:srgbClr val="221E1F"/>
                </a:solidFill>
                <a:latin typeface="Adobe 宋体 Std L" panose="02020300000000000000" pitchFamily="18" charset="-122"/>
                <a:ea typeface="Adobe 宋体 Std L" panose="02020300000000000000" pitchFamily="18" charset="-122"/>
              </a:rPr>
              <a:t>， 也就是说通过这一次的沟通， 我想要达到的效果是什么。</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制订沟通的计划。在与老年人进行沟通前我们已经了解了老年人的基本情况， </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也明确</a:t>
            </a:r>
            <a:r>
              <a:rPr lang="zh-CN" altLang="en-US" sz="1400" dirty="0">
                <a:solidFill>
                  <a:srgbClr val="221E1F"/>
                </a:solidFill>
                <a:latin typeface="Adobe 宋体 Std L" panose="02020300000000000000" pitchFamily="18" charset="-122"/>
                <a:ea typeface="Adobe 宋体 Std L" panose="02020300000000000000" pitchFamily="18" charset="-122"/>
              </a:rPr>
              <a:t>了沟通的目标， 在此基础上， 我们就要对沟通的过程进行计划， 决定选择什么样的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环境， 采用什么样的沟通方式， 先说什么， 再说什么， 怎么引导话题一步步深入，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这些都</a:t>
            </a:r>
            <a:r>
              <a:rPr lang="zh-CN" altLang="en-US" sz="1400" dirty="0">
                <a:solidFill>
                  <a:srgbClr val="221E1F"/>
                </a:solidFill>
                <a:latin typeface="Adobe 宋体 Std L" panose="02020300000000000000" pitchFamily="18" charset="-122"/>
                <a:ea typeface="Adobe 宋体 Std L" panose="02020300000000000000" pitchFamily="18" charset="-122"/>
              </a:rPr>
              <a:t>需要在沟通计划中有所体现。</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预测可能遇到的异议和争议。在沟通过程中遇到异议和争议是很正常的事情， </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a:t>
            </a:r>
            <a:r>
              <a:rPr lang="zh-CN" altLang="en-US" sz="1400" dirty="0">
                <a:solidFill>
                  <a:srgbClr val="221E1F"/>
                </a:solidFill>
                <a:latin typeface="Adobe 宋体 Std L" panose="02020300000000000000" pitchFamily="18" charset="-122"/>
                <a:ea typeface="Adobe 宋体 Std L" panose="02020300000000000000" pitchFamily="18" charset="-122"/>
              </a:rPr>
              <a:t>在沟通前能准确预测出在沟通过程中可能会出现哪些问题， 并对这些问题做好预先的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准备</a:t>
            </a:r>
            <a:r>
              <a:rPr lang="zh-CN" altLang="en-US" sz="1400" dirty="0">
                <a:solidFill>
                  <a:srgbClr val="221E1F"/>
                </a:solidFill>
                <a:latin typeface="Adobe 宋体 Std L" panose="02020300000000000000" pitchFamily="18" charset="-122"/>
                <a:ea typeface="Adobe 宋体 Std L" panose="02020300000000000000" pitchFamily="18" charset="-122"/>
              </a:rPr>
              <a:t>， 我们就可以在更短的时间内妥善解决这些问题。这样一方面可以增加我们在沟通中</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的主动性</a:t>
            </a:r>
            <a:r>
              <a:rPr lang="zh-CN" altLang="en-US" sz="1400" dirty="0">
                <a:solidFill>
                  <a:srgbClr val="221E1F"/>
                </a:solidFill>
                <a:latin typeface="Adobe 宋体 Std L" panose="02020300000000000000" pitchFamily="18" charset="-122"/>
                <a:ea typeface="Adobe 宋体 Std L" panose="02020300000000000000" pitchFamily="18" charset="-122"/>
              </a:rPr>
              <a:t>， 另一方面也有利于提高沟通的效率。</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07797365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637337"/>
            <a:ext cx="11054246" cy="5262979"/>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确认</a:t>
            </a:r>
            <a:r>
              <a:rPr lang="zh-CN" altLang="en-US" sz="1400" dirty="0">
                <a:solidFill>
                  <a:srgbClr val="221E1F"/>
                </a:solidFill>
                <a:latin typeface="Adobe 宋体 Std L" panose="02020300000000000000" pitchFamily="18" charset="-122"/>
                <a:ea typeface="Adobe 宋体 Std L" panose="02020300000000000000" pitchFamily="18" charset="-122"/>
              </a:rPr>
              <a:t>需要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确认需要是指在沟通过程中要确认沟通双方的需要， 明确双方的目的是否一致</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a:t>
            </a:r>
            <a:r>
              <a:rPr lang="zh-CN" altLang="en-US" sz="1400" dirty="0">
                <a:solidFill>
                  <a:srgbClr val="221E1F"/>
                </a:solidFill>
                <a:latin typeface="Adobe 宋体 Std L" panose="02020300000000000000" pitchFamily="18" charset="-122"/>
                <a:ea typeface="Adobe 宋体 Std L" panose="02020300000000000000" pitchFamily="18" charset="-122"/>
              </a:rPr>
              <a:t>在沟通的过程中首先要确认对方的需要到底是什么， 如果不能确认就无法通过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达成一个共识。要明确彼此的需要， 就应该在沟通的过程中通过各种技巧去试探， </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其中提问</a:t>
            </a:r>
            <a:r>
              <a:rPr lang="zh-CN" altLang="en-US" sz="1400" dirty="0">
                <a:solidFill>
                  <a:srgbClr val="221E1F"/>
                </a:solidFill>
                <a:latin typeface="Adobe 宋体 Std L" panose="02020300000000000000" pitchFamily="18" charset="-122"/>
                <a:ea typeface="Adobe 宋体 Std L" panose="02020300000000000000" pitchFamily="18" charset="-122"/>
              </a:rPr>
              <a:t>是非常重要的一种沟通行为。因为提问可以帮助我们了解更多、更准确的信息， </a:t>
            </a:r>
            <a:r>
              <a:rPr lang="zh-CN" altLang="en-US" sz="1400" dirty="0" smtClean="0">
                <a:solidFill>
                  <a:srgbClr val="221E1F"/>
                </a:solidFill>
                <a:latin typeface="Adobe 宋体 Std L" panose="02020300000000000000" pitchFamily="18" charset="-122"/>
                <a:ea typeface="Adobe 宋体 Std L" panose="02020300000000000000" pitchFamily="18" charset="-122"/>
              </a:rPr>
              <a:t>同时提问</a:t>
            </a:r>
            <a:r>
              <a:rPr lang="zh-CN" altLang="en-US" sz="1400" dirty="0">
                <a:solidFill>
                  <a:srgbClr val="221E1F"/>
                </a:solidFill>
                <a:latin typeface="Adobe 宋体 Std L" panose="02020300000000000000" pitchFamily="18" charset="-122"/>
                <a:ea typeface="Adobe 宋体 Std L" panose="02020300000000000000" pitchFamily="18" charset="-122"/>
              </a:rPr>
              <a:t>还可以帮助我们控制沟通的方向和谈话的内容。其次要积极聆听， 要设身处地地</a:t>
            </a:r>
            <a:r>
              <a:rPr lang="zh-CN" altLang="en-US" sz="1400" dirty="0" smtClean="0">
                <a:solidFill>
                  <a:srgbClr val="221E1F"/>
                </a:solidFill>
                <a:latin typeface="Adobe 宋体 Std L" panose="02020300000000000000" pitchFamily="18" charset="-122"/>
                <a:ea typeface="Adobe 宋体 Std L" panose="02020300000000000000" pitchFamily="18" charset="-122"/>
              </a:rPr>
              <a:t>去听</a:t>
            </a:r>
            <a:r>
              <a:rPr lang="zh-CN" altLang="en-US" sz="1400" dirty="0">
                <a:solidFill>
                  <a:srgbClr val="221E1F"/>
                </a:solidFill>
                <a:latin typeface="Adobe 宋体 Std L" panose="02020300000000000000" pitchFamily="18" charset="-122"/>
                <a:ea typeface="Adobe 宋体 Std L" panose="02020300000000000000" pitchFamily="18" charset="-122"/>
              </a:rPr>
              <a:t>， 以理解对方的意思。最后要进行及时的确认， 当你没有听清楚或者没有理解对方所</a:t>
            </a:r>
            <a:r>
              <a:rPr lang="zh-CN" altLang="en-US" sz="1400" dirty="0" smtClean="0">
                <a:solidFill>
                  <a:srgbClr val="221E1F"/>
                </a:solidFill>
                <a:latin typeface="Adobe 宋体 Std L" panose="02020300000000000000" pitchFamily="18" charset="-122"/>
                <a:ea typeface="Adobe 宋体 Std L" panose="02020300000000000000" pitchFamily="18" charset="-122"/>
              </a:rPr>
              <a:t>说的话</a:t>
            </a:r>
            <a:r>
              <a:rPr lang="zh-CN" altLang="en-US" sz="1400" dirty="0">
                <a:solidFill>
                  <a:srgbClr val="221E1F"/>
                </a:solidFill>
                <a:latin typeface="Adobe 宋体 Std L" panose="02020300000000000000" pitchFamily="18" charset="-122"/>
                <a:ea typeface="Adobe 宋体 Std L" panose="02020300000000000000" pitchFamily="18" charset="-122"/>
              </a:rPr>
              <a:t>的意思时要及时提出， 一定要完全理解对方所要表达的意思才能达到有效沟通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的目的</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表达</a:t>
            </a:r>
            <a:r>
              <a:rPr lang="zh-CN" altLang="en-US" sz="1400" dirty="0">
                <a:solidFill>
                  <a:srgbClr val="221E1F"/>
                </a:solidFill>
                <a:latin typeface="Adobe 宋体 Std L" panose="02020300000000000000" pitchFamily="18" charset="-122"/>
                <a:ea typeface="Adobe 宋体 Std L" panose="02020300000000000000" pitchFamily="18" charset="-122"/>
              </a:rPr>
              <a:t>信息</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表达信息是指要向沟通对象发送和表达的自己的思想、情感信息。怎样才能把自己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的信息</a:t>
            </a:r>
            <a:r>
              <a:rPr lang="zh-CN" altLang="en-US" sz="1400" dirty="0">
                <a:solidFill>
                  <a:srgbClr val="221E1F"/>
                </a:solidFill>
                <a:latin typeface="Adobe 宋体 Std L" panose="02020300000000000000" pitchFamily="18" charset="-122"/>
                <a:ea typeface="Adobe 宋体 Std L" panose="02020300000000000000" pitchFamily="18" charset="-122"/>
              </a:rPr>
              <a:t>更好地表达出来， 发送给对方， 这是沟通中非常重要的环节。也就是我们把自己的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想法</a:t>
            </a:r>
            <a:r>
              <a:rPr lang="zh-CN" altLang="en-US" sz="1400" dirty="0">
                <a:solidFill>
                  <a:srgbClr val="221E1F"/>
                </a:solidFill>
                <a:latin typeface="Adobe 宋体 Std L" panose="02020300000000000000" pitchFamily="18" charset="-122"/>
                <a:ea typeface="Adobe 宋体 Std L" panose="02020300000000000000" pitchFamily="18" charset="-122"/>
              </a:rPr>
              <a:t>和意思说完了， 对方是否听到了， 听到了是否理解了， 理解了是否能够接受， 接受了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是否</a:t>
            </a:r>
            <a:r>
              <a:rPr lang="zh-CN" altLang="en-US" sz="1400" dirty="0">
                <a:solidFill>
                  <a:srgbClr val="221E1F"/>
                </a:solidFill>
                <a:latin typeface="Adobe 宋体 Std L" panose="02020300000000000000" pitchFamily="18" charset="-122"/>
                <a:ea typeface="Adobe 宋体 Std L" panose="02020300000000000000" pitchFamily="18" charset="-122"/>
              </a:rPr>
              <a:t>有能力去完成。因此， 在表达信息的时候我们要选择合适的沟通环境、适合老年人的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方式， 采用让老年人容易理解和接受的沟通技巧。例如， 我们沟通对象的听力受损， </a:t>
            </a:r>
            <a:r>
              <a:rPr lang="zh-CN" altLang="en-US" sz="1400" dirty="0" smtClean="0">
                <a:solidFill>
                  <a:srgbClr val="221E1F"/>
                </a:solidFill>
                <a:latin typeface="Adobe 宋体 Std L" panose="02020300000000000000" pitchFamily="18" charset="-122"/>
                <a:ea typeface="Adobe 宋体 Std L" panose="02020300000000000000" pitchFamily="18" charset="-122"/>
              </a:rPr>
              <a:t>你说</a:t>
            </a:r>
            <a:r>
              <a:rPr lang="zh-CN" altLang="en-US" sz="1400" dirty="0">
                <a:solidFill>
                  <a:srgbClr val="221E1F"/>
                </a:solidFill>
                <a:latin typeface="Adobe 宋体 Std L" panose="02020300000000000000" pitchFamily="18" charset="-122"/>
                <a:ea typeface="Adobe 宋体 Std L" panose="02020300000000000000" pitchFamily="18" charset="-122"/>
              </a:rPr>
              <a:t>的话可能只有三分之一能听到或听懂， 但他有文化， 我们就可以通过书写的方式进行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a:t>
            </a:r>
            <a:r>
              <a:rPr lang="zh-CN" altLang="en-US" sz="1400" dirty="0">
                <a:solidFill>
                  <a:srgbClr val="221E1F"/>
                </a:solidFill>
                <a:latin typeface="Adobe 宋体 Std L" panose="02020300000000000000" pitchFamily="18" charset="-122"/>
                <a:ea typeface="Adobe 宋体 Std L" panose="02020300000000000000" pitchFamily="18" charset="-122"/>
              </a:rPr>
              <a:t>， 这时与这样的老年人进行沟通就需要选择一个相对比较安静的环境进行， 可以采用</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沟通与图片、书写沟通相结合的多元化沟通方式， 以确保沟通的有效性。</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处理</a:t>
            </a:r>
            <a:r>
              <a:rPr lang="zh-CN" altLang="en-US" sz="1400" dirty="0">
                <a:solidFill>
                  <a:srgbClr val="221E1F"/>
                </a:solidFill>
                <a:latin typeface="Adobe 宋体 Std L" panose="02020300000000000000" pitchFamily="18" charset="-122"/>
                <a:ea typeface="Adobe 宋体 Std L" panose="02020300000000000000" pitchFamily="18" charset="-122"/>
              </a:rPr>
              <a:t>异议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在沟通中， 有可能你会遇到对方的异议， 就是对方不同意你的观点。在工作中你想</a:t>
            </a:r>
            <a:r>
              <a:rPr lang="zh-CN" altLang="en-US" sz="1400" dirty="0" smtClean="0">
                <a:solidFill>
                  <a:srgbClr val="221E1F"/>
                </a:solidFill>
                <a:latin typeface="Adobe 宋体 Std L" panose="02020300000000000000" pitchFamily="18" charset="-122"/>
                <a:ea typeface="Adobe 宋体 Std L" panose="02020300000000000000" pitchFamily="18" charset="-122"/>
              </a:rPr>
              <a:t>说服</a:t>
            </a:r>
            <a:r>
              <a:rPr lang="zh-CN" altLang="en-US" sz="1400" dirty="0">
                <a:solidFill>
                  <a:srgbClr val="221E1F"/>
                </a:solidFill>
                <a:latin typeface="Adobe 宋体 Std L" panose="02020300000000000000" pitchFamily="18" charset="-122"/>
                <a:ea typeface="Adobe 宋体 Std L" panose="02020300000000000000" pitchFamily="18" charset="-122"/>
              </a:rPr>
              <a:t>别人是非常难的， 同样别人说服你也是非常困难的。因为成年人不容易被别人说服， </a:t>
            </a:r>
            <a:r>
              <a:rPr lang="zh-CN" altLang="en-US" sz="1400" dirty="0" smtClean="0">
                <a:solidFill>
                  <a:srgbClr val="221E1F"/>
                </a:solidFill>
                <a:latin typeface="Adobe 宋体 Std L" panose="02020300000000000000" pitchFamily="18" charset="-122"/>
                <a:ea typeface="Adobe 宋体 Std L" panose="02020300000000000000" pitchFamily="18" charset="-122"/>
              </a:rPr>
              <a:t>只有</a:t>
            </a:r>
            <a:r>
              <a:rPr lang="zh-CN" altLang="en-US" sz="1400" dirty="0">
                <a:solidFill>
                  <a:srgbClr val="221E1F"/>
                </a:solidFill>
                <a:latin typeface="Adobe 宋体 Std L" panose="02020300000000000000" pitchFamily="18" charset="-122"/>
                <a:ea typeface="Adobe 宋体 Std L" panose="02020300000000000000" pitchFamily="18" charset="-122"/>
              </a:rPr>
              <a:t>可能被自己说服。所以， 在沟通中一旦遇到异议就会造成沟通的破裂。</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042538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461796"/>
            <a:ext cx="11054246"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当在沟通中遇到异议时， 我们可以采用一种类似于借力打力的方法， 叫作“柔道法”</a:t>
            </a:r>
            <a:r>
              <a:rPr lang="zh-CN" altLang="en-US" sz="1400" dirty="0" smtClean="0">
                <a:solidFill>
                  <a:srgbClr val="221E1F"/>
                </a:solidFill>
                <a:latin typeface="Adobe 宋体 Std L" panose="02020300000000000000" pitchFamily="18" charset="-122"/>
                <a:ea typeface="Adobe 宋体 Std L" panose="02020300000000000000" pitchFamily="18" charset="-122"/>
              </a:rPr>
              <a:t>。你</a:t>
            </a:r>
            <a:r>
              <a:rPr lang="zh-CN" altLang="en-US" sz="1400" dirty="0">
                <a:solidFill>
                  <a:srgbClr val="221E1F"/>
                </a:solidFill>
                <a:latin typeface="Adobe 宋体 Std L" panose="02020300000000000000" pitchFamily="18" charset="-122"/>
                <a:ea typeface="Adobe 宋体 Std L" panose="02020300000000000000" pitchFamily="18" charset="-122"/>
              </a:rPr>
              <a:t>不是强行说服对方， 而是用对方的观点来说服对方。在沟通中遇到异议之后， 首先</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了解对方</a:t>
            </a:r>
            <a:r>
              <a:rPr lang="zh-CN" altLang="en-US" sz="1400" dirty="0">
                <a:solidFill>
                  <a:srgbClr val="221E1F"/>
                </a:solidFill>
                <a:latin typeface="Adobe 宋体 Std L" panose="02020300000000000000" pitchFamily="18" charset="-122"/>
                <a:ea typeface="Adobe 宋体 Std L" panose="02020300000000000000" pitchFamily="18" charset="-122"/>
              </a:rPr>
              <a:t>的某些观点， 然后当对方说出了一个对你有利的观点的时候， 再用这个观点去说服</a:t>
            </a:r>
            <a:r>
              <a:rPr lang="zh-CN" altLang="en-US" sz="1400" dirty="0" smtClean="0">
                <a:solidFill>
                  <a:srgbClr val="221E1F"/>
                </a:solidFill>
                <a:latin typeface="Adobe 宋体 Std L" panose="02020300000000000000" pitchFamily="18" charset="-122"/>
                <a:ea typeface="Adobe 宋体 Std L" panose="02020300000000000000" pitchFamily="18" charset="-122"/>
              </a:rPr>
              <a:t>对方</a:t>
            </a:r>
            <a:r>
              <a:rPr lang="zh-CN" altLang="en-US" sz="1400" dirty="0">
                <a:solidFill>
                  <a:srgbClr val="221E1F"/>
                </a:solidFill>
                <a:latin typeface="Adobe 宋体 Std L" panose="02020300000000000000" pitchFamily="18" charset="-122"/>
                <a:ea typeface="Adobe 宋体 Std L" panose="02020300000000000000" pitchFamily="18" charset="-122"/>
              </a:rPr>
              <a:t>。即在沟通中遇到了异议， 要用“柔道法” 让对方来说服他自己。</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达成</a:t>
            </a:r>
            <a:r>
              <a:rPr lang="zh-CN" altLang="en-US" sz="1400" dirty="0">
                <a:solidFill>
                  <a:srgbClr val="221E1F"/>
                </a:solidFill>
                <a:latin typeface="Adobe 宋体 Std L" panose="02020300000000000000" pitchFamily="18" charset="-122"/>
                <a:ea typeface="Adobe 宋体 Std L" panose="02020300000000000000" pitchFamily="18" charset="-122"/>
              </a:rPr>
              <a:t>协议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沟通的结果就是最后达成了一个协议。请你一定要注意： 是否完成了沟通， 取决于</a:t>
            </a:r>
            <a:r>
              <a:rPr lang="zh-CN" altLang="en-US" sz="1400" dirty="0" smtClean="0">
                <a:solidFill>
                  <a:srgbClr val="221E1F"/>
                </a:solidFill>
                <a:latin typeface="Adobe 宋体 Std L" panose="02020300000000000000" pitchFamily="18" charset="-122"/>
                <a:ea typeface="Adobe 宋体 Std L" panose="02020300000000000000" pitchFamily="18" charset="-122"/>
              </a:rPr>
              <a:t>最后</a:t>
            </a:r>
            <a:r>
              <a:rPr lang="zh-CN" altLang="en-US" sz="1400" dirty="0">
                <a:solidFill>
                  <a:srgbClr val="221E1F"/>
                </a:solidFill>
                <a:latin typeface="Adobe 宋体 Std L" panose="02020300000000000000" pitchFamily="18" charset="-122"/>
                <a:ea typeface="Adobe 宋体 Std L" panose="02020300000000000000" pitchFamily="18" charset="-122"/>
              </a:rPr>
              <a:t>是否达成了协议。沟通的协议往往不是一两次就能达成的， 有时需要反复沟通才能</a:t>
            </a:r>
            <a:r>
              <a:rPr lang="zh-CN" altLang="en-US" sz="1400" dirty="0" smtClean="0">
                <a:solidFill>
                  <a:srgbClr val="221E1F"/>
                </a:solidFill>
                <a:latin typeface="Adobe 宋体 Std L" panose="02020300000000000000" pitchFamily="18" charset="-122"/>
                <a:ea typeface="Adobe 宋体 Std L" panose="02020300000000000000" pitchFamily="18" charset="-122"/>
              </a:rPr>
              <a:t>达成协议</a:t>
            </a:r>
            <a:r>
              <a:rPr lang="zh-CN" altLang="en-US" sz="1400" dirty="0">
                <a:solidFill>
                  <a:srgbClr val="221E1F"/>
                </a:solidFill>
                <a:latin typeface="Adobe 宋体 Std L" panose="02020300000000000000" pitchFamily="18" charset="-122"/>
                <a:ea typeface="Adobe 宋体 Std L" panose="02020300000000000000" pitchFamily="18" charset="-122"/>
              </a:rPr>
              <a:t>， 而沟通的结束也意味着新工作的开始。</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共同</a:t>
            </a:r>
            <a:r>
              <a:rPr lang="zh-CN" altLang="en-US" sz="1400" dirty="0">
                <a:solidFill>
                  <a:srgbClr val="221E1F"/>
                </a:solidFill>
                <a:latin typeface="Adobe 宋体 Std L" panose="02020300000000000000" pitchFamily="18" charset="-122"/>
                <a:ea typeface="Adobe 宋体 Std L" panose="02020300000000000000" pitchFamily="18" charset="-122"/>
              </a:rPr>
              <a:t>实施</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在达成协议之后， 要共同实施。达成协议是沟通的一个结果。但是在工作中， 任何</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的结果都意味着一项工作的开始， 要共同按照协议去实施。如果我们达成了协议，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可是没有</a:t>
            </a:r>
            <a:r>
              <a:rPr lang="zh-CN" altLang="en-US" sz="1400" dirty="0">
                <a:solidFill>
                  <a:srgbClr val="221E1F"/>
                </a:solidFill>
                <a:latin typeface="Adobe 宋体 Std L" panose="02020300000000000000" pitchFamily="18" charset="-122"/>
                <a:ea typeface="Adobe 宋体 Std L" panose="02020300000000000000" pitchFamily="18" charset="-122"/>
              </a:rPr>
              <a:t>按照协议去实施， 那么对方会觉得你不守信用， 就失去了对你的信任。我们一定要</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a:t>
            </a:r>
            <a:r>
              <a:rPr lang="zh-CN" altLang="en-US" sz="1400" dirty="0">
                <a:solidFill>
                  <a:srgbClr val="221E1F"/>
                </a:solidFill>
                <a:latin typeface="Adobe 宋体 Std L" panose="02020300000000000000" pitchFamily="18" charset="-122"/>
                <a:ea typeface="Adobe 宋体 Std L" panose="02020300000000000000" pitchFamily="18" charset="-122"/>
              </a:rPr>
              <a:t>， 信任是沟通的基础， 如果你失去了对方的信任， 那么下一次沟通就变得非常困难。</a:t>
            </a:r>
            <a:r>
              <a:rPr lang="zh-CN" altLang="en-US" sz="1400" dirty="0" smtClean="0">
                <a:solidFill>
                  <a:srgbClr val="221E1F"/>
                </a:solidFill>
                <a:latin typeface="Adobe 宋体 Std L" panose="02020300000000000000" pitchFamily="18" charset="-122"/>
                <a:ea typeface="Adobe 宋体 Std L" panose="02020300000000000000" pitchFamily="18" charset="-122"/>
              </a:rPr>
              <a:t>所以</a:t>
            </a:r>
            <a:r>
              <a:rPr lang="zh-CN" altLang="en-US" sz="1400" dirty="0">
                <a:solidFill>
                  <a:srgbClr val="221E1F"/>
                </a:solidFill>
                <a:latin typeface="Adobe 宋体 Std L" panose="02020300000000000000" pitchFamily="18" charset="-122"/>
                <a:ea typeface="Adobe 宋体 Std L" panose="02020300000000000000" pitchFamily="18" charset="-122"/>
              </a:rPr>
              <a:t>在沟通结束后， 所有达成的协议一定要努力按照协议去实施。</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7730527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四　机构养老老年人</a:t>
            </a:r>
            <a:r>
              <a:rPr lang="zh-CN" altLang="en-US" sz="2600" dirty="0" smtClean="0">
                <a:solidFill>
                  <a:srgbClr val="C00000"/>
                </a:solidFill>
                <a:latin typeface="方正准圆_GBK" pitchFamily="65" charset="-122"/>
                <a:ea typeface="方正准圆_GBK" pitchFamily="65" charset="-122"/>
              </a:rPr>
              <a:t>常见问题</a:t>
            </a:r>
            <a:r>
              <a:rPr lang="zh-CN" altLang="en-US" sz="2600" dirty="0">
                <a:solidFill>
                  <a:srgbClr val="C00000"/>
                </a:solidFill>
                <a:latin typeface="方正准圆_GBK" pitchFamily="65" charset="-122"/>
                <a:ea typeface="方正准圆_GBK" pitchFamily="65" charset="-122"/>
              </a:rPr>
              <a:t>沟通实例</a:t>
            </a:r>
          </a:p>
        </p:txBody>
      </p:sp>
      <p:sp>
        <p:nvSpPr>
          <p:cNvPr id="16" name="文本框 1">
            <a:extLst>
              <a:ext uri="{FF2B5EF4-FFF2-40B4-BE49-F238E27FC236}">
                <a16:creationId xmlns="" xmlns:a16="http://schemas.microsoft.com/office/drawing/2014/main" id="{5263DC9B-3D8F-19CA-605A-141B5E847747}"/>
              </a:ext>
            </a:extLst>
          </p:cNvPr>
          <p:cNvSpPr txBox="1"/>
          <p:nvPr/>
        </p:nvSpPr>
        <p:spPr>
          <a:xfrm>
            <a:off x="612742" y="118793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一、与老年人家属沟通实务</a:t>
            </a:r>
          </a:p>
        </p:txBody>
      </p:sp>
      <p:sp>
        <p:nvSpPr>
          <p:cNvPr id="17" name="文本框 2">
            <a:extLst>
              <a:ext uri="{FF2B5EF4-FFF2-40B4-BE49-F238E27FC236}">
                <a16:creationId xmlns="" xmlns:a16="http://schemas.microsoft.com/office/drawing/2014/main" id="{8FF45739-E9BA-7E83-93BC-781D5B5F48CC}"/>
              </a:ext>
            </a:extLst>
          </p:cNvPr>
          <p:cNvSpPr txBox="1"/>
          <p:nvPr/>
        </p:nvSpPr>
        <p:spPr>
          <a:xfrm>
            <a:off x="682125" y="1784448"/>
            <a:ext cx="11054246" cy="4939814"/>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入住养老机构的老年人多数存在多种慢性疾病， 有些还是失能、失智老年人， 生活</a:t>
            </a:r>
            <a:r>
              <a:rPr lang="zh-CN" altLang="en-US" sz="1400" dirty="0" smtClean="0">
                <a:solidFill>
                  <a:srgbClr val="221E1F"/>
                </a:solidFill>
                <a:latin typeface="Adobe 宋体 Std L" panose="02020300000000000000" pitchFamily="18" charset="-122"/>
                <a:ea typeface="Adobe 宋体 Std L" panose="02020300000000000000" pitchFamily="18" charset="-122"/>
              </a:rPr>
              <a:t>自理</a:t>
            </a:r>
            <a:r>
              <a:rPr lang="zh-CN" altLang="en-US" sz="1400" dirty="0">
                <a:solidFill>
                  <a:srgbClr val="221E1F"/>
                </a:solidFill>
                <a:latin typeface="Adobe 宋体 Std L" panose="02020300000000000000" pitchFamily="18" charset="-122"/>
                <a:ea typeface="Adobe 宋体 Std L" panose="02020300000000000000" pitchFamily="18" charset="-122"/>
              </a:rPr>
              <a:t>能力普遍较差。在居家养老过程中， 子女因为工作、身体等原因常常力不从心， </a:t>
            </a:r>
            <a:r>
              <a:rPr lang="zh-CN" altLang="en-US" sz="1400" dirty="0" smtClean="0">
                <a:solidFill>
                  <a:srgbClr val="221E1F"/>
                </a:solidFill>
                <a:latin typeface="Adobe 宋体 Std L" panose="02020300000000000000" pitchFamily="18" charset="-122"/>
                <a:ea typeface="Adobe 宋体 Std L" panose="02020300000000000000" pitchFamily="18" charset="-122"/>
              </a:rPr>
              <a:t>迫于无奈</a:t>
            </a:r>
            <a:r>
              <a:rPr lang="zh-CN" altLang="en-US" sz="1400" dirty="0">
                <a:solidFill>
                  <a:srgbClr val="221E1F"/>
                </a:solidFill>
                <a:latin typeface="Adobe 宋体 Std L" panose="02020300000000000000" pitchFamily="18" charset="-122"/>
                <a:ea typeface="Adobe 宋体 Std L" panose="02020300000000000000" pitchFamily="18" charset="-122"/>
              </a:rPr>
              <a:t>， 只能把老年人送去养老机构， 希望养老机构能够给予老年人更全面、更专业的照顾。养老机构与老年人家属沟通的问题上， 通常包括入住前咨询接待、入住后探视、出院等</a:t>
            </a:r>
            <a:r>
              <a:rPr lang="zh-CN" altLang="en-US" sz="1400" dirty="0" smtClean="0">
                <a:solidFill>
                  <a:srgbClr val="221E1F"/>
                </a:solidFill>
                <a:latin typeface="Adobe 宋体 Std L" panose="02020300000000000000" pitchFamily="18" charset="-122"/>
                <a:ea typeface="Adobe 宋体 Std L" panose="02020300000000000000" pitchFamily="18" charset="-122"/>
              </a:rPr>
              <a:t>环节</a:t>
            </a:r>
            <a:r>
              <a:rPr lang="zh-CN" altLang="en-US" sz="1400" dirty="0">
                <a:solidFill>
                  <a:srgbClr val="221E1F"/>
                </a:solidFill>
                <a:latin typeface="Adobe 宋体 Std L" panose="02020300000000000000" pitchFamily="18" charset="-122"/>
                <a:ea typeface="Adobe 宋体 Std L" panose="02020300000000000000" pitchFamily="18" charset="-122"/>
              </a:rPr>
              <a:t>。养老机构做好与老年人家属的沟通工作， 可以使老年人家属更准确、全面地了解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入住时及入住后身体、心理各方面的真实情况， 有助于老年人家属理解老年护理工作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，从而</a:t>
            </a:r>
            <a:r>
              <a:rPr lang="zh-CN" altLang="en-US" sz="1400" dirty="0">
                <a:solidFill>
                  <a:srgbClr val="221E1F"/>
                </a:solidFill>
                <a:latin typeface="Adobe 宋体 Std L" panose="02020300000000000000" pitchFamily="18" charset="-122"/>
                <a:ea typeface="Adobe 宋体 Std L" panose="02020300000000000000" pitchFamily="18" charset="-122"/>
              </a:rPr>
              <a:t>得到他们的支持和帮助</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latin typeface="Adobe 宋体 Std L" panose="02020300000000000000" pitchFamily="18" charset="-122"/>
                <a:ea typeface="Adobe 宋体 Std L" panose="02020300000000000000" pitchFamily="18" charset="-122"/>
              </a:rPr>
              <a:t>1.</a:t>
            </a:r>
            <a:r>
              <a:rPr lang="zh-CN" altLang="en-US" sz="1400" dirty="0" smtClean="0">
                <a:latin typeface="Adobe 宋体 Std L" panose="02020300000000000000" pitchFamily="18" charset="-122"/>
                <a:ea typeface="Adobe 宋体 Std L" panose="02020300000000000000" pitchFamily="18" charset="-122"/>
              </a:rPr>
              <a:t>咨询</a:t>
            </a:r>
            <a:r>
              <a:rPr lang="zh-CN" altLang="en-US" sz="1400" dirty="0">
                <a:latin typeface="Adobe 宋体 Std L" panose="02020300000000000000" pitchFamily="18" charset="-122"/>
                <a:ea typeface="Adobe 宋体 Std L" panose="02020300000000000000" pitchFamily="18" charset="-122"/>
              </a:rPr>
              <a:t>接待工作中的沟通实务</a:t>
            </a:r>
          </a:p>
          <a:p>
            <a:pPr indent="457200">
              <a:lnSpc>
                <a:spcPct val="150000"/>
              </a:lnSpc>
            </a:pPr>
            <a:r>
              <a:rPr lang="zh-CN" altLang="en-US" sz="1400" dirty="0">
                <a:latin typeface="Adobe 宋体 Std L" panose="02020300000000000000" pitchFamily="18" charset="-122"/>
                <a:ea typeface="Adobe 宋体 Std L" panose="02020300000000000000" pitchFamily="18" charset="-122"/>
              </a:rPr>
              <a:t>每一位老年人在入住养老机构前， 一般都会由家人带着一起去养老机构实地考察</a:t>
            </a:r>
            <a:r>
              <a:rPr lang="zh-CN" altLang="en-US" sz="1400" dirty="0" smtClean="0">
                <a:latin typeface="Adobe 宋体 Std L" panose="02020300000000000000" pitchFamily="18" charset="-122"/>
                <a:ea typeface="Adobe 宋体 Std L" panose="02020300000000000000" pitchFamily="18" charset="-122"/>
              </a:rPr>
              <a:t>。考察</a:t>
            </a:r>
            <a:r>
              <a:rPr lang="zh-CN" altLang="en-US" sz="1400" dirty="0">
                <a:latin typeface="Adobe 宋体 Std L" panose="02020300000000000000" pitchFamily="18" charset="-122"/>
                <a:ea typeface="Adobe 宋体 Std L" panose="02020300000000000000" pitchFamily="18" charset="-122"/>
              </a:rPr>
              <a:t>的内容一般包含两个方面： 一是机构硬件条件包括居住环境、房间设施、安全</a:t>
            </a:r>
            <a:r>
              <a:rPr lang="zh-CN" altLang="en-US" sz="1400" dirty="0" smtClean="0">
                <a:latin typeface="Adobe 宋体 Std L" panose="02020300000000000000" pitchFamily="18" charset="-122"/>
                <a:ea typeface="Adobe 宋体 Std L" panose="02020300000000000000" pitchFamily="18" charset="-122"/>
              </a:rPr>
              <a:t>防护措施</a:t>
            </a:r>
            <a:r>
              <a:rPr lang="zh-CN" altLang="en-US" sz="1400" dirty="0">
                <a:latin typeface="Adobe 宋体 Std L" panose="02020300000000000000" pitchFamily="18" charset="-122"/>
                <a:ea typeface="Adobe 宋体 Std L" panose="02020300000000000000" pitchFamily="18" charset="-122"/>
              </a:rPr>
              <a:t>、医疗保障措施； 二是机构的软件条件， 主要包括员工的精神面貌、仪容仪表， </a:t>
            </a:r>
            <a:r>
              <a:rPr lang="zh-CN" altLang="en-US" sz="1400" dirty="0" smtClean="0">
                <a:latin typeface="Adobe 宋体 Std L" panose="02020300000000000000" pitchFamily="18" charset="-122"/>
                <a:ea typeface="Adobe 宋体 Std L" panose="02020300000000000000" pitchFamily="18" charset="-122"/>
              </a:rPr>
              <a:t>服务</a:t>
            </a:r>
            <a:r>
              <a:rPr lang="zh-CN" altLang="en-US" sz="1400" dirty="0">
                <a:latin typeface="Adobe 宋体 Std L" panose="02020300000000000000" pitchFamily="18" charset="-122"/>
                <a:ea typeface="Adobe 宋体 Std L" panose="02020300000000000000" pitchFamily="18" charset="-122"/>
              </a:rPr>
              <a:t>态度等。当然， 也可以通过观察已入住老人的面容仪表以及饮食等， 从侧面了解</a:t>
            </a:r>
            <a:r>
              <a:rPr lang="zh-CN" altLang="en-US" sz="1400" dirty="0" smtClean="0">
                <a:latin typeface="Adobe 宋体 Std L" panose="02020300000000000000" pitchFamily="18" charset="-122"/>
                <a:ea typeface="Adobe 宋体 Std L" panose="02020300000000000000" pitchFamily="18" charset="-122"/>
              </a:rPr>
              <a:t>养老机构</a:t>
            </a:r>
            <a:r>
              <a:rPr lang="zh-CN" altLang="en-US" sz="1400" dirty="0">
                <a:latin typeface="Adobe 宋体 Std L" panose="02020300000000000000" pitchFamily="18" charset="-122"/>
                <a:ea typeface="Adobe 宋体 Std L" panose="02020300000000000000" pitchFamily="18" charset="-122"/>
              </a:rPr>
              <a:t>的服务水平。因此， 咨询接待工作对养老机构来说非常重要， 是做好沟通工作的</a:t>
            </a:r>
            <a:r>
              <a:rPr lang="zh-CN" altLang="en-US" sz="1400" dirty="0" smtClean="0">
                <a:latin typeface="Adobe 宋体 Std L" panose="02020300000000000000" pitchFamily="18" charset="-122"/>
                <a:ea typeface="Adobe 宋体 Std L" panose="02020300000000000000" pitchFamily="18" charset="-122"/>
              </a:rPr>
              <a:t>第一</a:t>
            </a:r>
            <a:r>
              <a:rPr lang="zh-CN" altLang="en-US" sz="1400" dirty="0">
                <a:latin typeface="Adobe 宋体 Std L" panose="02020300000000000000" pitchFamily="18" charset="-122"/>
                <a:ea typeface="Adobe 宋体 Std L" panose="02020300000000000000" pitchFamily="18" charset="-122"/>
              </a:rPr>
              <a:t>步。</a:t>
            </a:r>
          </a:p>
          <a:p>
            <a:pPr indent="457200">
              <a:lnSpc>
                <a:spcPct val="150000"/>
              </a:lnSpc>
            </a:pPr>
            <a:r>
              <a:rPr lang="zh-CN" altLang="en-US" sz="1400" dirty="0">
                <a:latin typeface="Adobe 宋体 Std L" panose="02020300000000000000" pitchFamily="18" charset="-122"/>
                <a:ea typeface="Adobe 宋体 Std L" panose="02020300000000000000" pitchFamily="18" charset="-122"/>
              </a:rPr>
              <a:t>要做好咨询接待工作， 需要工作人员对养老机构的情况非常熟悉， 同时要注意自己</a:t>
            </a:r>
            <a:r>
              <a:rPr lang="zh-CN" altLang="en-US" sz="1400" dirty="0" smtClean="0">
                <a:latin typeface="Adobe 宋体 Std L" panose="02020300000000000000" pitchFamily="18" charset="-122"/>
                <a:ea typeface="Adobe 宋体 Std L" panose="02020300000000000000" pitchFamily="18" charset="-122"/>
              </a:rPr>
              <a:t>的仪容</a:t>
            </a:r>
            <a:r>
              <a:rPr lang="zh-CN" altLang="en-US" sz="1400" dirty="0">
                <a:latin typeface="Adobe 宋体 Std L" panose="02020300000000000000" pitchFamily="18" charset="-122"/>
                <a:ea typeface="Adobe 宋体 Std L" panose="02020300000000000000" pitchFamily="18" charset="-122"/>
              </a:rPr>
              <a:t>仪表及服务态度。</a:t>
            </a:r>
          </a:p>
          <a:p>
            <a:pPr indent="457200">
              <a:lnSpc>
                <a:spcPct val="150000"/>
              </a:lnSpc>
            </a:pPr>
            <a:r>
              <a:rPr lang="zh-CN" altLang="en-US" sz="1400" dirty="0">
                <a:latin typeface="Adobe 宋体 Std L" panose="02020300000000000000" pitchFamily="18" charset="-122"/>
                <a:ea typeface="Adobe 宋体 Std L" panose="02020300000000000000" pitchFamily="18" charset="-122"/>
              </a:rPr>
              <a:t>当接待老年人及家人来访时， 工作人员首先应做到礼貌接待， 比如给老年人及家人</a:t>
            </a:r>
            <a:r>
              <a:rPr lang="zh-CN" altLang="en-US" sz="1400" dirty="0" smtClean="0">
                <a:latin typeface="Adobe 宋体 Std L" panose="02020300000000000000" pitchFamily="18" charset="-122"/>
                <a:ea typeface="Adobe 宋体 Std L" panose="02020300000000000000" pitchFamily="18" charset="-122"/>
              </a:rPr>
              <a:t>递上</a:t>
            </a:r>
            <a:r>
              <a:rPr lang="zh-CN" altLang="en-US" sz="1400" dirty="0">
                <a:latin typeface="Adobe 宋体 Std L" panose="02020300000000000000" pitchFamily="18" charset="-122"/>
                <a:ea typeface="Adobe 宋体 Std L" panose="02020300000000000000" pitchFamily="18" charset="-122"/>
              </a:rPr>
              <a:t>一杯水， 主动为老年人移椅子等， 这些细节都能体现服务的无微不至。接待时， 要</a:t>
            </a:r>
            <a:r>
              <a:rPr lang="zh-CN" altLang="en-US" sz="1400" dirty="0" smtClean="0">
                <a:latin typeface="Adobe 宋体 Std L" panose="02020300000000000000" pitchFamily="18" charset="-122"/>
                <a:ea typeface="Adobe 宋体 Std L" panose="02020300000000000000" pitchFamily="18" charset="-122"/>
              </a:rPr>
              <a:t>注意与</a:t>
            </a:r>
            <a:r>
              <a:rPr lang="zh-CN" altLang="en-US" sz="1400" dirty="0">
                <a:latin typeface="Adobe 宋体 Std L" panose="02020300000000000000" pitchFamily="18" charset="-122"/>
                <a:ea typeface="Adobe 宋体 Std L" panose="02020300000000000000" pitchFamily="18" charset="-122"/>
              </a:rPr>
              <a:t>老年人家属面对面， 首先请老年人家属对老年人的基本情况及需要提供哪些服务做一</a:t>
            </a:r>
            <a:r>
              <a:rPr lang="zh-CN" altLang="en-US" sz="1400" dirty="0" smtClean="0">
                <a:latin typeface="Adobe 宋体 Std L" panose="02020300000000000000" pitchFamily="18" charset="-122"/>
                <a:ea typeface="Adobe 宋体 Std L" panose="02020300000000000000" pitchFamily="18" charset="-122"/>
              </a:rPr>
              <a:t>个简单</a:t>
            </a:r>
            <a:r>
              <a:rPr lang="zh-CN" altLang="en-US" sz="1400" dirty="0">
                <a:latin typeface="Adobe 宋体 Std L" panose="02020300000000000000" pitchFamily="18" charset="-122"/>
                <a:ea typeface="Adobe 宋体 Std L" panose="02020300000000000000" pitchFamily="18" charset="-122"/>
              </a:rPr>
              <a:t>的介绍， 使工作人员对老年人有一个基本的了解。其次， 工作人员可根据老年人的</a:t>
            </a:r>
            <a:r>
              <a:rPr lang="zh-CN" altLang="en-US" sz="1400" dirty="0" smtClean="0">
                <a:latin typeface="Adobe 宋体 Std L" panose="02020300000000000000" pitchFamily="18" charset="-122"/>
                <a:ea typeface="Adobe 宋体 Std L" panose="02020300000000000000" pitchFamily="18" charset="-122"/>
              </a:rPr>
              <a:t>需求</a:t>
            </a:r>
            <a:r>
              <a:rPr lang="zh-CN" altLang="en-US" sz="1400" dirty="0">
                <a:latin typeface="Adobe 宋体 Std L" panose="02020300000000000000" pitchFamily="18" charset="-122"/>
                <a:ea typeface="Adobe 宋体 Std L" panose="02020300000000000000" pitchFamily="18" charset="-122"/>
              </a:rPr>
              <a:t>有针对性地介绍养老机构的基本情况。再次， 主动带老年人及家属实地参观， 参观时</a:t>
            </a:r>
            <a:r>
              <a:rPr lang="zh-CN" altLang="en-US" sz="1400" dirty="0" smtClean="0">
                <a:latin typeface="Adobe 宋体 Std L" panose="02020300000000000000" pitchFamily="18" charset="-122"/>
                <a:ea typeface="Adobe 宋体 Std L" panose="02020300000000000000" pitchFamily="18" charset="-122"/>
              </a:rPr>
              <a:t>注意</a:t>
            </a:r>
            <a:r>
              <a:rPr lang="zh-CN" altLang="en-US" sz="1400" dirty="0">
                <a:latin typeface="Adobe 宋体 Std L" panose="02020300000000000000" pitchFamily="18" charset="-122"/>
                <a:ea typeface="Adobe 宋体 Std L" panose="02020300000000000000" pitchFamily="18" charset="-122"/>
              </a:rPr>
              <a:t>着重介绍居住环境、餐食情况、服务内容、人员资质等老年人及家属较为关注的方面。</a:t>
            </a:r>
          </a:p>
        </p:txBody>
      </p:sp>
    </p:spTree>
    <p:extLst>
      <p:ext uri="{BB962C8B-B14F-4D97-AF65-F5344CB8AC3E}">
        <p14:creationId xmlns:p14="http://schemas.microsoft.com/office/powerpoint/2010/main" val="68713805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67611"/>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一、老年人沟通的障碍</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239256"/>
            <a:ext cx="11054246"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老年人沟通的障碍主要有三种： 接收障碍、理解障碍、接受障碍</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接收障碍， 主要指由于环境、生理因素和接收者的态度、观念、需求、期待等因素</a:t>
            </a:r>
            <a:r>
              <a:rPr lang="zh-CN" altLang="en-US" sz="1400" dirty="0" smtClean="0">
                <a:solidFill>
                  <a:srgbClr val="221E1F"/>
                </a:solidFill>
                <a:latin typeface="Adobe 宋体 Std L" panose="02020300000000000000" pitchFamily="18" charset="-122"/>
                <a:ea typeface="Adobe 宋体 Std L" panose="02020300000000000000" pitchFamily="18" charset="-122"/>
              </a:rPr>
              <a:t>影响</a:t>
            </a:r>
            <a:r>
              <a:rPr lang="zh-CN" altLang="en-US" sz="1400" dirty="0">
                <a:solidFill>
                  <a:srgbClr val="221E1F"/>
                </a:solidFill>
                <a:latin typeface="Adobe 宋体 Std L" panose="02020300000000000000" pitchFamily="18" charset="-122"/>
                <a:ea typeface="Adobe 宋体 Std L" panose="02020300000000000000" pitchFamily="18" charset="-122"/>
              </a:rPr>
              <a:t>而形成的沟通障碍。比如子女给老年人打电话， 却因为电话的信号不好， 导致听不清</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的内容。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理解障碍， 由于沟通双方文化、地位、能力的不同以及易引发分歧、混淆、威胁等</a:t>
            </a:r>
            <a:r>
              <a:rPr lang="zh-CN" altLang="en-US" sz="1400" dirty="0" smtClean="0">
                <a:solidFill>
                  <a:srgbClr val="221E1F"/>
                </a:solidFill>
                <a:latin typeface="Adobe 宋体 Std L" panose="02020300000000000000" pitchFamily="18" charset="-122"/>
                <a:ea typeface="Adobe 宋体 Std L" panose="02020300000000000000" pitchFamily="18" charset="-122"/>
              </a:rPr>
              <a:t>意义</a:t>
            </a:r>
            <a:r>
              <a:rPr lang="zh-CN" altLang="en-US" sz="1400" dirty="0">
                <a:solidFill>
                  <a:srgbClr val="221E1F"/>
                </a:solidFill>
                <a:latin typeface="Adobe 宋体 Std L" panose="02020300000000000000" pitchFamily="18" charset="-122"/>
                <a:ea typeface="Adobe 宋体 Std L" panose="02020300000000000000" pitchFamily="18" charset="-122"/>
              </a:rPr>
              <a:t>的信息带来的语言和语义上的偏差而导致的沟通障碍。比如有些老年人不会说普通话</a:t>
            </a:r>
            <a:r>
              <a:rPr lang="zh-CN" altLang="en-US" sz="1400" dirty="0" smtClean="0">
                <a:solidFill>
                  <a:srgbClr val="221E1F"/>
                </a:solidFill>
                <a:latin typeface="Adobe 宋体 Std L" panose="02020300000000000000" pitchFamily="18" charset="-122"/>
                <a:ea typeface="Adobe 宋体 Std L" panose="02020300000000000000" pitchFamily="18" charset="-122"/>
              </a:rPr>
              <a:t>，家乡话</a:t>
            </a:r>
            <a:r>
              <a:rPr lang="zh-CN" altLang="en-US" sz="1400" dirty="0">
                <a:solidFill>
                  <a:srgbClr val="221E1F"/>
                </a:solidFill>
                <a:latin typeface="Adobe 宋体 Std L" panose="02020300000000000000" pitchFamily="18" charset="-122"/>
                <a:ea typeface="Adobe 宋体 Std L" panose="02020300000000000000" pitchFamily="18" charset="-122"/>
              </a:rPr>
              <a:t>很难被照护员理解。</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接受障碍， 由于传递者和接收者之间的矛盾或意见分歧引起的沟通障碍。这是一种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心理</a:t>
            </a:r>
            <a:r>
              <a:rPr lang="zh-CN" altLang="en-US" sz="1400" dirty="0">
                <a:solidFill>
                  <a:srgbClr val="221E1F"/>
                </a:solidFill>
                <a:latin typeface="Adobe 宋体 Std L" panose="02020300000000000000" pitchFamily="18" charset="-122"/>
                <a:ea typeface="Adobe 宋体 Std L" panose="02020300000000000000" pitchFamily="18" charset="-122"/>
              </a:rPr>
              <a:t>因素导致的沟通障碍， 心理学上有一种“晕轮效应”， 如果一个人不喜欢另一个人的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某一</a:t>
            </a:r>
            <a:r>
              <a:rPr lang="zh-CN" altLang="en-US" sz="1400" dirty="0">
                <a:solidFill>
                  <a:srgbClr val="221E1F"/>
                </a:solidFill>
                <a:latin typeface="Adobe 宋体 Std L" panose="02020300000000000000" pitchFamily="18" charset="-122"/>
                <a:ea typeface="Adobe 宋体 Std L" panose="02020300000000000000" pitchFamily="18" charset="-122"/>
              </a:rPr>
              <a:t>个特点， 就可能扩大这种特点， 导致不喜欢整个人， 自然也不愿接受这个人的任何</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沟通信息</a:t>
            </a:r>
            <a:r>
              <a:rPr lang="zh-CN" altLang="en-US" sz="1400" dirty="0">
                <a:solidFill>
                  <a:srgbClr val="221E1F"/>
                </a:solidFill>
                <a:latin typeface="Adobe 宋体 Std L" panose="02020300000000000000" pitchFamily="18" charset="-122"/>
                <a:ea typeface="Adobe 宋体 Std L" panose="02020300000000000000" pitchFamily="18" charset="-122"/>
              </a:rPr>
              <a:t>。比如张爷爷是一个作风严谨的退伍军人， 他的照护员小李虽然是男生， 但性格</a:t>
            </a:r>
            <a:r>
              <a:rPr lang="zh-CN" altLang="en-US" sz="1400" dirty="0" smtClean="0">
                <a:solidFill>
                  <a:srgbClr val="221E1F"/>
                </a:solidFill>
                <a:latin typeface="Adobe 宋体 Std L" panose="02020300000000000000" pitchFamily="18" charset="-122"/>
                <a:ea typeface="Adobe 宋体 Std L" panose="02020300000000000000" pitchFamily="18" charset="-122"/>
              </a:rPr>
              <a:t>柔弱</a:t>
            </a:r>
            <a:r>
              <a:rPr lang="zh-CN" altLang="en-US" sz="1400" dirty="0">
                <a:solidFill>
                  <a:srgbClr val="221E1F"/>
                </a:solidFill>
                <a:latin typeface="Adobe 宋体 Std L" panose="02020300000000000000" pitchFamily="18" charset="-122"/>
                <a:ea typeface="Adobe 宋体 Std L" panose="02020300000000000000" pitchFamily="18" charset="-122"/>
              </a:rPr>
              <a:t>， 这让张爷爷很不喜欢。一天， 照护员小李说： “张爷爷， 我给您涂些护手霜吧， 您</a:t>
            </a:r>
            <a:r>
              <a:rPr lang="zh-CN" altLang="en-US" sz="1400" dirty="0" smtClean="0">
                <a:solidFill>
                  <a:srgbClr val="221E1F"/>
                </a:solidFill>
                <a:latin typeface="Adobe 宋体 Std L" panose="02020300000000000000" pitchFamily="18" charset="-122"/>
                <a:ea typeface="Adobe 宋体 Std L" panose="02020300000000000000" pitchFamily="18" charset="-122"/>
              </a:rPr>
              <a:t>手的</a:t>
            </a:r>
            <a:r>
              <a:rPr lang="zh-CN" altLang="en-US" sz="1400" dirty="0">
                <a:solidFill>
                  <a:srgbClr val="221E1F"/>
                </a:solidFill>
                <a:latin typeface="Adobe 宋体 Std L" panose="02020300000000000000" pitchFamily="18" charset="-122"/>
                <a:ea typeface="Adobe 宋体 Std L" panose="02020300000000000000" pitchFamily="18" charset="-122"/>
              </a:rPr>
              <a:t>皮肤有些干裂了。” 张爷爷瞥了一眼说： “涂什么涂， 我又不是个女的！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”这</a:t>
            </a:r>
            <a:r>
              <a:rPr lang="zh-CN" altLang="en-US" sz="1400" dirty="0">
                <a:solidFill>
                  <a:srgbClr val="221E1F"/>
                </a:solidFill>
                <a:latin typeface="Adobe 宋体 Std L" panose="02020300000000000000" pitchFamily="18" charset="-122"/>
                <a:ea typeface="Adobe 宋体 Std L" panose="02020300000000000000" pitchFamily="18" charset="-122"/>
              </a:rPr>
              <a:t>三类障碍意味着一次沟通可能要面对传递者、接收者之间的地位、语义、感觉、</a:t>
            </a:r>
            <a:r>
              <a:rPr lang="zh-CN" altLang="en-US" sz="1400" dirty="0" smtClean="0">
                <a:solidFill>
                  <a:srgbClr val="221E1F"/>
                </a:solidFill>
                <a:latin typeface="Adobe 宋体 Std L" panose="02020300000000000000" pitchFamily="18" charset="-122"/>
                <a:ea typeface="Adobe 宋体 Std L" panose="02020300000000000000" pitchFamily="18" charset="-122"/>
              </a:rPr>
              <a:t>文化</a:t>
            </a:r>
            <a:r>
              <a:rPr lang="zh-CN" altLang="en-US" sz="1400" dirty="0">
                <a:solidFill>
                  <a:srgbClr val="221E1F"/>
                </a:solidFill>
                <a:latin typeface="Adobe 宋体 Std L" panose="02020300000000000000" pitchFamily="18" charset="-122"/>
                <a:ea typeface="Adobe 宋体 Std L" panose="02020300000000000000" pitchFamily="18" charset="-122"/>
              </a:rPr>
              <a:t>差异、信息选择、环境和反馈的影响， 也就意味着成功的沟通是不容易的， 任何一个</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要素的失误都会导致沟通的失败。</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任务三</a:t>
            </a:r>
            <a:r>
              <a:rPr lang="zh-CN" altLang="en-US" sz="2600" dirty="0">
                <a:solidFill>
                  <a:srgbClr val="C00000"/>
                </a:solidFill>
                <a:latin typeface="方正准圆_GBK" pitchFamily="65" charset="-122"/>
                <a:ea typeface="方正准圆_GBK" pitchFamily="65" charset="-122"/>
              </a:rPr>
              <a:t>　识别老年人沟通障碍</a:t>
            </a:r>
          </a:p>
        </p:txBody>
      </p:sp>
    </p:spTree>
    <p:extLst>
      <p:ext uri="{BB962C8B-B14F-4D97-AF65-F5344CB8AC3E}">
        <p14:creationId xmlns:p14="http://schemas.microsoft.com/office/powerpoint/2010/main" val="120014585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660077"/>
            <a:ext cx="11054246" cy="5262979"/>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入住</a:t>
            </a:r>
            <a:r>
              <a:rPr lang="zh-CN" altLang="en-US" sz="1400" dirty="0">
                <a:solidFill>
                  <a:srgbClr val="221E1F"/>
                </a:solidFill>
                <a:latin typeface="Adobe 宋体 Std L" panose="02020300000000000000" pitchFamily="18" charset="-122"/>
                <a:ea typeface="Adobe 宋体 Std L" panose="02020300000000000000" pitchFamily="18" charset="-122"/>
              </a:rPr>
              <a:t>后探视时的沟通实务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老年人亲属探视时， 工作人员要做到主动沟通、实事求是。</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老年人家属来院时， 工作人员要热情接待， 实事求是地向老年人家属反映老年人的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近期</a:t>
            </a:r>
            <a:r>
              <a:rPr lang="zh-CN" altLang="en-US" sz="1400" dirty="0">
                <a:solidFill>
                  <a:srgbClr val="221E1F"/>
                </a:solidFill>
                <a:latin typeface="Adobe 宋体 Std L" panose="02020300000000000000" pitchFamily="18" charset="-122"/>
                <a:ea typeface="Adobe 宋体 Std L" panose="02020300000000000000" pitchFamily="18" charset="-122"/>
              </a:rPr>
              <a:t>情况。但在介绍时应讲究技巧， 要先将老年人有进步的地方告知家人， 比如， 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吃饭</a:t>
            </a:r>
            <a:r>
              <a:rPr lang="zh-CN" altLang="en-US" sz="1400" dirty="0">
                <a:solidFill>
                  <a:srgbClr val="221E1F"/>
                </a:solidFill>
                <a:latin typeface="Adobe 宋体 Std L" panose="02020300000000000000" pitchFamily="18" charset="-122"/>
                <a:ea typeface="Adobe 宋体 Std L" panose="02020300000000000000" pitchFamily="18" charset="-122"/>
              </a:rPr>
              <a:t>比以前吃得多了， 老年人可以下床稍微走两步了， 老年人最近参加了院里的文艺团等</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。不能</a:t>
            </a:r>
            <a:r>
              <a:rPr lang="zh-CN" altLang="en-US" sz="1400" dirty="0">
                <a:solidFill>
                  <a:srgbClr val="221E1F"/>
                </a:solidFill>
                <a:latin typeface="Adobe 宋体 Std L" panose="02020300000000000000" pitchFamily="18" charset="-122"/>
                <a:ea typeface="Adobe 宋体 Std L" panose="02020300000000000000" pitchFamily="18" charset="-122"/>
              </a:rPr>
              <a:t>一上来就讲老年人的缺点， 比如晚上失眠、经常抱怨、又尿床了等， 即便有这些</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a:t>
            </a:r>
            <a:r>
              <a:rPr lang="zh-CN" altLang="en-US" sz="1400" dirty="0">
                <a:solidFill>
                  <a:srgbClr val="221E1F"/>
                </a:solidFill>
                <a:latin typeface="Adobe 宋体 Std L" panose="02020300000000000000" pitchFamily="18" charset="-122"/>
                <a:ea typeface="Adobe 宋体 Std L" panose="02020300000000000000" pitchFamily="18" charset="-122"/>
              </a:rPr>
              <a:t>， 我们也要委婉地告知家人， 而不是一开始就列举老年人的种种不是， 这样会让</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老年人家属</a:t>
            </a:r>
            <a:r>
              <a:rPr lang="zh-CN" altLang="en-US" sz="1400" dirty="0">
                <a:solidFill>
                  <a:srgbClr val="221E1F"/>
                </a:solidFill>
                <a:latin typeface="Adobe 宋体 Std L" panose="02020300000000000000" pitchFamily="18" charset="-122"/>
                <a:ea typeface="Adobe 宋体 Std L" panose="02020300000000000000" pitchFamily="18" charset="-122"/>
              </a:rPr>
              <a:t>觉得反感， 认为工作人员对老年人缺乏耐心， 嫌弃老年人。当然， 我们还是要以</a:t>
            </a:r>
            <a:r>
              <a:rPr lang="zh-CN" altLang="en-US" sz="1400" dirty="0" smtClean="0">
                <a:solidFill>
                  <a:srgbClr val="221E1F"/>
                </a:solidFill>
                <a:latin typeface="Adobe 宋体 Std L" panose="02020300000000000000" pitchFamily="18" charset="-122"/>
                <a:ea typeface="Adobe 宋体 Std L" panose="02020300000000000000" pitchFamily="18" charset="-122"/>
              </a:rPr>
              <a:t>事实说话</a:t>
            </a:r>
            <a:r>
              <a:rPr lang="zh-CN" altLang="en-US" sz="1400" dirty="0">
                <a:solidFill>
                  <a:srgbClr val="221E1F"/>
                </a:solidFill>
                <a:latin typeface="Adobe 宋体 Std L" panose="02020300000000000000" pitchFamily="18" charset="-122"/>
                <a:ea typeface="Adobe 宋体 Std L" panose="02020300000000000000" pitchFamily="18" charset="-122"/>
              </a:rPr>
              <a:t>， 不能报喜不报忧， 但在此基础上， 我们要注意讲话的技巧， 既能保证如实反映</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的情况， 又让家属了解到机构的服务情况。不能为了讨好家属， 回避老年人的客观</a:t>
            </a:r>
            <a:r>
              <a:rPr lang="zh-CN" altLang="en-US" sz="1400" dirty="0" smtClean="0">
                <a:solidFill>
                  <a:srgbClr val="221E1F"/>
                </a:solidFill>
                <a:latin typeface="Adobe 宋体 Std L" panose="02020300000000000000" pitchFamily="18" charset="-122"/>
                <a:ea typeface="Adobe 宋体 Std L" panose="02020300000000000000" pitchFamily="18" charset="-122"/>
              </a:rPr>
              <a:t>事实</a:t>
            </a:r>
            <a:r>
              <a:rPr lang="zh-CN" altLang="en-US" sz="1400" dirty="0">
                <a:solidFill>
                  <a:srgbClr val="221E1F"/>
                </a:solidFill>
                <a:latin typeface="Adobe 宋体 Std L" panose="02020300000000000000" pitchFamily="18" charset="-122"/>
                <a:ea typeface="Adobe 宋体 Std L" panose="02020300000000000000" pitchFamily="18" charset="-122"/>
              </a:rPr>
              <a:t>， 这样往往会让工作处于被动状态， 今后万一老年人身体发生状况， 老年人家属将</a:t>
            </a:r>
            <a:r>
              <a:rPr lang="zh-CN" altLang="en-US" sz="1400" dirty="0" smtClean="0">
                <a:solidFill>
                  <a:srgbClr val="221E1F"/>
                </a:solidFill>
                <a:latin typeface="Adobe 宋体 Std L" panose="02020300000000000000" pitchFamily="18" charset="-122"/>
                <a:ea typeface="Adobe 宋体 Std L" panose="02020300000000000000" pitchFamily="18" charset="-122"/>
              </a:rPr>
              <a:t>无法接受</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出院时的沟通实务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老年人出院并不意味着沟通工作的终止</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由于种种原因需要亲属接出院时， 需要工作人员主动询问老年人家属带老人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出院</a:t>
            </a:r>
            <a:r>
              <a:rPr lang="zh-CN" altLang="en-US" sz="1400" dirty="0">
                <a:solidFill>
                  <a:srgbClr val="221E1F"/>
                </a:solidFill>
                <a:latin typeface="Adobe 宋体 Std L" panose="02020300000000000000" pitchFamily="18" charset="-122"/>
                <a:ea typeface="Adobe 宋体 Std L" panose="02020300000000000000" pitchFamily="18" charset="-122"/>
              </a:rPr>
              <a:t>的原因， 如是否因为养老机构的护理工作存在不足， 或者是因为老年人心理不适应</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养老机构</a:t>
            </a:r>
            <a:r>
              <a:rPr lang="zh-CN" altLang="en-US" sz="1400" dirty="0">
                <a:solidFill>
                  <a:srgbClr val="221E1F"/>
                </a:solidFill>
                <a:latin typeface="Adobe 宋体 Std L" panose="02020300000000000000" pitchFamily="18" charset="-122"/>
                <a:ea typeface="Adobe 宋体 Std L" panose="02020300000000000000" pitchFamily="18" charset="-122"/>
              </a:rPr>
              <a:t>的生活， 或者是工作人员给老年人带来了什么伤害。了解清楚老年人出院的真正</a:t>
            </a:r>
            <a:r>
              <a:rPr lang="zh-CN" altLang="en-US" sz="1400" dirty="0" smtClean="0">
                <a:solidFill>
                  <a:srgbClr val="221E1F"/>
                </a:solidFill>
                <a:latin typeface="Adobe 宋体 Std L" panose="02020300000000000000" pitchFamily="18" charset="-122"/>
                <a:ea typeface="Adobe 宋体 Std L" panose="02020300000000000000" pitchFamily="18" charset="-122"/>
              </a:rPr>
              <a:t>原因</a:t>
            </a:r>
            <a:r>
              <a:rPr lang="zh-CN" altLang="en-US" sz="1400" dirty="0">
                <a:solidFill>
                  <a:srgbClr val="221E1F"/>
                </a:solidFill>
                <a:latin typeface="Adobe 宋体 Std L" panose="02020300000000000000" pitchFamily="18" charset="-122"/>
                <a:ea typeface="Adobe 宋体 Std L" panose="02020300000000000000" pitchFamily="18" charset="-122"/>
              </a:rPr>
              <a:t>， 针对原因进行分析， 有助于养老机构找出问题所在， 后期进行纠正和改进</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需要对离院老年人进行跟进服务， 了解老年人从院内过渡到新环境是否适应， 并且</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老年人亲属是否需要老年人在入住期间的档案资料等， 如有需要， 在不违反院内规定</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的情况</a:t>
            </a:r>
            <a:r>
              <a:rPr lang="zh-CN" altLang="en-US" sz="1400" dirty="0">
                <a:solidFill>
                  <a:srgbClr val="221E1F"/>
                </a:solidFill>
                <a:latin typeface="Adobe 宋体 Std L" panose="02020300000000000000" pitchFamily="18" charset="-122"/>
                <a:ea typeface="Adobe 宋体 Std L" panose="02020300000000000000" pitchFamily="18" charset="-122"/>
              </a:rPr>
              <a:t>下， 积极配合老年人家属。</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总之， 在各环节中做好沟通， 积极争取老年人家属的理解和支持， 对养老工作具有</a:t>
            </a:r>
            <a:r>
              <a:rPr lang="zh-CN" altLang="en-US" sz="1400" dirty="0" smtClean="0">
                <a:solidFill>
                  <a:srgbClr val="221E1F"/>
                </a:solidFill>
                <a:latin typeface="Adobe 宋体 Std L" panose="02020300000000000000" pitchFamily="18" charset="-122"/>
                <a:ea typeface="Adobe 宋体 Std L" panose="02020300000000000000" pitchFamily="18" charset="-122"/>
              </a:rPr>
              <a:t>重要</a:t>
            </a:r>
            <a:r>
              <a:rPr lang="zh-CN" altLang="en-US" sz="1400" dirty="0">
                <a:solidFill>
                  <a:srgbClr val="221E1F"/>
                </a:solidFill>
                <a:latin typeface="Adobe 宋体 Std L" panose="02020300000000000000" pitchFamily="18" charset="-122"/>
                <a:ea typeface="Adobe 宋体 Std L" panose="02020300000000000000" pitchFamily="18" charset="-122"/>
              </a:rPr>
              <a:t>意义。</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52140339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3744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二、关于老年人之间矛盾的沟通实务</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628694"/>
            <a:ext cx="11280026" cy="623247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养老机构中老年人处在一个群体的生活状态， 人与人之间的生活习惯、成长习惯、</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a:t>
            </a:r>
            <a:r>
              <a:rPr lang="zh-CN" altLang="en-US" sz="1400" dirty="0">
                <a:solidFill>
                  <a:srgbClr val="221E1F"/>
                </a:solidFill>
                <a:latin typeface="Adobe 宋体 Std L" panose="02020300000000000000" pitchFamily="18" charset="-122"/>
                <a:ea typeface="Adobe 宋体 Std L" panose="02020300000000000000" pitchFamily="18" charset="-122"/>
              </a:rPr>
              <a:t>背景的不同， 造成了养老机构老年人之间的差异。误会、矛盾、冲突不可避免， 促成</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之间的有效沟通， 与误会、矛盾双方的老年人进行有效的沟通是养老机构工作人员</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的日常工作</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面对</a:t>
            </a:r>
            <a:r>
              <a:rPr lang="zh-CN" altLang="en-US" sz="1400" dirty="0">
                <a:solidFill>
                  <a:srgbClr val="221E1F"/>
                </a:solidFill>
                <a:latin typeface="Adobe 宋体 Std L" panose="02020300000000000000" pitchFamily="18" charset="-122"/>
                <a:ea typeface="Adobe 宋体 Std L" panose="02020300000000000000" pitchFamily="18" charset="-122"/>
              </a:rPr>
              <a:t>老年人之间的矛盾， 我们应尽可能地做好沟通工作：</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平时工作中应细心注意观察， 及时关注老年人情绪上的波动， 了解老年人是否</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人际交往中的纠纷。</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事情发生后， 不要急于询问， 避免进一步激化老年人的情绪。先把两位老人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分别安排</a:t>
            </a:r>
            <a:r>
              <a:rPr lang="zh-CN" altLang="en-US" sz="1400" dirty="0">
                <a:solidFill>
                  <a:srgbClr val="221E1F"/>
                </a:solidFill>
                <a:latin typeface="Adobe 宋体 Std L" panose="02020300000000000000" pitchFamily="18" charset="-122"/>
                <a:ea typeface="Adobe 宋体 Std L" panose="02020300000000000000" pitchFamily="18" charset="-122"/>
              </a:rPr>
              <a:t>在不同的房间， 对事情进行详细了解。</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耐心倾听老人的诉说， 让他把心里的委屈吐露出来。</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了解情况后， 平息老人的情绪， 理解老人的心情， 再尝试与老人进行交流， 可</a:t>
            </a:r>
            <a:r>
              <a:rPr lang="zh-CN" altLang="en-US" sz="1400" dirty="0" smtClean="0">
                <a:solidFill>
                  <a:srgbClr val="221E1F"/>
                </a:solidFill>
                <a:latin typeface="Adobe 宋体 Std L" panose="02020300000000000000" pitchFamily="18" charset="-122"/>
                <a:ea typeface="Adobe 宋体 Std L" panose="02020300000000000000" pitchFamily="18" charset="-122"/>
              </a:rPr>
              <a:t>采用</a:t>
            </a:r>
            <a:r>
              <a:rPr lang="zh-CN" altLang="en-US" sz="1400" dirty="0">
                <a:solidFill>
                  <a:srgbClr val="221E1F"/>
                </a:solidFill>
                <a:latin typeface="Adobe 宋体 Std L" panose="02020300000000000000" pitchFamily="18" charset="-122"/>
                <a:ea typeface="Adobe 宋体 Std L" panose="02020300000000000000" pitchFamily="18" charset="-122"/>
              </a:rPr>
              <a:t>引导式的提问： ①您觉得王某为什么经常在半夜里把您吵醒？ 待张某回答后， 再提问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；②</a:t>
            </a:r>
            <a:r>
              <a:rPr lang="zh-CN" altLang="en-US" sz="1400" dirty="0">
                <a:solidFill>
                  <a:srgbClr val="221E1F"/>
                </a:solidFill>
                <a:latin typeface="Adobe 宋体 Std L" panose="02020300000000000000" pitchFamily="18" charset="-122"/>
                <a:ea typeface="Adobe 宋体 Std L" panose="02020300000000000000" pitchFamily="18" charset="-122"/>
              </a:rPr>
              <a:t>您觉得王某因为身体原因要起夜， 又因为腿脚不便， 起身比较困难， 所以动静比较大</a:t>
            </a:r>
            <a:r>
              <a:rPr lang="zh-CN" altLang="en-US" sz="1400" dirty="0" smtClean="0">
                <a:solidFill>
                  <a:srgbClr val="221E1F"/>
                </a:solidFill>
                <a:latin typeface="Adobe 宋体 Std L" panose="02020300000000000000" pitchFamily="18" charset="-122"/>
                <a:ea typeface="Adobe 宋体 Std L" panose="02020300000000000000" pitchFamily="18" charset="-122"/>
              </a:rPr>
              <a:t>。那么</a:t>
            </a:r>
            <a:r>
              <a:rPr lang="zh-CN" altLang="en-US" sz="1400" dirty="0">
                <a:solidFill>
                  <a:srgbClr val="221E1F"/>
                </a:solidFill>
                <a:latin typeface="Adobe 宋体 Std L" panose="02020300000000000000" pitchFamily="18" charset="-122"/>
                <a:ea typeface="Adobe 宋体 Std L" panose="02020300000000000000" pitchFamily="18" charset="-122"/>
              </a:rPr>
              <a:t>， 您觉得他会是故意要吵您睡觉吗？</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在张某说出自己的想法后， 和老年人一起分析问题的根源， 共同找出解决问题</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的方法</a:t>
            </a:r>
            <a:r>
              <a:rPr lang="zh-CN" altLang="en-US" sz="1400" dirty="0">
                <a:solidFill>
                  <a:srgbClr val="221E1F"/>
                </a:solidFill>
                <a:latin typeface="Adobe 宋体 Std L" panose="02020300000000000000" pitchFamily="18" charset="-122"/>
                <a:ea typeface="Adobe 宋体 Std L" panose="02020300000000000000" pitchFamily="18" charset="-122"/>
              </a:rPr>
              <a:t>。根据案例中的这种情况， 也可以考虑为张某更换一个房间。</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给老年人一点思考的时间和空间。</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向同室老人王某了解情况， 并与其进行沟通， 引导老人说出自己的想法， 并</a:t>
            </a:r>
            <a:r>
              <a:rPr lang="zh-CN" altLang="en-US" sz="1400" dirty="0" smtClean="0">
                <a:solidFill>
                  <a:srgbClr val="221E1F"/>
                </a:solidFill>
                <a:latin typeface="Adobe 宋体 Std L" panose="02020300000000000000" pitchFamily="18" charset="-122"/>
                <a:ea typeface="Adobe 宋体 Std L" panose="02020300000000000000" pitchFamily="18" charset="-122"/>
              </a:rPr>
              <a:t>引导其</a:t>
            </a:r>
            <a:r>
              <a:rPr lang="zh-CN" altLang="en-US" sz="1400" dirty="0">
                <a:solidFill>
                  <a:srgbClr val="221E1F"/>
                </a:solidFill>
                <a:latin typeface="Adobe 宋体 Std L" panose="02020300000000000000" pitchFamily="18" charset="-122"/>
                <a:ea typeface="Adobe 宋体 Std L" panose="02020300000000000000" pitchFamily="18" charset="-122"/>
              </a:rPr>
              <a:t>多主动关心身边的人。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8</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促成两位老人对发生的事情进行沟通和澄清， 达成谅解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在养老机构中， 经常会出现老年人之间的纠纷， 而对纠纷的处理， 往往不是一两次</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的沟通</a:t>
            </a:r>
            <a:r>
              <a:rPr lang="zh-CN" altLang="en-US" sz="1400" dirty="0">
                <a:solidFill>
                  <a:srgbClr val="221E1F"/>
                </a:solidFill>
                <a:latin typeface="Adobe 宋体 Std L" panose="02020300000000000000" pitchFamily="18" charset="-122"/>
                <a:ea typeface="Adobe 宋体 Std L" panose="02020300000000000000" pitchFamily="18" charset="-122"/>
              </a:rPr>
              <a:t>就能解决的， 需要反复多次进行沟通， 才能让彼此达成谅解。</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此外， 在安排养老机构老年人同住时， 应尽量避免将心理不相容的老年人安排住在一起， 尽量不要安排生活习惯、文化水平差异大的老年人住在一起。在本案例中， 如果张</a:t>
            </a:r>
            <a:r>
              <a:rPr lang="zh-CN" altLang="en-US" sz="1400" dirty="0" smtClean="0">
                <a:solidFill>
                  <a:srgbClr val="221E1F"/>
                </a:solidFill>
                <a:latin typeface="Adobe 宋体 Std L" panose="02020300000000000000" pitchFamily="18" charset="-122"/>
                <a:ea typeface="Adobe 宋体 Std L" panose="02020300000000000000" pitchFamily="18" charset="-122"/>
              </a:rPr>
              <a:t>某实在</a:t>
            </a:r>
            <a:r>
              <a:rPr lang="zh-CN" altLang="en-US" sz="1400" dirty="0">
                <a:solidFill>
                  <a:srgbClr val="221E1F"/>
                </a:solidFill>
                <a:latin typeface="Adobe 宋体 Std L" panose="02020300000000000000" pitchFamily="18" charset="-122"/>
                <a:ea typeface="Adobe 宋体 Std L" panose="02020300000000000000" pitchFamily="18" charset="-122"/>
              </a:rPr>
              <a:t>不愿意和因身体原因需要经常起夜的王某同住， 在征得两位老人同意的前提下，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可以考虑</a:t>
            </a:r>
            <a:r>
              <a:rPr lang="zh-CN" altLang="en-US" sz="1400" dirty="0">
                <a:solidFill>
                  <a:srgbClr val="221E1F"/>
                </a:solidFill>
                <a:latin typeface="Adobe 宋体 Std L" panose="02020300000000000000" pitchFamily="18" charset="-122"/>
                <a:ea typeface="Adobe 宋体 Std L" panose="02020300000000000000" pitchFamily="18" charset="-122"/>
              </a:rPr>
              <a:t>让两位老人分开住。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688845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三、关于老年人意外问题的沟通</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5049524"/>
          </a:xfrm>
          <a:prstGeom prst="rect">
            <a:avLst/>
          </a:prstGeom>
          <a:noFill/>
        </p:spPr>
        <p:txBody>
          <a:bodyPr wrap="square" rtlCol="0">
            <a:spAutoFit/>
          </a:bodyPr>
          <a:lstStyle/>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入住养老机构的老年人， 年龄大， 常患有多种慢性疾病， 需要长期服药。尤其是</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自身抵抗力较差， 在换季时常容易感冒、发烧。老年人患病时， 沟通要做到及时、</a:t>
            </a:r>
            <a:r>
              <a:rPr lang="zh-CN" altLang="en-US" sz="1200" dirty="0" smtClean="0">
                <a:solidFill>
                  <a:srgbClr val="221E1F"/>
                </a:solidFill>
                <a:latin typeface="Adobe 宋体 Std L" panose="02020300000000000000" pitchFamily="18" charset="-122"/>
                <a:ea typeface="Adobe 宋体 Std L" panose="02020300000000000000" pitchFamily="18" charset="-122"/>
              </a:rPr>
              <a:t>客观</a:t>
            </a:r>
            <a:r>
              <a:rPr lang="zh-CN" altLang="en-US" sz="1200" dirty="0">
                <a:solidFill>
                  <a:srgbClr val="221E1F"/>
                </a:solidFill>
                <a:latin typeface="Adobe 宋体 Std L" panose="02020300000000000000" pitchFamily="18" charset="-122"/>
                <a:ea typeface="Adobe 宋体 Std L" panose="02020300000000000000" pitchFamily="18" charset="-122"/>
              </a:rPr>
              <a:t>， 态度要尊重。机构要第一时间打电话给老年人家属， 告知老年人目前的身体状况并</a:t>
            </a:r>
            <a:r>
              <a:rPr lang="zh-CN" altLang="en-US" sz="1200" dirty="0" smtClean="0">
                <a:solidFill>
                  <a:srgbClr val="221E1F"/>
                </a:solidFill>
                <a:latin typeface="Adobe 宋体 Std L" panose="02020300000000000000" pitchFamily="18" charset="-122"/>
                <a:ea typeface="Adobe 宋体 Std L" panose="02020300000000000000" pitchFamily="18" charset="-122"/>
              </a:rPr>
              <a:t>征求</a:t>
            </a:r>
            <a:r>
              <a:rPr lang="zh-CN" altLang="en-US" sz="1200" dirty="0">
                <a:solidFill>
                  <a:srgbClr val="221E1F"/>
                </a:solidFill>
                <a:latin typeface="Adobe 宋体 Std L" panose="02020300000000000000" pitchFamily="18" charset="-122"/>
                <a:ea typeface="Adobe 宋体 Std L" panose="02020300000000000000" pitchFamily="18" charset="-122"/>
              </a:rPr>
              <a:t>亲属的意见是否需要转院进行治疗。机构应充分尊重老年人家属的意见， 做好老年人</a:t>
            </a:r>
            <a:r>
              <a:rPr lang="zh-CN" altLang="en-US" sz="1200" dirty="0" smtClean="0">
                <a:solidFill>
                  <a:srgbClr val="221E1F"/>
                </a:solidFill>
                <a:latin typeface="Adobe 宋体 Std L" panose="02020300000000000000" pitchFamily="18" charset="-122"/>
                <a:ea typeface="Adobe 宋体 Std L" panose="02020300000000000000" pitchFamily="18" charset="-122"/>
              </a:rPr>
              <a:t>的医疗</a:t>
            </a:r>
            <a:r>
              <a:rPr lang="zh-CN" altLang="en-US" sz="1200" dirty="0">
                <a:solidFill>
                  <a:srgbClr val="221E1F"/>
                </a:solidFill>
                <a:latin typeface="Adobe 宋体 Std L" panose="02020300000000000000" pitchFamily="18" charset="-122"/>
                <a:ea typeface="Adobe 宋体 Std L" panose="02020300000000000000" pitchFamily="18" charset="-122"/>
              </a:rPr>
              <a:t>护理工作。其他意外事件发生时， 沟通要做到积极主动， 以事实说话， 避免</a:t>
            </a:r>
            <a:r>
              <a:rPr lang="zh-CN" altLang="en-US" sz="1200" dirty="0" smtClean="0">
                <a:solidFill>
                  <a:srgbClr val="221E1F"/>
                </a:solidFill>
                <a:latin typeface="Adobe 宋体 Std L" panose="02020300000000000000" pitchFamily="18" charset="-122"/>
                <a:ea typeface="Adobe 宋体 Std L" panose="02020300000000000000" pitchFamily="18" charset="-122"/>
              </a:rPr>
              <a:t>矛盾激化</a:t>
            </a:r>
            <a:r>
              <a:rPr lang="zh-CN" altLang="en-US" sz="12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老年人常见的意外情况中， 跌倒排在第一位， 跌倒是指突发、不自主的、非故意的</a:t>
            </a:r>
            <a:r>
              <a:rPr lang="zh-CN" altLang="en-US" sz="1200" dirty="0" smtClean="0">
                <a:solidFill>
                  <a:srgbClr val="221E1F"/>
                </a:solidFill>
                <a:latin typeface="Adobe 宋体 Std L" panose="02020300000000000000" pitchFamily="18" charset="-122"/>
                <a:ea typeface="Adobe 宋体 Std L" panose="02020300000000000000" pitchFamily="18" charset="-122"/>
              </a:rPr>
              <a:t>体位</a:t>
            </a:r>
            <a:r>
              <a:rPr lang="zh-CN" altLang="en-US" sz="1200" dirty="0">
                <a:solidFill>
                  <a:srgbClr val="221E1F"/>
                </a:solidFill>
                <a:latin typeface="Adobe 宋体 Std L" panose="02020300000000000000" pitchFamily="18" charset="-122"/>
                <a:ea typeface="Adobe 宋体 Std L" panose="02020300000000000000" pitchFamily="18" charset="-122"/>
              </a:rPr>
              <a:t>改变， 倒在地上或更低的平面上。而且跌倒比例女性明显高于男性</a:t>
            </a: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1.5</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 </a:t>
            </a:r>
            <a:r>
              <a:rPr lang="en-US" altLang="zh-CN" sz="1200" dirty="0" smtClean="0">
                <a:solidFill>
                  <a:srgbClr val="221E1F"/>
                </a:solidFill>
                <a:latin typeface="Adobe 宋体 Std L" panose="02020300000000000000" pitchFamily="18" charset="-122"/>
                <a:ea typeface="Adobe 宋体 Std L" panose="02020300000000000000" pitchFamily="18" charset="-122"/>
              </a:rPr>
              <a:t>1</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 </a:t>
            </a:r>
            <a:r>
              <a:rPr lang="en-US" altLang="zh-CN" sz="1200" dirty="0" smtClean="0">
                <a:solidFill>
                  <a:srgbClr val="221E1F"/>
                </a:solidFill>
                <a:latin typeface="Adobe 宋体 Std L" panose="02020300000000000000" pitchFamily="18" charset="-122"/>
                <a:ea typeface="Adobe 宋体 Std L" panose="02020300000000000000" pitchFamily="18" charset="-122"/>
              </a:rPr>
              <a:t>2</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 </a:t>
            </a:r>
            <a:r>
              <a:rPr lang="en-US" altLang="zh-CN" sz="1200" dirty="0" smtClean="0">
                <a:solidFill>
                  <a:srgbClr val="221E1F"/>
                </a:solidFill>
                <a:latin typeface="Adobe 宋体 Std L" panose="02020300000000000000" pitchFamily="18" charset="-122"/>
                <a:ea typeface="Adobe 宋体 Std L" panose="02020300000000000000" pitchFamily="18" charset="-122"/>
              </a:rPr>
              <a:t>1</a:t>
            </a: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zh-CN" altLang="en-US" sz="1200" dirty="0" smtClean="0">
                <a:solidFill>
                  <a:srgbClr val="221E1F"/>
                </a:solidFill>
                <a:latin typeface="Adobe 宋体 Std L" panose="02020300000000000000" pitchFamily="18" charset="-122"/>
                <a:ea typeface="Adobe 宋体 Std L" panose="02020300000000000000" pitchFamily="18" charset="-122"/>
              </a:rPr>
              <a:t>是</a:t>
            </a:r>
            <a:r>
              <a:rPr lang="zh-CN" altLang="en-US" sz="1200" dirty="0">
                <a:solidFill>
                  <a:srgbClr val="221E1F"/>
                </a:solidFill>
                <a:latin typeface="Adobe 宋体 Std L" panose="02020300000000000000" pitchFamily="18" charset="-122"/>
                <a:ea typeface="Adobe 宋体 Std L" panose="02020300000000000000" pitchFamily="18" charset="-122"/>
              </a:rPr>
              <a:t>因为老年女性活动少、肌力差、平衡受损、认识能力受损等因素比老年男性严重所致</a:t>
            </a:r>
            <a:r>
              <a:rPr lang="zh-CN" altLang="en-US" sz="1200" dirty="0" smtClean="0">
                <a:solidFill>
                  <a:srgbClr val="221E1F"/>
                </a:solidFill>
                <a:latin typeface="Adobe 宋体 Std L" panose="02020300000000000000" pitchFamily="18" charset="-122"/>
                <a:ea typeface="Adobe 宋体 Std L" panose="02020300000000000000" pitchFamily="18" charset="-122"/>
              </a:rPr>
              <a:t>。由于</a:t>
            </a:r>
            <a:r>
              <a:rPr lang="zh-CN" altLang="en-US" sz="1200" dirty="0">
                <a:solidFill>
                  <a:srgbClr val="221E1F"/>
                </a:solidFill>
                <a:latin typeface="Adobe 宋体 Std L" panose="02020300000000000000" pitchFamily="18" charset="-122"/>
                <a:ea typeface="Adobe 宋体 Std L" panose="02020300000000000000" pitchFamily="18" charset="-122"/>
              </a:rPr>
              <a:t>跌倒可导致心理创伤、骨折及软组织损伤等严重后果， 影响老年人的心身健康， 是</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伤残和死亡的重要因素之一。</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养老机构中， 老年人跌倒引发的纠纷与经营风险非常常见， 现阶段已经成为养老</a:t>
            </a:r>
            <a:r>
              <a:rPr lang="zh-CN" altLang="en-US" sz="1200" dirty="0" smtClean="0">
                <a:solidFill>
                  <a:srgbClr val="221E1F"/>
                </a:solidFill>
                <a:latin typeface="Adobe 宋体 Std L" panose="02020300000000000000" pitchFamily="18" charset="-122"/>
                <a:ea typeface="Adobe 宋体 Std L" panose="02020300000000000000" pitchFamily="18" charset="-122"/>
              </a:rPr>
              <a:t>机构不可</a:t>
            </a:r>
            <a:r>
              <a:rPr lang="zh-CN" altLang="en-US" sz="1200" dirty="0">
                <a:solidFill>
                  <a:srgbClr val="221E1F"/>
                </a:solidFill>
                <a:latin typeface="Adobe 宋体 Std L" panose="02020300000000000000" pitchFamily="18" charset="-122"/>
                <a:ea typeface="Adobe 宋体 Std L" panose="02020300000000000000" pitchFamily="18" charset="-122"/>
              </a:rPr>
              <a:t>承受之痛， 养老机构如何降低老年人的跌倒概率， 减少因跌倒引发的纠纷和经营</a:t>
            </a:r>
            <a:r>
              <a:rPr lang="zh-CN" altLang="en-US" sz="1200" dirty="0" smtClean="0">
                <a:solidFill>
                  <a:srgbClr val="221E1F"/>
                </a:solidFill>
                <a:latin typeface="Adobe 宋体 Std L" panose="02020300000000000000" pitchFamily="18" charset="-122"/>
                <a:ea typeface="Adobe 宋体 Std L" panose="02020300000000000000" pitchFamily="18" charset="-122"/>
              </a:rPr>
              <a:t>风险</a:t>
            </a:r>
            <a:r>
              <a:rPr lang="zh-CN" altLang="en-US" sz="1200" dirty="0">
                <a:solidFill>
                  <a:srgbClr val="221E1F"/>
                </a:solidFill>
                <a:latin typeface="Adobe 宋体 Std L" panose="02020300000000000000" pitchFamily="18" charset="-122"/>
                <a:ea typeface="Adobe 宋体 Std L" panose="02020300000000000000" pitchFamily="18" charset="-122"/>
              </a:rPr>
              <a:t>， 扎实的工作和有效沟通是行之有效的方法</a:t>
            </a:r>
            <a:r>
              <a:rPr lang="zh-CN" altLang="en-US" sz="1200" dirty="0" smtClean="0">
                <a:solidFill>
                  <a:srgbClr val="221E1F"/>
                </a:solidFill>
                <a:latin typeface="Adobe 宋体 Std L" panose="02020300000000000000" pitchFamily="18" charset="-122"/>
                <a:ea typeface="Adobe 宋体 Std L" panose="02020300000000000000" pitchFamily="18" charset="-122"/>
              </a:rPr>
              <a:t>。</a:t>
            </a:r>
            <a:endParaRPr lang="en-US" altLang="zh-CN" sz="12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养老机构工作人员做到了如下几点：</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1</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养老机构在日常工作中， 重视细节， 为所有老年人配备了紧急呼叫铃， 并在</a:t>
            </a:r>
            <a:r>
              <a:rPr lang="zh-CN" altLang="en-US" sz="1200" dirty="0" smtClean="0">
                <a:solidFill>
                  <a:srgbClr val="221E1F"/>
                </a:solidFill>
                <a:latin typeface="Adobe 宋体 Std L" panose="02020300000000000000" pitchFamily="18" charset="-122"/>
                <a:ea typeface="Adobe 宋体 Std L" panose="02020300000000000000" pitchFamily="18" charset="-122"/>
              </a:rPr>
              <a:t>房间多</a:t>
            </a:r>
            <a:r>
              <a:rPr lang="zh-CN" altLang="en-US" sz="1200" dirty="0">
                <a:solidFill>
                  <a:srgbClr val="221E1F"/>
                </a:solidFill>
                <a:latin typeface="Adobe 宋体 Std L" panose="02020300000000000000" pitchFamily="18" charset="-122"/>
                <a:ea typeface="Adobe 宋体 Std L" panose="02020300000000000000" pitchFamily="18" charset="-122"/>
              </a:rPr>
              <a:t>处易摔倒处安装。</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2</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发生问题后工作人员第一时间请机构医护人员进行了检查和处理， 并及时通知</a:t>
            </a:r>
            <a:r>
              <a:rPr lang="zh-CN" altLang="en-US" sz="1200" dirty="0" smtClean="0">
                <a:solidFill>
                  <a:srgbClr val="221E1F"/>
                </a:solidFill>
                <a:latin typeface="Adobe 宋体 Std L" panose="02020300000000000000" pitchFamily="18" charset="-122"/>
                <a:ea typeface="Adobe 宋体 Std L" panose="02020300000000000000" pitchFamily="18" charset="-122"/>
              </a:rPr>
              <a:t>了老年人</a:t>
            </a:r>
            <a:r>
              <a:rPr lang="zh-CN" altLang="en-US" sz="1200" dirty="0">
                <a:solidFill>
                  <a:srgbClr val="221E1F"/>
                </a:solidFill>
                <a:latin typeface="Adobe 宋体 Std L" panose="02020300000000000000" pitchFamily="18" charset="-122"/>
                <a:ea typeface="Adobe 宋体 Std L" panose="02020300000000000000" pitchFamily="18" charset="-122"/>
              </a:rPr>
              <a:t>家属， 向老年人家属说明老年人具体伤情， 并建议家属同意老年人转入医院进行</a:t>
            </a:r>
            <a:r>
              <a:rPr lang="zh-CN" altLang="en-US" sz="1200" dirty="0" smtClean="0">
                <a:solidFill>
                  <a:srgbClr val="221E1F"/>
                </a:solidFill>
                <a:latin typeface="Adobe 宋体 Std L" panose="02020300000000000000" pitchFamily="18" charset="-122"/>
                <a:ea typeface="Adobe 宋体 Std L" panose="02020300000000000000" pitchFamily="18" charset="-122"/>
              </a:rPr>
              <a:t>详细</a:t>
            </a:r>
            <a:r>
              <a:rPr lang="zh-CN" altLang="en-US" sz="1200" dirty="0">
                <a:solidFill>
                  <a:srgbClr val="221E1F"/>
                </a:solidFill>
                <a:latin typeface="Adobe 宋体 Std L" panose="02020300000000000000" pitchFamily="18" charset="-122"/>
                <a:ea typeface="Adobe 宋体 Std L" panose="02020300000000000000" pitchFamily="18" charset="-122"/>
              </a:rPr>
              <a:t>诊断。</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3</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在老年人转院和治疗过程中， 养老机构及时了解了老年人跌倒的原因， 并与</a:t>
            </a:r>
            <a:r>
              <a:rPr lang="zh-CN" altLang="en-US" sz="1200" dirty="0" smtClean="0">
                <a:solidFill>
                  <a:srgbClr val="221E1F"/>
                </a:solidFill>
                <a:latin typeface="Adobe 宋体 Std L" panose="02020300000000000000" pitchFamily="18" charset="-122"/>
                <a:ea typeface="Adobe 宋体 Std L" panose="02020300000000000000" pitchFamily="18" charset="-122"/>
              </a:rPr>
              <a:t>老人家属</a:t>
            </a:r>
            <a:r>
              <a:rPr lang="zh-CN" altLang="en-US" sz="1200" dirty="0">
                <a:solidFill>
                  <a:srgbClr val="221E1F"/>
                </a:solidFill>
                <a:latin typeface="Adobe 宋体 Std L" panose="02020300000000000000" pitchFamily="18" charset="-122"/>
                <a:ea typeface="Adobe 宋体 Std L" panose="02020300000000000000" pitchFamily="18" charset="-122"/>
              </a:rPr>
              <a:t>进行了沟通， 说明跌倒原因和养老院该承担的责任。</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4</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养老机构与医院针对老年人病情进行沟通， 制定出适合老年人的后期护理方案</a:t>
            </a:r>
            <a:r>
              <a:rPr lang="zh-CN" altLang="en-US" sz="1200" dirty="0" smtClean="0">
                <a:solidFill>
                  <a:srgbClr val="221E1F"/>
                </a:solidFill>
                <a:latin typeface="Adobe 宋体 Std L" panose="02020300000000000000" pitchFamily="18" charset="-122"/>
                <a:ea typeface="Adobe 宋体 Std L" panose="02020300000000000000" pitchFamily="18" charset="-122"/>
              </a:rPr>
              <a:t>。同时</a:t>
            </a:r>
            <a:r>
              <a:rPr lang="zh-CN" altLang="en-US" sz="1200" dirty="0">
                <a:solidFill>
                  <a:srgbClr val="221E1F"/>
                </a:solidFill>
                <a:latin typeface="Adobe 宋体 Std L" panose="02020300000000000000" pitchFamily="18" charset="-122"/>
                <a:ea typeface="Adobe 宋体 Std L" panose="02020300000000000000" pitchFamily="18" charset="-122"/>
              </a:rPr>
              <a:t>与家人沟通征得家人同意， 并将护理方案、护理过程中可能遇到的问题以及预后等</a:t>
            </a:r>
            <a:r>
              <a:rPr lang="zh-CN" altLang="en-US" sz="12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200" dirty="0">
                <a:solidFill>
                  <a:srgbClr val="221E1F"/>
                </a:solidFill>
                <a:latin typeface="Adobe 宋体 Std L" panose="02020300000000000000" pitchFamily="18" charset="-122"/>
                <a:ea typeface="Adobe 宋体 Std L" panose="02020300000000000000" pitchFamily="18" charset="-122"/>
              </a:rPr>
              <a:t>详细向老年人家属进行了解释。</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5</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向老年人家属解释养老机构在护理老年人过程中可能会遇到的问题以及需要</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家属理解和提供帮助的地方， 希望老年人家属能够支持和配合。</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6</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对老年人发生的跌倒事件向老年人及老年人家属表达诚挚的歉意， 以求获得</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及其家属的谅解。</a:t>
            </a:r>
          </a:p>
          <a:p>
            <a:pPr indent="457200">
              <a:lnSpc>
                <a:spcPct val="150000"/>
              </a:lnSpc>
            </a:pPr>
            <a:r>
              <a:rPr lang="zh-CN" altLang="en-US" sz="1200" dirty="0" smtClean="0">
                <a:solidFill>
                  <a:srgbClr val="221E1F"/>
                </a:solidFill>
                <a:latin typeface="Adobe 宋体 Std L" panose="02020300000000000000" pitchFamily="18" charset="-122"/>
                <a:ea typeface="Adobe 宋体 Std L" panose="02020300000000000000" pitchFamily="18" charset="-122"/>
              </a:rPr>
              <a:t>（</a:t>
            </a:r>
            <a:r>
              <a:rPr lang="en-US" altLang="zh-CN" sz="1200" dirty="0" smtClean="0">
                <a:solidFill>
                  <a:srgbClr val="221E1F"/>
                </a:solidFill>
                <a:latin typeface="Adobe 宋体 Std L" panose="02020300000000000000" pitchFamily="18" charset="-122"/>
                <a:ea typeface="Adobe 宋体 Std L" panose="02020300000000000000" pitchFamily="18" charset="-122"/>
              </a:rPr>
              <a:t>7</a:t>
            </a:r>
            <a:r>
              <a:rPr lang="zh-CN" altLang="en-US" sz="1200" dirty="0" smtClean="0">
                <a:solidFill>
                  <a:srgbClr val="221E1F"/>
                </a:solidFill>
                <a:latin typeface="Adobe 宋体 Std L" panose="02020300000000000000" pitchFamily="18" charset="-122"/>
                <a:ea typeface="Adobe 宋体 Std L" panose="02020300000000000000" pitchFamily="18" charset="-122"/>
              </a:rPr>
              <a:t>） </a:t>
            </a:r>
            <a:r>
              <a:rPr lang="zh-CN" altLang="en-US" sz="1200" dirty="0">
                <a:solidFill>
                  <a:srgbClr val="221E1F"/>
                </a:solidFill>
                <a:latin typeface="Adobe 宋体 Std L" panose="02020300000000000000" pitchFamily="18" charset="-122"/>
                <a:ea typeface="Adobe 宋体 Std L" panose="02020300000000000000" pitchFamily="18" charset="-122"/>
              </a:rPr>
              <a:t>积极耐心地倾听老年人及老年人家属的意见和建议， 并做出积极反馈。</a:t>
            </a:r>
            <a:endParaRPr lang="en-US" altLang="zh-CN" sz="12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2579297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四、关于老年人投诉工作人员问题的沟通</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526297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老年人投诉护理人员服务态度差， 在养老机构中， 此类情况经常发生</a:t>
            </a:r>
            <a:r>
              <a:rPr lang="zh-CN" altLang="en-US" sz="1400" dirty="0" smtClean="0">
                <a:solidFill>
                  <a:srgbClr val="221E1F"/>
                </a:solidFill>
                <a:latin typeface="Adobe 宋体 Std L" panose="02020300000000000000" pitchFamily="18" charset="-122"/>
                <a:ea typeface="Adobe 宋体 Std L" panose="02020300000000000000" pitchFamily="18" charset="-122"/>
              </a:rPr>
              <a:t>，只是</a:t>
            </a:r>
            <a:r>
              <a:rPr lang="zh-CN" altLang="en-US" sz="1400" dirty="0">
                <a:solidFill>
                  <a:srgbClr val="221E1F"/>
                </a:solidFill>
                <a:latin typeface="Adobe 宋体 Std L" panose="02020300000000000000" pitchFamily="18" charset="-122"/>
                <a:ea typeface="Adobe 宋体 Std L" panose="02020300000000000000" pitchFamily="18" charset="-122"/>
              </a:rPr>
              <a:t>投诉的内容不一样， 面对这种情况， 养老机构应做到如下几点：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耐心倾听老年人的意见， 尊重老年人的想法， 不正面指出老年人不对的地方。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收到投诉后， 不私下谈论投诉的事情， 避免给老年人或者护理人员造成压力。</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核实真实情况， 很多时候老年人对护理员的投诉并非因为护理员工作不到位， </a:t>
            </a:r>
            <a:r>
              <a:rPr lang="zh-CN" altLang="en-US" sz="1400" dirty="0" smtClean="0">
                <a:solidFill>
                  <a:srgbClr val="221E1F"/>
                </a:solidFill>
                <a:latin typeface="Adobe 宋体 Std L" panose="02020300000000000000" pitchFamily="18" charset="-122"/>
                <a:ea typeface="Adobe 宋体 Std L" panose="02020300000000000000" pitchFamily="18" charset="-122"/>
              </a:rPr>
              <a:t>而是</a:t>
            </a:r>
            <a:r>
              <a:rPr lang="zh-CN" altLang="en-US" sz="1400" dirty="0">
                <a:solidFill>
                  <a:srgbClr val="221E1F"/>
                </a:solidFill>
                <a:latin typeface="Adobe 宋体 Std L" panose="02020300000000000000" pitchFamily="18" charset="-122"/>
                <a:ea typeface="Adobe 宋体 Std L" panose="02020300000000000000" pitchFamily="18" charset="-122"/>
              </a:rPr>
              <a:t>老年人出现了误解或者是把一些不满情绪发泄到护理员身上。比如， 有的老年人心里</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有事</a:t>
            </a:r>
            <a:r>
              <a:rPr lang="zh-CN" altLang="en-US" sz="1400" dirty="0">
                <a:solidFill>
                  <a:srgbClr val="221E1F"/>
                </a:solidFill>
                <a:latin typeface="Adobe 宋体 Std L" panose="02020300000000000000" pitchFamily="18" charset="-122"/>
                <a:ea typeface="Adobe 宋体 Std L" panose="02020300000000000000" pitchFamily="18" charset="-122"/>
              </a:rPr>
              <a:t>， 就会觉得护理人员做什么都不对， 甚至会刻意放大不满情绪。因此对于投诉内容要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a:t>
            </a:r>
            <a:r>
              <a:rPr lang="zh-CN" altLang="en-US" sz="1400" dirty="0">
                <a:solidFill>
                  <a:srgbClr val="221E1F"/>
                </a:solidFill>
                <a:latin typeface="Adobe 宋体 Std L" panose="02020300000000000000" pitchFamily="18" charset="-122"/>
                <a:ea typeface="Adobe 宋体 Std L" panose="02020300000000000000" pitchFamily="18" charset="-122"/>
              </a:rPr>
              <a:t>核实， 对于含糊不清、存在疑问或矛盾的内容要进行询问查证。要有足够的耐心， 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做到</a:t>
            </a:r>
            <a:r>
              <a:rPr lang="zh-CN" altLang="en-US" sz="1400" dirty="0">
                <a:solidFill>
                  <a:srgbClr val="221E1F"/>
                </a:solidFill>
                <a:latin typeface="Adobe 宋体 Std L" panose="02020300000000000000" pitchFamily="18" charset="-122"/>
                <a:ea typeface="Adobe 宋体 Std L" panose="02020300000000000000" pitchFamily="18" charset="-122"/>
              </a:rPr>
              <a:t>仔细询问、倾听、适时反馈， 避免与老年人发生争辩。</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如果老年人提出的要求是超出工作人员服务范围的， 应跟老年人说明情况， 向</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说明当时签订的服务内容， 并告知养老年机构提供的服务是有偿服务。如果老年人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确实</a:t>
            </a:r>
            <a:r>
              <a:rPr lang="zh-CN" altLang="en-US" sz="1400" dirty="0">
                <a:solidFill>
                  <a:srgbClr val="221E1F"/>
                </a:solidFill>
                <a:latin typeface="Adobe 宋体 Std L" panose="02020300000000000000" pitchFamily="18" charset="-122"/>
                <a:ea typeface="Adobe 宋体 Std L" panose="02020300000000000000" pitchFamily="18" charset="-122"/>
              </a:rPr>
              <a:t>需要此项服务， 可以与老年人商量确定后通过正式的渠道申请。向老年人及其家属</a:t>
            </a:r>
            <a:r>
              <a:rPr lang="zh-CN" altLang="en-US" sz="1400" dirty="0" smtClean="0">
                <a:solidFill>
                  <a:srgbClr val="221E1F"/>
                </a:solidFill>
                <a:latin typeface="Adobe 宋体 Std L" panose="02020300000000000000" pitchFamily="18" charset="-122"/>
                <a:ea typeface="Adobe 宋体 Std L" panose="02020300000000000000" pitchFamily="18" charset="-122"/>
              </a:rPr>
              <a:t>解读养老</a:t>
            </a:r>
            <a:r>
              <a:rPr lang="zh-CN" altLang="en-US" sz="1400" dirty="0">
                <a:solidFill>
                  <a:srgbClr val="221E1F"/>
                </a:solidFill>
                <a:latin typeface="Adobe 宋体 Std L" panose="02020300000000000000" pitchFamily="18" charset="-122"/>
                <a:ea typeface="Adobe 宋体 Std L" panose="02020300000000000000" pitchFamily="18" charset="-122"/>
              </a:rPr>
              <a:t>机构的相关政策和规定， 护理人员不能随便违反机构相关规定进行工作， 非</a:t>
            </a:r>
            <a:r>
              <a:rPr lang="zh-CN" altLang="en-US" sz="1400" dirty="0" smtClean="0">
                <a:solidFill>
                  <a:srgbClr val="221E1F"/>
                </a:solidFill>
                <a:latin typeface="Adobe 宋体 Std L" panose="02020300000000000000" pitchFamily="18" charset="-122"/>
                <a:ea typeface="Adobe 宋体 Std L" panose="02020300000000000000" pitchFamily="18" charset="-122"/>
              </a:rPr>
              <a:t>特殊情况下</a:t>
            </a:r>
            <a:r>
              <a:rPr lang="zh-CN" altLang="en-US" sz="1400" dirty="0">
                <a:solidFill>
                  <a:srgbClr val="221E1F"/>
                </a:solidFill>
                <a:latin typeface="Adobe 宋体 Std L" panose="02020300000000000000" pitchFamily="18" charset="-122"/>
                <a:ea typeface="Adobe 宋体 Std L" panose="02020300000000000000" pitchFamily="18" charset="-122"/>
              </a:rPr>
              <a:t>， 任何多提供或少提供服务都是违反规定的行为， 请老年人予以谅解。</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注意倾听， 说话要简单易懂， 保持耐心。理解老年人， 由于受老化的影响，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的听力减弱、视力模糊、记忆力下降、反应迟钝， 加上环境适应问题， 长期病痛产生</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的心理</a:t>
            </a:r>
            <a:r>
              <a:rPr lang="zh-CN" altLang="en-US" sz="1400" dirty="0">
                <a:solidFill>
                  <a:srgbClr val="221E1F"/>
                </a:solidFill>
                <a:latin typeface="Adobe 宋体 Std L" panose="02020300000000000000" pitchFamily="18" charset="-122"/>
                <a:ea typeface="Adobe 宋体 Std L" panose="02020300000000000000" pitchFamily="18" charset="-122"/>
              </a:rPr>
              <a:t>反应等问题， 老年人会对护理人员存在误解或者向护理人员发泄心中不满。此时当</a:t>
            </a:r>
            <a:r>
              <a:rPr lang="zh-CN" altLang="en-US" sz="1400" dirty="0" smtClean="0">
                <a:solidFill>
                  <a:srgbClr val="221E1F"/>
                </a:solidFill>
                <a:latin typeface="Adobe 宋体 Std L" panose="02020300000000000000" pitchFamily="18" charset="-122"/>
                <a:ea typeface="Adobe 宋体 Std L" panose="02020300000000000000" pitchFamily="18" charset="-122"/>
              </a:rPr>
              <a:t>收到</a:t>
            </a:r>
            <a:r>
              <a:rPr lang="zh-CN" altLang="en-US" sz="1400" dirty="0">
                <a:solidFill>
                  <a:srgbClr val="221E1F"/>
                </a:solidFill>
                <a:latin typeface="Adobe 宋体 Std L" panose="02020300000000000000" pitchFamily="18" charset="-122"/>
                <a:ea typeface="Adobe 宋体 Std L" panose="02020300000000000000" pitchFamily="18" charset="-122"/>
              </a:rPr>
              <a:t>投诉时， 在调查清楚事实后要先做到理解老年人。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如果不是护理人员的错误， 养老机构应做好护理人员的安抚工作， 以防在工作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中产生</a:t>
            </a:r>
            <a:r>
              <a:rPr lang="zh-CN" altLang="en-US" sz="1400" dirty="0">
                <a:solidFill>
                  <a:srgbClr val="221E1F"/>
                </a:solidFill>
                <a:latin typeface="Adobe 宋体 Std L" panose="02020300000000000000" pitchFamily="18" charset="-122"/>
                <a:ea typeface="Adobe 宋体 Std L" panose="02020300000000000000" pitchFamily="18" charset="-122"/>
              </a:rPr>
              <a:t>不满情绪。</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37525496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五、关于老年人在养老机构死亡问题的沟通</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5586145"/>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案例略</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从对话数据来看， 我们需要梳理老人入住在养老机构的适应问题， 需要找到他的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核心问题</a:t>
            </a:r>
            <a:r>
              <a:rPr lang="zh-CN" altLang="en-US" sz="1400" dirty="0">
                <a:solidFill>
                  <a:srgbClr val="221E1F"/>
                </a:solidFill>
                <a:latin typeface="Adobe 宋体 Std L" panose="02020300000000000000" pitchFamily="18" charset="-122"/>
                <a:ea typeface="Adobe 宋体 Std L" panose="02020300000000000000" pitchFamily="18" charset="-122"/>
              </a:rPr>
              <a:t>所在， 并进一步跟进。对老人家来说， 下面这些都是他的需求：</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吃</a:t>
            </a:r>
            <a:r>
              <a:rPr lang="zh-CN" altLang="en-US" sz="1400" dirty="0">
                <a:solidFill>
                  <a:srgbClr val="221E1F"/>
                </a:solidFill>
                <a:latin typeface="Adobe 宋体 Std L" panose="02020300000000000000" pitchFamily="18" charset="-122"/>
                <a:ea typeface="Adobe 宋体 Std L" panose="02020300000000000000" pitchFamily="18" charset="-122"/>
              </a:rPr>
              <a:t>不下饭</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身体不好／ 不合胃口</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“你住在这里， 不习惯他们做的饭菜， 想自己弄点合自己胃口的来吃？ 还是身体不太</a:t>
            </a:r>
            <a:r>
              <a:rPr lang="zh-CN" altLang="en-US" sz="1400" dirty="0" smtClean="0">
                <a:solidFill>
                  <a:srgbClr val="221E1F"/>
                </a:solidFill>
                <a:latin typeface="Adobe 宋体 Std L" panose="02020300000000000000" pitchFamily="18" charset="-122"/>
                <a:ea typeface="Adobe 宋体 Std L" panose="02020300000000000000" pitchFamily="18" charset="-122"/>
              </a:rPr>
              <a:t>舒服</a:t>
            </a:r>
            <a:r>
              <a:rPr lang="zh-CN" altLang="en-US" sz="1400" dirty="0">
                <a:solidFill>
                  <a:srgbClr val="221E1F"/>
                </a:solidFill>
                <a:latin typeface="Adobe 宋体 Std L" panose="02020300000000000000" pitchFamily="18" charset="-122"/>
                <a:ea typeface="Adobe 宋体 Std L" panose="02020300000000000000" pitchFamily="18" charset="-122"/>
              </a:rPr>
              <a:t>， 没有胃口， 不想吃这里的饭菜？” </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同理与探索， 了解老人行为背后的原因。需要</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老人在养老机构的适应情况， 他对这里的期望与现实中他经历到的， 是否有落差？ </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如果有</a:t>
            </a:r>
            <a:r>
              <a:rPr lang="zh-CN" altLang="en-US" sz="1400" dirty="0">
                <a:solidFill>
                  <a:srgbClr val="221E1F"/>
                </a:solidFill>
                <a:latin typeface="Adobe 宋体 Std L" panose="02020300000000000000" pitchFamily="18" charset="-122"/>
                <a:ea typeface="Adobe 宋体 Std L" panose="02020300000000000000" pitchFamily="18" charset="-122"/>
              </a:rPr>
              <a:t>， 这个落差可能是造成他情绪不太好， 与护理员产生冲突的原因。</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经常</a:t>
            </a:r>
            <a:r>
              <a:rPr lang="zh-CN" altLang="en-US" sz="1400" dirty="0">
                <a:solidFill>
                  <a:srgbClr val="221E1F"/>
                </a:solidFill>
                <a:latin typeface="Adobe 宋体 Std L" panose="02020300000000000000" pitchFamily="18" charset="-122"/>
                <a:ea typeface="Adobe 宋体 Std L" panose="02020300000000000000" pitchFamily="18" charset="-122"/>
              </a:rPr>
              <a:t>外出</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没有归属感， 融入不好</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去打麻将， 院里找不到打麻将的伴。老人说这里找不到伴， 反映了什么呢？ </a:t>
            </a:r>
            <a:r>
              <a:rPr lang="zh-CN" altLang="en-US" sz="1400" dirty="0" smtClean="0">
                <a:solidFill>
                  <a:srgbClr val="221E1F"/>
                </a:solidFill>
                <a:latin typeface="Adobe 宋体 Std L" panose="02020300000000000000" pitchFamily="18" charset="-122"/>
                <a:ea typeface="Adobe 宋体 Std L" panose="02020300000000000000" pitchFamily="18" charset="-122"/>
              </a:rPr>
              <a:t>需要了解</a:t>
            </a:r>
            <a:r>
              <a:rPr lang="zh-CN" altLang="en-US" sz="1400" dirty="0">
                <a:solidFill>
                  <a:srgbClr val="221E1F"/>
                </a:solidFill>
                <a:latin typeface="Adobe 宋体 Std L" panose="02020300000000000000" pitchFamily="18" charset="-122"/>
                <a:ea typeface="Adobe 宋体 Std L" panose="02020300000000000000" pitchFamily="18" charset="-122"/>
              </a:rPr>
              <a:t>老人家在养老机构的适应情况， 他对这里的期望与现实中他经历到的， 是否有落差</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a:t>
            </a:r>
            <a:r>
              <a:rPr lang="zh-CN" altLang="en-US" sz="1400" dirty="0">
                <a:solidFill>
                  <a:srgbClr val="221E1F"/>
                </a:solidFill>
                <a:latin typeface="Adobe 宋体 Std L" panose="02020300000000000000" pitchFamily="18" charset="-122"/>
                <a:ea typeface="Adobe 宋体 Std L" panose="02020300000000000000" pitchFamily="18" charset="-122"/>
              </a:rPr>
              <a:t>是， 这个落差可能是造成他情绪不太好的原因。</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去看以前社区的书记、主任。“您非常想念以前社区的书记、主任， 他们对你</a:t>
            </a:r>
            <a:r>
              <a:rPr lang="zh-CN" altLang="en-US" sz="1400" dirty="0" smtClean="0">
                <a:solidFill>
                  <a:srgbClr val="221E1F"/>
                </a:solidFill>
                <a:latin typeface="Adobe 宋体 Std L" panose="02020300000000000000" pitchFamily="18" charset="-122"/>
                <a:ea typeface="Adobe 宋体 Std L" panose="02020300000000000000" pitchFamily="18" charset="-122"/>
              </a:rPr>
              <a:t>非常</a:t>
            </a:r>
            <a:r>
              <a:rPr lang="zh-CN" altLang="en-US" sz="1400" dirty="0">
                <a:solidFill>
                  <a:srgbClr val="221E1F"/>
                </a:solidFill>
                <a:latin typeface="Adobe 宋体 Std L" panose="02020300000000000000" pitchFamily="18" charset="-122"/>
                <a:ea typeface="Adobe 宋体 Std L" panose="02020300000000000000" pitchFamily="18" charset="-122"/>
              </a:rPr>
              <a:t>好， 很照顾你， 是吗？ 那么， 你住在这里， 觉得这里的生活怎样呀？ ” </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同理心， </a:t>
            </a:r>
            <a:r>
              <a:rPr lang="zh-CN" altLang="en-US" sz="1400" dirty="0" smtClean="0">
                <a:solidFill>
                  <a:srgbClr val="221E1F"/>
                </a:solidFill>
                <a:latin typeface="Adobe 宋体 Std L" panose="02020300000000000000" pitchFamily="18" charset="-122"/>
                <a:ea typeface="Adobe 宋体 Std L" panose="02020300000000000000" pitchFamily="18" charset="-122"/>
              </a:rPr>
              <a:t>进一步</a:t>
            </a:r>
            <a:r>
              <a:rPr lang="zh-CN" altLang="en-US" sz="1400" dirty="0">
                <a:solidFill>
                  <a:srgbClr val="221E1F"/>
                </a:solidFill>
                <a:latin typeface="Adobe 宋体 Std L" panose="02020300000000000000" pitchFamily="18" charset="-122"/>
                <a:ea typeface="Adobe 宋体 Std L" panose="02020300000000000000" pitchFamily="18" charset="-122"/>
              </a:rPr>
              <a:t>探索老人在这里生活的情况。</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“所以， 你很想念他们啊， 感受到家人般的温暖。但住在这里就没有这些</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感受吗</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同理心， 封闭性提问， 把话题聚焦到住在这里的感觉及感受， 也是对核心问题</a:t>
            </a:r>
            <a:r>
              <a:rPr lang="zh-CN" altLang="en-US" sz="1400" dirty="0" smtClean="0">
                <a:solidFill>
                  <a:srgbClr val="221E1F"/>
                </a:solidFill>
                <a:latin typeface="Adobe 宋体 Std L" panose="02020300000000000000" pitchFamily="18" charset="-122"/>
                <a:ea typeface="Adobe 宋体 Std L" panose="02020300000000000000" pitchFamily="18" charset="-122"/>
              </a:rPr>
              <a:t>进一步</a:t>
            </a:r>
            <a:r>
              <a:rPr lang="zh-CN" altLang="en-US" sz="1400" dirty="0">
                <a:solidFill>
                  <a:srgbClr val="221E1F"/>
                </a:solidFill>
                <a:latin typeface="Adobe 宋体 Std L" panose="02020300000000000000" pitchFamily="18" charset="-122"/>
                <a:ea typeface="Adobe 宋体 Std L" panose="02020300000000000000" pitchFamily="18" charset="-122"/>
              </a:rPr>
              <a:t>探索的技巧。</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护理员的冲突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机构方提供的服务是否存在缺陷？ 是护理员本身缺乏沟通的能力， 还是她也恰巧</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情绪不好</a:t>
            </a:r>
            <a:r>
              <a:rPr lang="zh-CN" altLang="en-US" sz="1400" dirty="0">
                <a:solidFill>
                  <a:srgbClr val="221E1F"/>
                </a:solidFill>
                <a:latin typeface="Adobe 宋体 Std L" panose="02020300000000000000" pitchFamily="18" charset="-122"/>
                <a:ea typeface="Adobe 宋体 Std L" panose="02020300000000000000" pitchFamily="18" charset="-122"/>
              </a:rPr>
              <a:t>、心态有问题？ 此时需要与护理人员进行沟通， 多方了解情况</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98883139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461664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听力</a:t>
            </a:r>
            <a:r>
              <a:rPr lang="zh-CN" altLang="en-US" sz="1400" dirty="0">
                <a:solidFill>
                  <a:srgbClr val="221E1F"/>
                </a:solidFill>
                <a:latin typeface="Adobe 宋体 Std L" panose="02020300000000000000" pitchFamily="18" charset="-122"/>
                <a:ea typeface="Adobe 宋体 Std L" panose="02020300000000000000" pitchFamily="18" charset="-122"/>
              </a:rPr>
              <a:t>障碍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听力障碍是否是造成他与护理员摩擦， 与邻舍陌生感的原因？ 有没有资源可以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提供给</a:t>
            </a:r>
            <a:r>
              <a:rPr lang="zh-CN" altLang="en-US" sz="1400" dirty="0">
                <a:solidFill>
                  <a:srgbClr val="221E1F"/>
                </a:solidFill>
                <a:latin typeface="Adobe 宋体 Std L" panose="02020300000000000000" pitchFamily="18" charset="-122"/>
                <a:ea typeface="Adobe 宋体 Std L" panose="02020300000000000000" pitchFamily="18" charset="-122"/>
              </a:rPr>
              <a:t>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所以， 对于这样的案例， 资料的收集非常重要。年龄、性格、入住时间、入住原因</a:t>
            </a:r>
            <a:r>
              <a:rPr lang="zh-CN" altLang="en-US" sz="1400" dirty="0" smtClean="0">
                <a:solidFill>
                  <a:srgbClr val="221E1F"/>
                </a:solidFill>
                <a:latin typeface="Adobe 宋体 Std L" panose="02020300000000000000" pitchFamily="18" charset="-122"/>
                <a:ea typeface="Adobe 宋体 Std L" panose="02020300000000000000" pitchFamily="18" charset="-122"/>
              </a:rPr>
              <a:t>、原</a:t>
            </a:r>
            <a:r>
              <a:rPr lang="zh-CN" altLang="en-US" sz="1400" dirty="0">
                <a:solidFill>
                  <a:srgbClr val="221E1F"/>
                </a:solidFill>
                <a:latin typeface="Adobe 宋体 Std L" panose="02020300000000000000" pitchFamily="18" charset="-122"/>
                <a:ea typeface="Adobe 宋体 Std L" panose="02020300000000000000" pitchFamily="18" charset="-122"/>
              </a:rPr>
              <a:t>工作环境、原生活环境、机构目前生活状态、与其他老人相处如何</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同时用同理心慢慢摸索老人的心路历程， 了解他的生存状态， 取得他的信任， 建立专业关系。养老机构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是一个老年人系统、院舍系统、老年人家庭系统、社区系统构成的生态系统。我们常常</a:t>
            </a:r>
            <a:r>
              <a:rPr lang="zh-CN" altLang="en-US" sz="1400" dirty="0" smtClean="0">
                <a:solidFill>
                  <a:srgbClr val="221E1F"/>
                </a:solidFill>
                <a:latin typeface="Adobe 宋体 Std L" panose="02020300000000000000" pitchFamily="18" charset="-122"/>
                <a:ea typeface="Adobe 宋体 Std L" panose="02020300000000000000" pitchFamily="18" charset="-122"/>
              </a:rPr>
              <a:t>在谈论</a:t>
            </a:r>
            <a:r>
              <a:rPr lang="zh-CN" altLang="en-US" sz="1400" dirty="0">
                <a:solidFill>
                  <a:srgbClr val="221E1F"/>
                </a:solidFill>
                <a:latin typeface="Adobe 宋体 Std L" panose="02020300000000000000" pitchFamily="18" charset="-122"/>
                <a:ea typeface="Adobe 宋体 Std L" panose="02020300000000000000" pitchFamily="18" charset="-122"/>
              </a:rPr>
              <a:t>幼小衔接， 却忘记了老年人入住养老机构也需要衔接。这个衔接， 要建构满足</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老年人精神</a:t>
            </a:r>
            <a:r>
              <a:rPr lang="zh-CN" altLang="en-US" sz="1400" dirty="0">
                <a:solidFill>
                  <a:srgbClr val="221E1F"/>
                </a:solidFill>
                <a:latin typeface="Adobe 宋体 Std L" panose="02020300000000000000" pitchFamily="18" charset="-122"/>
                <a:ea typeface="Adobe 宋体 Std L" panose="02020300000000000000" pitchFamily="18" charset="-122"/>
              </a:rPr>
              <a:t>需求和社会支持的网络， 重建老年人的交往模式， 提供情感上的支持（尤其在入院</a:t>
            </a:r>
            <a:r>
              <a:rPr lang="zh-CN" altLang="en-US" sz="1400" dirty="0" smtClean="0">
                <a:solidFill>
                  <a:srgbClr val="221E1F"/>
                </a:solidFill>
                <a:latin typeface="Adobe 宋体 Std L" panose="02020300000000000000" pitchFamily="18" charset="-122"/>
                <a:ea typeface="Adobe 宋体 Std L" panose="02020300000000000000" pitchFamily="18" charset="-122"/>
              </a:rPr>
              <a:t>初期</a:t>
            </a:r>
            <a:r>
              <a:rPr lang="zh-CN" altLang="en-US" sz="1400" dirty="0">
                <a:solidFill>
                  <a:srgbClr val="221E1F"/>
                </a:solidFill>
                <a:latin typeface="Adobe 宋体 Std L" panose="02020300000000000000" pitchFamily="18" charset="-122"/>
                <a:ea typeface="Adobe 宋体 Std L" panose="02020300000000000000" pitchFamily="18" charset="-122"/>
              </a:rPr>
              <a:t>）， 提供认知的支持（老年人角色的变化、社会功能与能力的发挥， 自决以及融入</a:t>
            </a:r>
            <a:r>
              <a:rPr lang="zh-CN" altLang="en-US" sz="1400" dirty="0" smtClean="0">
                <a:solidFill>
                  <a:srgbClr val="221E1F"/>
                </a:solidFill>
                <a:latin typeface="Adobe 宋体 Std L" panose="02020300000000000000" pitchFamily="18" charset="-122"/>
                <a:ea typeface="Adobe 宋体 Std L" panose="02020300000000000000" pitchFamily="18" charset="-122"/>
              </a:rPr>
              <a:t>），提供</a:t>
            </a:r>
            <a:r>
              <a:rPr lang="zh-CN" altLang="en-US" sz="1400" dirty="0">
                <a:solidFill>
                  <a:srgbClr val="221E1F"/>
                </a:solidFill>
                <a:latin typeface="Adobe 宋体 Std L" panose="02020300000000000000" pitchFamily="18" charset="-122"/>
                <a:ea typeface="Adobe 宋体 Std L" panose="02020300000000000000" pitchFamily="18" charset="-122"/>
              </a:rPr>
              <a:t>行为的支持， 提供具体的资源。</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当我们帮助老人家梳理面对的状况时， 绝对不能带着既定的框架， 否则有违公正的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专业</a:t>
            </a:r>
            <a:r>
              <a:rPr lang="zh-CN" altLang="en-US" sz="1400" dirty="0">
                <a:solidFill>
                  <a:srgbClr val="221E1F"/>
                </a:solidFill>
                <a:latin typeface="Adobe 宋体 Std L" panose="02020300000000000000" pitchFamily="18" charset="-122"/>
                <a:ea typeface="Adobe 宋体 Std L" panose="02020300000000000000" pitchFamily="18" charset="-122"/>
              </a:rPr>
              <a:t>立场。当然， 在面对现实时， 可能会有种种无法逾越的障碍。但我们心中要有一个</a:t>
            </a:r>
            <a:r>
              <a:rPr lang="zh-CN" altLang="en-US" sz="1400" dirty="0" smtClean="0">
                <a:solidFill>
                  <a:srgbClr val="221E1F"/>
                </a:solidFill>
                <a:latin typeface="Adobe 宋体 Std L" panose="02020300000000000000" pitchFamily="18" charset="-122"/>
                <a:ea typeface="Adobe 宋体 Std L" panose="02020300000000000000" pitchFamily="18" charset="-122"/>
              </a:rPr>
              <a:t>准绳</a:t>
            </a:r>
            <a:r>
              <a:rPr lang="zh-CN" altLang="en-US" sz="1400" dirty="0">
                <a:solidFill>
                  <a:srgbClr val="221E1F"/>
                </a:solidFill>
                <a:latin typeface="Adobe 宋体 Std L" panose="02020300000000000000" pitchFamily="18" charset="-122"/>
                <a:ea typeface="Adobe 宋体 Std L" panose="02020300000000000000" pitchFamily="18" charset="-122"/>
              </a:rPr>
              <a:t>， 并尽力而为。这个案例， 虽然属于极端性的个案， 却投射出养老机构在提供服务时</a:t>
            </a:r>
            <a:r>
              <a:rPr lang="zh-CN" altLang="en-US" sz="1400" dirty="0" smtClean="0">
                <a:solidFill>
                  <a:srgbClr val="221E1F"/>
                </a:solidFill>
                <a:latin typeface="Adobe 宋体 Std L" panose="02020300000000000000" pitchFamily="18" charset="-122"/>
                <a:ea typeface="Adobe 宋体 Std L" panose="02020300000000000000" pitchFamily="18" charset="-122"/>
              </a:rPr>
              <a:t>存在</a:t>
            </a:r>
            <a:r>
              <a:rPr lang="zh-CN" altLang="en-US" sz="1400" dirty="0">
                <a:solidFill>
                  <a:srgbClr val="221E1F"/>
                </a:solidFill>
                <a:latin typeface="Adobe 宋体 Std L" panose="02020300000000000000" pitchFamily="18" charset="-122"/>
                <a:ea typeface="Adobe 宋体 Std L" panose="02020300000000000000" pitchFamily="18" charset="-122"/>
              </a:rPr>
              <a:t>的普遍性的问题， 涉及护理、医疗、心理、后勤、员工培训等多个方面。</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所以， 在这次面谈后， 养老机构做了大量后续的跟进。这个跟进， 既有注重个体的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，如</a:t>
            </a:r>
            <a:r>
              <a:rPr lang="zh-CN" altLang="en-US" sz="1400" dirty="0">
                <a:solidFill>
                  <a:srgbClr val="221E1F"/>
                </a:solidFill>
                <a:latin typeface="Adobe 宋体 Std L" panose="02020300000000000000" pitchFamily="18" charset="-122"/>
                <a:ea typeface="Adobe 宋体 Std L" panose="02020300000000000000" pitchFamily="18" charset="-122"/>
              </a:rPr>
              <a:t>案例中老年人的院舍融入辅导， 包括跟其法定监护人的沟通、跟其邻舍的沟通、整合</a:t>
            </a:r>
            <a:r>
              <a:rPr lang="zh-CN" altLang="en-US" sz="1400" dirty="0" smtClean="0">
                <a:solidFill>
                  <a:srgbClr val="221E1F"/>
                </a:solidFill>
                <a:latin typeface="Adobe 宋体 Std L" panose="02020300000000000000" pitchFamily="18" charset="-122"/>
                <a:ea typeface="Adobe 宋体 Std L" panose="02020300000000000000" pitchFamily="18" charset="-122"/>
              </a:rPr>
              <a:t>资源</a:t>
            </a:r>
            <a:r>
              <a:rPr lang="zh-CN" altLang="en-US" sz="1400" dirty="0">
                <a:solidFill>
                  <a:srgbClr val="221E1F"/>
                </a:solidFill>
                <a:latin typeface="Adobe 宋体 Std L" panose="02020300000000000000" pitchFamily="18" charset="-122"/>
                <a:ea typeface="Adobe 宋体 Std L" panose="02020300000000000000" pitchFamily="18" charset="-122"/>
              </a:rPr>
              <a:t>提供改善听力的可能</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更有惠泽群体的改善： 规范准入评估和资料收集； 全面开展</a:t>
            </a:r>
            <a:r>
              <a:rPr lang="zh-CN" altLang="en-US" sz="1400" dirty="0" smtClean="0">
                <a:solidFill>
                  <a:srgbClr val="221E1F"/>
                </a:solidFill>
                <a:latin typeface="Adobe 宋体 Std L" panose="02020300000000000000" pitchFamily="18" charset="-122"/>
                <a:ea typeface="Adobe 宋体 Std L" panose="02020300000000000000" pitchFamily="18" charset="-122"/>
              </a:rPr>
              <a:t>个性化</a:t>
            </a:r>
            <a:r>
              <a:rPr lang="zh-CN" altLang="en-US" sz="1400" dirty="0">
                <a:solidFill>
                  <a:srgbClr val="221E1F"/>
                </a:solidFill>
                <a:latin typeface="Adobe 宋体 Std L" panose="02020300000000000000" pitchFamily="18" charset="-122"/>
                <a:ea typeface="Adobe 宋体 Std L" panose="02020300000000000000" pitchFamily="18" charset="-122"/>
              </a:rPr>
              <a:t>照护计划； 制订并实施护理员培训计划（职业操守、服务礼仪、沟通技巧）； 改善</a:t>
            </a:r>
            <a:r>
              <a:rPr lang="zh-CN" altLang="en-US" sz="1400" dirty="0" smtClean="0">
                <a:solidFill>
                  <a:srgbClr val="221E1F"/>
                </a:solidFill>
                <a:latin typeface="Adobe 宋体 Std L" panose="02020300000000000000" pitchFamily="18" charset="-122"/>
                <a:ea typeface="Adobe 宋体 Std L" panose="02020300000000000000" pitchFamily="18" charset="-122"/>
              </a:rPr>
              <a:t>膳食</a:t>
            </a:r>
            <a:r>
              <a:rPr lang="zh-CN" altLang="en-US" sz="1400" dirty="0">
                <a:solidFill>
                  <a:srgbClr val="221E1F"/>
                </a:solidFill>
                <a:latin typeface="Adobe 宋体 Std L" panose="02020300000000000000" pitchFamily="18" charset="-122"/>
                <a:ea typeface="Adobe 宋体 Std L" panose="02020300000000000000" pitchFamily="18" charset="-122"/>
              </a:rPr>
              <a:t>服务， 增设点餐项目； 规范医生／ 护士日查房制度； 组建护理员的解压小组等。可以说</a:t>
            </a:r>
            <a:r>
              <a:rPr lang="zh-CN" altLang="en-US" sz="1400" dirty="0" smtClean="0">
                <a:solidFill>
                  <a:srgbClr val="221E1F"/>
                </a:solidFill>
                <a:latin typeface="Adobe 宋体 Std L" panose="02020300000000000000" pitchFamily="18" charset="-122"/>
                <a:ea typeface="Adobe 宋体 Std L" panose="02020300000000000000" pitchFamily="18" charset="-122"/>
              </a:rPr>
              <a:t>，这</a:t>
            </a:r>
            <a:r>
              <a:rPr lang="zh-CN" altLang="en-US" sz="1400" dirty="0">
                <a:solidFill>
                  <a:srgbClr val="221E1F"/>
                </a:solidFill>
                <a:latin typeface="Adobe 宋体 Std L" panose="02020300000000000000" pitchFamily="18" charset="-122"/>
                <a:ea typeface="Adobe 宋体 Std L" panose="02020300000000000000" pitchFamily="18" charset="-122"/>
              </a:rPr>
              <a:t>次沟通起收了很好的成效。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7186901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六、与有情绪问题老年人的沟通实务</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397031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老年人由于生理老化、社会角色变化、社会交往减少以及心理功能上的变化等</a:t>
            </a:r>
            <a:r>
              <a:rPr lang="zh-CN" altLang="en-US" sz="1400" dirty="0" smtClean="0">
                <a:solidFill>
                  <a:srgbClr val="221E1F"/>
                </a:solidFill>
                <a:latin typeface="Adobe 宋体 Std L" panose="02020300000000000000" pitchFamily="18" charset="-122"/>
                <a:ea typeface="Adobe 宋体 Std L" panose="02020300000000000000" pitchFamily="18" charset="-122"/>
              </a:rPr>
              <a:t>主客观原因</a:t>
            </a:r>
            <a:r>
              <a:rPr lang="zh-CN" altLang="en-US" sz="1400" dirty="0">
                <a:solidFill>
                  <a:srgbClr val="221E1F"/>
                </a:solidFill>
                <a:latin typeface="Adobe 宋体 Std L" panose="02020300000000000000" pitchFamily="18" charset="-122"/>
                <a:ea typeface="Adobe 宋体 Std L" panose="02020300000000000000" pitchFamily="18" charset="-122"/>
              </a:rPr>
              <a:t>， 容易产生消极情绪， 进而影响老年生活。相对于一般老年人， 养老机构中的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老年人可能</a:t>
            </a:r>
            <a:r>
              <a:rPr lang="zh-CN" altLang="en-US" sz="1400" dirty="0">
                <a:solidFill>
                  <a:srgbClr val="221E1F"/>
                </a:solidFill>
                <a:latin typeface="Adobe 宋体 Std L" panose="02020300000000000000" pitchFamily="18" charset="-122"/>
                <a:ea typeface="Adobe 宋体 Std L" panose="02020300000000000000" pitchFamily="18" charset="-122"/>
              </a:rPr>
              <a:t>要面对更多变化， 也更容易产生不良情绪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案例略</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表面上似乎很难察觉老人有什么特殊的需求， 但仔细分析， 会发现老人对待生命的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态度</a:t>
            </a:r>
            <a:r>
              <a:rPr lang="zh-CN" altLang="en-US" sz="1400" dirty="0">
                <a:solidFill>
                  <a:srgbClr val="221E1F"/>
                </a:solidFill>
                <a:latin typeface="Adobe 宋体 Std L" panose="02020300000000000000" pitchFamily="18" charset="-122"/>
                <a:ea typeface="Adobe 宋体 Std L" panose="02020300000000000000" pitchFamily="18" charset="-122"/>
              </a:rPr>
              <a:t>不是很积极， 只是过多地强调自己的身体状况很糟糕， 没有意识到应该如何采取积极</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的办法</a:t>
            </a:r>
            <a:r>
              <a:rPr lang="zh-CN" altLang="en-US" sz="1400" dirty="0">
                <a:solidFill>
                  <a:srgbClr val="221E1F"/>
                </a:solidFill>
                <a:latin typeface="Adobe 宋体 Std L" panose="02020300000000000000" pitchFamily="18" charset="-122"/>
                <a:ea typeface="Adobe 宋体 Std L" panose="02020300000000000000" pitchFamily="18" charset="-122"/>
              </a:rPr>
              <a:t>去应对。刚开始， 感觉老人潜意识里存在着一些非理性的认识， 后来随着“不如死</a:t>
            </a:r>
            <a:r>
              <a:rPr lang="zh-CN" altLang="en-US" sz="1400" dirty="0" smtClean="0">
                <a:solidFill>
                  <a:srgbClr val="221E1F"/>
                </a:solidFill>
                <a:latin typeface="Adobe 宋体 Std L" panose="02020300000000000000" pitchFamily="18" charset="-122"/>
                <a:ea typeface="Adobe 宋体 Std L" panose="02020300000000000000" pitchFamily="18" charset="-122"/>
              </a:rPr>
              <a:t>了好</a:t>
            </a:r>
            <a:r>
              <a:rPr lang="zh-CN" altLang="en-US" sz="1400" dirty="0">
                <a:solidFill>
                  <a:srgbClr val="221E1F"/>
                </a:solidFill>
                <a:latin typeface="Adobe 宋体 Std L" panose="02020300000000000000" pitchFamily="18" charset="-122"/>
                <a:ea typeface="Adobe 宋体 Std L" panose="02020300000000000000" pitchFamily="18" charset="-122"/>
              </a:rPr>
              <a:t>， 死了舒坦” 等话语的出现， 可以肯定老人对生命存在非理性的认识。老人的家人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还是给予</a:t>
            </a:r>
            <a:r>
              <a:rPr lang="zh-CN" altLang="en-US" sz="1400" dirty="0">
                <a:solidFill>
                  <a:srgbClr val="221E1F"/>
                </a:solidFill>
                <a:latin typeface="Adobe 宋体 Std L" panose="02020300000000000000" pitchFamily="18" charset="-122"/>
                <a:ea typeface="Adobe 宋体 Std L" panose="02020300000000000000" pitchFamily="18" charset="-122"/>
              </a:rPr>
              <a:t>了老人一定的关爱与照顾， 老人也能理解子女工作的辛苦、繁忙。机构对于老人的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状况</a:t>
            </a:r>
            <a:r>
              <a:rPr lang="zh-CN" altLang="en-US" sz="1400" dirty="0">
                <a:solidFill>
                  <a:srgbClr val="221E1F"/>
                </a:solidFill>
                <a:latin typeface="Adobe 宋体 Std L" panose="02020300000000000000" pitchFamily="18" charset="-122"/>
                <a:ea typeface="Adobe 宋体 Std L" panose="02020300000000000000" pitchFamily="18" charset="-122"/>
              </a:rPr>
              <a:t>有所了解， 但如何积极地去帮助老人增强正面的认识是做得比较欠缺的， 提供的服务</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a:t>
            </a:r>
            <a:r>
              <a:rPr lang="zh-CN" altLang="en-US" sz="1400" dirty="0">
                <a:solidFill>
                  <a:srgbClr val="221E1F"/>
                </a:solidFill>
                <a:latin typeface="Adobe 宋体 Std L" panose="02020300000000000000" pitchFamily="18" charset="-122"/>
                <a:ea typeface="Adobe 宋体 Std L" panose="02020300000000000000" pitchFamily="18" charset="-122"/>
              </a:rPr>
              <a:t>只是满足了老人最基本的生理层次的需求。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通过这样的一次面对面沟通， 我们基本了解了老人内心的真实想法， 也在一定</a:t>
            </a:r>
            <a:r>
              <a:rPr lang="zh-CN" altLang="en-US" sz="1400" dirty="0" smtClean="0">
                <a:solidFill>
                  <a:srgbClr val="221E1F"/>
                </a:solidFill>
                <a:latin typeface="Adobe 宋体 Std L" panose="02020300000000000000" pitchFamily="18" charset="-122"/>
                <a:ea typeface="Adobe 宋体 Std L" panose="02020300000000000000" pitchFamily="18" charset="-122"/>
              </a:rPr>
              <a:t>程度上</a:t>
            </a:r>
            <a:r>
              <a:rPr lang="zh-CN" altLang="en-US" sz="1400" dirty="0">
                <a:solidFill>
                  <a:srgbClr val="221E1F"/>
                </a:solidFill>
                <a:latin typeface="Adobe 宋体 Std L" panose="02020300000000000000" pitchFamily="18" charset="-122"/>
                <a:ea typeface="Adobe 宋体 Std L" panose="02020300000000000000" pitchFamily="18" charset="-122"/>
              </a:rPr>
              <a:t>打开了老人的心门， 与老人建立了初步的信任。这次的交谈， 也让我们认识到机构</a:t>
            </a:r>
            <a:r>
              <a:rPr lang="zh-CN" altLang="en-US" sz="1400" dirty="0" smtClean="0">
                <a:solidFill>
                  <a:srgbClr val="221E1F"/>
                </a:solidFill>
                <a:latin typeface="Adobe 宋体 Std L" panose="02020300000000000000" pitchFamily="18" charset="-122"/>
                <a:ea typeface="Adobe 宋体 Std L" panose="02020300000000000000" pitchFamily="18" charset="-122"/>
              </a:rPr>
              <a:t>在日常</a:t>
            </a:r>
            <a:r>
              <a:rPr lang="zh-CN" altLang="en-US" sz="1400" dirty="0">
                <a:solidFill>
                  <a:srgbClr val="221E1F"/>
                </a:solidFill>
                <a:latin typeface="Adobe 宋体 Std L" panose="02020300000000000000" pitchFamily="18" charset="-122"/>
                <a:ea typeface="Adobe 宋体 Std L" panose="02020300000000000000" pitchFamily="18" charset="-122"/>
              </a:rPr>
              <a:t>服务工作中存在的不足， 为机构今后改进工作方法提供了一定的思路。可以说，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这次</a:t>
            </a:r>
            <a:r>
              <a:rPr lang="zh-CN" altLang="en-US" sz="1400" dirty="0">
                <a:solidFill>
                  <a:srgbClr val="221E1F"/>
                </a:solidFill>
                <a:latin typeface="Adobe 宋体 Std L" panose="02020300000000000000" pitchFamily="18" charset="-122"/>
                <a:ea typeface="Adobe 宋体 Std L" panose="02020300000000000000" pitchFamily="18" charset="-122"/>
              </a:rPr>
              <a:t>沟通起到了双赢的效果。当然， 要想改变一位老年人的心理状态， 靠一次的沟通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交流是</a:t>
            </a:r>
            <a:r>
              <a:rPr lang="zh-CN" altLang="en-US" sz="1400" dirty="0">
                <a:solidFill>
                  <a:srgbClr val="221E1F"/>
                </a:solidFill>
                <a:latin typeface="Adobe 宋体 Std L" panose="02020300000000000000" pitchFamily="18" charset="-122"/>
                <a:ea typeface="Adobe 宋体 Std L" panose="02020300000000000000" pitchFamily="18" charset="-122"/>
              </a:rPr>
              <a:t>远远不够的， 还需要定期进行多次沟通， 尽快引导老年人适应在养老机构的生活。</a:t>
            </a:r>
          </a:p>
        </p:txBody>
      </p:sp>
    </p:spTree>
    <p:extLst>
      <p:ext uri="{BB962C8B-B14F-4D97-AF65-F5344CB8AC3E}">
        <p14:creationId xmlns:p14="http://schemas.microsoft.com/office/powerpoint/2010/main" val="167900194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3" y="4201140"/>
            <a:ext cx="7484446" cy="2308324"/>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特殊情景下老年人沟通训练</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七　</a:t>
            </a:r>
          </a:p>
        </p:txBody>
      </p:sp>
    </p:spTree>
    <p:extLst>
      <p:ext uri="{BB962C8B-B14F-4D97-AF65-F5344CB8AC3E}">
        <p14:creationId xmlns:p14="http://schemas.microsoft.com/office/powerpoint/2010/main" val="256747277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689373"/>
          </a:xfrm>
          <a:prstGeom prst="rect">
            <a:avLst/>
          </a:prstGeom>
          <a:noFill/>
        </p:spPr>
        <p:txBody>
          <a:bodyPr wrap="square" rtlCol="0">
            <a:spAutoFit/>
          </a:bodyPr>
          <a:lstStyle/>
          <a:p>
            <a:pPr>
              <a:lnSpc>
                <a:spcPct val="150000"/>
              </a:lnSpc>
            </a:pPr>
            <a:r>
              <a:rPr lang="zh-CN" altLang="en-US" dirty="0">
                <a:cs typeface="+mn-ea"/>
                <a:sym typeface="+mn-lt"/>
              </a:rPr>
              <a:t>◇ 了解安宁疗护、认知障碍、多元文化、多元文化护理、危机干预的基本定义。</a:t>
            </a:r>
          </a:p>
          <a:p>
            <a:pPr>
              <a:lnSpc>
                <a:spcPct val="150000"/>
              </a:lnSpc>
            </a:pPr>
            <a:r>
              <a:rPr lang="zh-CN" altLang="en-US" dirty="0">
                <a:cs typeface="+mn-ea"/>
                <a:sym typeface="+mn-lt"/>
              </a:rPr>
              <a:t>◇ 掌握安宁疗护老年人的需求、多元文化背景下的沟通障碍。</a:t>
            </a:r>
          </a:p>
          <a:p>
            <a:pPr>
              <a:lnSpc>
                <a:spcPct val="150000"/>
              </a:lnSpc>
            </a:pPr>
            <a:r>
              <a:rPr lang="zh-CN" altLang="en-US" dirty="0">
                <a:cs typeface="+mn-ea"/>
                <a:sym typeface="+mn-lt"/>
              </a:rPr>
              <a:t>◇ 熟悉老年人危机干预的步骤。</a:t>
            </a:r>
          </a:p>
          <a:p>
            <a:pPr>
              <a:lnSpc>
                <a:spcPct val="150000"/>
              </a:lnSpc>
            </a:pPr>
            <a:r>
              <a:rPr lang="zh-CN" altLang="en-US" dirty="0">
                <a:cs typeface="+mn-ea"/>
                <a:sym typeface="+mn-lt"/>
              </a:rPr>
              <a:t>◇ 掌握四种特殊情景下的老年人下沟通技巧。</a:t>
            </a:r>
          </a:p>
        </p:txBody>
      </p:sp>
      <p:sp>
        <p:nvSpPr>
          <p:cNvPr id="5" name="文本框 61"/>
          <p:cNvSpPr txBox="1"/>
          <p:nvPr/>
        </p:nvSpPr>
        <p:spPr>
          <a:xfrm>
            <a:off x="313317" y="3098273"/>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3506684"/>
            <a:ext cx="10931391" cy="858377"/>
          </a:xfrm>
          <a:prstGeom prst="rect">
            <a:avLst/>
          </a:prstGeom>
          <a:noFill/>
        </p:spPr>
        <p:txBody>
          <a:bodyPr wrap="square" rtlCol="0">
            <a:spAutoFit/>
          </a:bodyPr>
          <a:lstStyle/>
          <a:p>
            <a:pPr>
              <a:lnSpc>
                <a:spcPct val="150000"/>
              </a:lnSpc>
            </a:pPr>
            <a:r>
              <a:rPr lang="zh-CN" altLang="en-US" dirty="0">
                <a:cs typeface="+mn-ea"/>
                <a:sym typeface="+mn-lt"/>
              </a:rPr>
              <a:t>◇ 能熟知四种特殊情景下老年人的特征， 并能运用具体的沟通技巧与之交流。</a:t>
            </a:r>
          </a:p>
          <a:p>
            <a:pPr>
              <a:lnSpc>
                <a:spcPct val="150000"/>
              </a:lnSpc>
            </a:pPr>
            <a:r>
              <a:rPr lang="zh-CN" altLang="en-US" dirty="0">
                <a:cs typeface="+mn-ea"/>
                <a:sym typeface="+mn-lt"/>
              </a:rPr>
              <a:t>◇ 能运用已学沟通技巧， 处理特殊情景下老年人的沟通问题， 并能熟练运用到实际工作中。</a:t>
            </a:r>
          </a:p>
        </p:txBody>
      </p:sp>
      <p:sp>
        <p:nvSpPr>
          <p:cNvPr id="8" name="文本框 61"/>
          <p:cNvSpPr txBox="1"/>
          <p:nvPr/>
        </p:nvSpPr>
        <p:spPr>
          <a:xfrm>
            <a:off x="313317" y="4996841"/>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5405252"/>
            <a:ext cx="10931391" cy="858377"/>
          </a:xfrm>
          <a:prstGeom prst="rect">
            <a:avLst/>
          </a:prstGeom>
          <a:noFill/>
        </p:spPr>
        <p:txBody>
          <a:bodyPr wrap="square" rtlCol="0">
            <a:spAutoFit/>
          </a:bodyPr>
          <a:lstStyle/>
          <a:p>
            <a:pPr>
              <a:lnSpc>
                <a:spcPct val="150000"/>
              </a:lnSpc>
            </a:pPr>
            <a:r>
              <a:rPr lang="zh-CN" altLang="en-US" dirty="0">
                <a:cs typeface="+mn-ea"/>
                <a:sym typeface="+mn-lt"/>
              </a:rPr>
              <a:t>◇ 通过对特殊情景老年人沟通的学习， 培养学生的职业认同感。将尊老爱老的思想植根于</a:t>
            </a:r>
            <a:r>
              <a:rPr lang="zh-CN" altLang="en-US" dirty="0" smtClean="0">
                <a:cs typeface="+mn-ea"/>
                <a:sym typeface="+mn-lt"/>
              </a:rPr>
              <a:t>学生</a:t>
            </a:r>
            <a:r>
              <a:rPr lang="zh-CN" altLang="en-US" dirty="0">
                <a:cs typeface="+mn-ea"/>
                <a:sym typeface="+mn-lt"/>
              </a:rPr>
              <a:t>心中， 不断提升学生的职业素养。</a:t>
            </a:r>
          </a:p>
        </p:txBody>
      </p:sp>
    </p:spTree>
    <p:extLst>
      <p:ext uri="{BB962C8B-B14F-4D97-AF65-F5344CB8AC3E}">
        <p14:creationId xmlns:p14="http://schemas.microsoft.com/office/powerpoint/2010/main" val="1015497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2062418"/>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一、安宁疗护的定义</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638526"/>
            <a:ext cx="11054246" cy="235449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“安宁疗护” 译自</a:t>
            </a:r>
            <a:r>
              <a:rPr lang="zh-CN" altLang="en-US" sz="1400" dirty="0" smtClean="0">
                <a:solidFill>
                  <a:srgbClr val="221E1F"/>
                </a:solidFill>
                <a:latin typeface="Adobe 宋体 Std L" panose="02020300000000000000" pitchFamily="18" charset="-122"/>
                <a:ea typeface="Adobe 宋体 Std L" panose="02020300000000000000" pitchFamily="18" charset="-122"/>
              </a:rPr>
              <a:t>英文</a:t>
            </a:r>
            <a:r>
              <a:rPr lang="en-US" altLang="zh-CN" sz="1400" dirty="0" smtClean="0">
                <a:solidFill>
                  <a:srgbClr val="221E1F"/>
                </a:solidFill>
                <a:latin typeface="Adobe 宋体 Std L" panose="02020300000000000000" pitchFamily="18" charset="-122"/>
                <a:ea typeface="Adobe 宋体 Std L" panose="02020300000000000000" pitchFamily="18" charset="-122"/>
              </a:rPr>
              <a:t>Ho</a:t>
            </a:r>
            <a:r>
              <a:rPr lang="zh-CN" altLang="en-US" sz="1400" dirty="0" smtClean="0">
                <a:solidFill>
                  <a:srgbClr val="221E1F"/>
                </a:solidFill>
                <a:latin typeface="Adobe 宋体 Std L" panose="02020300000000000000" pitchFamily="18" charset="-122"/>
                <a:ea typeface="Adobe 宋体 Std L" panose="02020300000000000000" pitchFamily="18" charset="-122"/>
              </a:rPr>
              <a:t>ｓｐ</a:t>
            </a:r>
            <a:r>
              <a:rPr lang="en-US" altLang="zh-CN" sz="1400" dirty="0" smtClean="0">
                <a:solidFill>
                  <a:srgbClr val="221E1F"/>
                </a:solidFill>
                <a:latin typeface="Adobe 宋体 Std L" panose="02020300000000000000" pitchFamily="18" charset="-122"/>
                <a:ea typeface="Adobe 宋体 Std L" panose="02020300000000000000" pitchFamily="18" charset="-122"/>
              </a:rPr>
              <a:t>i</a:t>
            </a:r>
            <a:r>
              <a:rPr lang="zh-CN" altLang="en-US" sz="1400" dirty="0" smtClean="0">
                <a:solidFill>
                  <a:srgbClr val="221E1F"/>
                </a:solidFill>
                <a:latin typeface="Adobe 宋体 Std L" panose="02020300000000000000" pitchFamily="18" charset="-122"/>
                <a:ea typeface="Adobe 宋体 Std L" panose="02020300000000000000" pitchFamily="18" charset="-122"/>
              </a:rPr>
              <a:t>ｃ</a:t>
            </a:r>
            <a:r>
              <a:rPr lang="en-US" altLang="zh-CN" sz="1400" dirty="0" smtClean="0">
                <a:solidFill>
                  <a:srgbClr val="221E1F"/>
                </a:solidFill>
                <a:latin typeface="Adobe 宋体 Std L" panose="02020300000000000000" pitchFamily="18" charset="-122"/>
                <a:ea typeface="Adobe 宋体 Std L" panose="02020300000000000000" pitchFamily="18" charset="-122"/>
              </a:rPr>
              <a:t>e</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也称“临终关怀” 和“缓和照护” 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Ho</a:t>
            </a:r>
            <a:r>
              <a:rPr lang="zh-CN" altLang="en-US" sz="1400" dirty="0" smtClean="0">
                <a:solidFill>
                  <a:srgbClr val="221E1F"/>
                </a:solidFill>
                <a:latin typeface="Adobe 宋体 Std L" panose="02020300000000000000" pitchFamily="18" charset="-122"/>
                <a:ea typeface="Adobe 宋体 Std L" panose="02020300000000000000" pitchFamily="18" charset="-122"/>
              </a:rPr>
              <a:t>ｓｐ</a:t>
            </a:r>
            <a:r>
              <a:rPr lang="en-US" altLang="zh-CN" sz="1400" dirty="0" smtClean="0">
                <a:solidFill>
                  <a:srgbClr val="221E1F"/>
                </a:solidFill>
                <a:latin typeface="Adobe 宋体 Std L" panose="02020300000000000000" pitchFamily="18" charset="-122"/>
                <a:ea typeface="Adobe 宋体 Std L" panose="02020300000000000000" pitchFamily="18" charset="-122"/>
              </a:rPr>
              <a:t>i</a:t>
            </a:r>
            <a:r>
              <a:rPr lang="zh-CN" altLang="en-US" sz="1400" dirty="0" smtClean="0">
                <a:solidFill>
                  <a:srgbClr val="221E1F"/>
                </a:solidFill>
                <a:latin typeface="Adobe 宋体 Std L" panose="02020300000000000000" pitchFamily="18" charset="-122"/>
                <a:ea typeface="Adobe 宋体 Std L" panose="02020300000000000000" pitchFamily="18" charset="-122"/>
              </a:rPr>
              <a:t>ｃ</a:t>
            </a:r>
            <a:r>
              <a:rPr lang="en-US" altLang="zh-CN" sz="1400" dirty="0" smtClean="0">
                <a:solidFill>
                  <a:srgbClr val="221E1F"/>
                </a:solidFill>
                <a:latin typeface="Adobe 宋体 Std L" panose="02020300000000000000" pitchFamily="18" charset="-122"/>
                <a:ea typeface="Adobe 宋体 Std L" panose="02020300000000000000" pitchFamily="18" charset="-122"/>
              </a:rPr>
              <a:t>e</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在</a:t>
            </a:r>
            <a:r>
              <a:rPr lang="zh-CN" altLang="en-US" sz="1400" dirty="0" smtClean="0">
                <a:solidFill>
                  <a:srgbClr val="221E1F"/>
                </a:solidFill>
                <a:latin typeface="Adobe 宋体 Std L" panose="02020300000000000000" pitchFamily="18" charset="-122"/>
                <a:ea typeface="Adobe 宋体 Std L" panose="02020300000000000000" pitchFamily="18" charset="-122"/>
              </a:rPr>
              <a:t>传入</a:t>
            </a:r>
            <a:r>
              <a:rPr lang="zh-CN" altLang="en-US" sz="1400" dirty="0">
                <a:solidFill>
                  <a:srgbClr val="221E1F"/>
                </a:solidFill>
                <a:latin typeface="Adobe 宋体 Std L" panose="02020300000000000000" pitchFamily="18" charset="-122"/>
                <a:ea typeface="Adobe 宋体 Std L" panose="02020300000000000000" pitchFamily="18" charset="-122"/>
              </a:rPr>
              <a:t>我国之初， 学术界将其译为“临终关怀”。由于中国人比较忌讳“临终” 二字， </a:t>
            </a:r>
            <a:r>
              <a:rPr lang="zh-CN" altLang="en-US" sz="1400" dirty="0" smtClean="0">
                <a:solidFill>
                  <a:srgbClr val="221E1F"/>
                </a:solidFill>
                <a:latin typeface="Adobe 宋体 Std L" panose="02020300000000000000" pitchFamily="18" charset="-122"/>
                <a:ea typeface="Adobe 宋体 Std L" panose="02020300000000000000" pitchFamily="18" charset="-122"/>
              </a:rPr>
              <a:t>国家</a:t>
            </a:r>
            <a:r>
              <a:rPr lang="en-US" altLang="zh-CN"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十三五” 健康老龄化规划</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用“安宁疗护” 代替“临终关怀”， 正式提出了</a:t>
            </a:r>
            <a:r>
              <a:rPr lang="zh-CN" altLang="en-US" sz="1400" dirty="0" smtClean="0">
                <a:solidFill>
                  <a:srgbClr val="221E1F"/>
                </a:solidFill>
                <a:latin typeface="Adobe 宋体 Std L" panose="02020300000000000000" pitchFamily="18" charset="-122"/>
                <a:ea typeface="Adobe 宋体 Std L" panose="02020300000000000000" pitchFamily="18" charset="-122"/>
              </a:rPr>
              <a:t>“安宁疗护” </a:t>
            </a:r>
            <a:r>
              <a:rPr lang="zh-CN" altLang="en-US" sz="1400" dirty="0">
                <a:solidFill>
                  <a:srgbClr val="221E1F"/>
                </a:solidFill>
                <a:latin typeface="Adobe 宋体 Std L" panose="02020300000000000000" pitchFamily="18" charset="-122"/>
                <a:ea typeface="Adobe 宋体 Std L" panose="02020300000000000000" pitchFamily="18" charset="-122"/>
              </a:rPr>
              <a:t>这一概念， 由此“安宁疗护” 得到官方认定。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世界卫生组织对“安宁疗护” 的定义为： 安宁疗护是对没有治愈希望的病患所进行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的积极</a:t>
            </a:r>
            <a:r>
              <a:rPr lang="zh-CN" altLang="en-US" sz="1400" dirty="0">
                <a:solidFill>
                  <a:srgbClr val="221E1F"/>
                </a:solidFill>
                <a:latin typeface="Adobe 宋体 Std L" panose="02020300000000000000" pitchFamily="18" charset="-122"/>
                <a:ea typeface="Adobe 宋体 Std L" panose="02020300000000000000" pitchFamily="18" charset="-122"/>
              </a:rPr>
              <a:t>而非消极的照顾； 对疼痛及其他症状的控制， 是为了尽可能提升病人和家属的生活</a:t>
            </a:r>
            <a:r>
              <a:rPr lang="zh-CN" altLang="en-US" sz="1400" dirty="0" smtClean="0">
                <a:solidFill>
                  <a:srgbClr val="221E1F"/>
                </a:solidFill>
                <a:latin typeface="Adobe 宋体 Std L" panose="02020300000000000000" pitchFamily="18" charset="-122"/>
                <a:ea typeface="Adobe 宋体 Std L" panose="02020300000000000000" pitchFamily="18" charset="-122"/>
              </a:rPr>
              <a:t>品质</a:t>
            </a:r>
            <a:r>
              <a:rPr lang="zh-CN" altLang="en-US" sz="1400" dirty="0">
                <a:solidFill>
                  <a:srgbClr val="221E1F"/>
                </a:solidFill>
                <a:latin typeface="Adobe 宋体 Std L" panose="02020300000000000000" pitchFamily="18" charset="-122"/>
                <a:ea typeface="Adobe 宋体 Std L" panose="02020300000000000000" pitchFamily="18" charset="-122"/>
              </a:rPr>
              <a:t>到最好的程度。现代意义上的“安宁疗护” 服务主要涵盖两方面： 一是为临终患者</a:t>
            </a:r>
            <a:r>
              <a:rPr lang="zh-CN" altLang="en-US" sz="1400" dirty="0" smtClean="0">
                <a:solidFill>
                  <a:srgbClr val="221E1F"/>
                </a:solidFill>
                <a:latin typeface="Adobe 宋体 Std L" panose="02020300000000000000" pitchFamily="18" charset="-122"/>
                <a:ea typeface="Adobe 宋体 Std L" panose="02020300000000000000" pitchFamily="18" charset="-122"/>
              </a:rPr>
              <a:t>提供安宁</a:t>
            </a:r>
            <a:r>
              <a:rPr lang="zh-CN" altLang="en-US" sz="1400" dirty="0">
                <a:solidFill>
                  <a:srgbClr val="221E1F"/>
                </a:solidFill>
                <a:latin typeface="Adobe 宋体 Std L" panose="02020300000000000000" pitchFamily="18" charset="-122"/>
                <a:ea typeface="Adobe 宋体 Std L" panose="02020300000000000000" pitchFamily="18" charset="-122"/>
              </a:rPr>
              <a:t>服务， 如身体照护、缓解痛苦、心灵慰藉、宗教安适等； 二是为患者家属提供关怀</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a:t>
            </a:r>
            <a:r>
              <a:rPr lang="zh-CN" altLang="en-US" sz="1400" dirty="0">
                <a:solidFill>
                  <a:srgbClr val="221E1F"/>
                </a:solidFill>
                <a:latin typeface="Adobe 宋体 Std L" panose="02020300000000000000" pitchFamily="18" charset="-122"/>
                <a:ea typeface="Adobe 宋体 Std L" panose="02020300000000000000" pitchFamily="18" charset="-122"/>
              </a:rPr>
              <a:t>， 如缓解家属的痛苦情绪， 正确认识死亡， 尽可能缩短病痛期等。</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掌握与安宁疗护</a:t>
            </a:r>
            <a:r>
              <a:rPr lang="zh-CN" altLang="en-US" sz="2600" dirty="0" smtClean="0">
                <a:solidFill>
                  <a:srgbClr val="C00000"/>
                </a:solidFill>
                <a:latin typeface="方正准圆_GBK" pitchFamily="65" charset="-122"/>
                <a:ea typeface="方正准圆_GBK" pitchFamily="65" charset="-122"/>
              </a:rPr>
              <a:t>老年人沟通</a:t>
            </a:r>
            <a:r>
              <a:rPr lang="zh-CN" altLang="en-US" sz="2600" dirty="0">
                <a:solidFill>
                  <a:srgbClr val="C00000"/>
                </a:solidFill>
                <a:latin typeface="方正准圆_GBK" pitchFamily="65" charset="-122"/>
                <a:ea typeface="方正准圆_GBK" pitchFamily="65" charset="-122"/>
              </a:rPr>
              <a:t>的技巧</a:t>
            </a:r>
          </a:p>
        </p:txBody>
      </p:sp>
    </p:spTree>
    <p:extLst>
      <p:ext uri="{BB962C8B-B14F-4D97-AF65-F5344CB8AC3E}">
        <p14:creationId xmlns:p14="http://schemas.microsoft.com/office/powerpoint/2010/main" val="314243597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879767"/>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二、消除沟通障碍的注意事项</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456540"/>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首先， 沟通者要明确沟通目的。沟通者必须清楚沟通的真正目的、动机是什么， </a:t>
            </a:r>
            <a:r>
              <a:rPr lang="zh-CN" altLang="en-US" sz="1400" dirty="0" smtClean="0">
                <a:solidFill>
                  <a:srgbClr val="221E1F"/>
                </a:solidFill>
                <a:latin typeface="Adobe 宋体 Std L" panose="02020300000000000000" pitchFamily="18" charset="-122"/>
                <a:ea typeface="Adobe 宋体 Std L" panose="02020300000000000000" pitchFamily="18" charset="-122"/>
              </a:rPr>
              <a:t>需要对方</a:t>
            </a:r>
            <a:r>
              <a:rPr lang="zh-CN" altLang="en-US" sz="1400" dirty="0">
                <a:solidFill>
                  <a:srgbClr val="221E1F"/>
                </a:solidFill>
                <a:latin typeface="Adobe 宋体 Std L" panose="02020300000000000000" pitchFamily="18" charset="-122"/>
                <a:ea typeface="Adobe 宋体 Std L" panose="02020300000000000000" pitchFamily="18" charset="-122"/>
              </a:rPr>
              <a:t>理解什么， 然后找到恰当的方式用简单易懂的方式表述给老年人。有时遇到特别</a:t>
            </a:r>
            <a:r>
              <a:rPr lang="zh-CN" altLang="en-US" sz="1400" dirty="0" smtClean="0">
                <a:solidFill>
                  <a:srgbClr val="221E1F"/>
                </a:solidFill>
                <a:latin typeface="Adobe 宋体 Std L" panose="02020300000000000000" pitchFamily="18" charset="-122"/>
                <a:ea typeface="Adobe 宋体 Std L" panose="02020300000000000000" pitchFamily="18" charset="-122"/>
              </a:rPr>
              <a:t>喜欢沟通</a:t>
            </a:r>
            <a:r>
              <a:rPr lang="zh-CN" altLang="en-US" sz="1400" dirty="0">
                <a:solidFill>
                  <a:srgbClr val="221E1F"/>
                </a:solidFill>
                <a:latin typeface="Adobe 宋体 Std L" panose="02020300000000000000" pitchFamily="18" charset="-122"/>
                <a:ea typeface="Adobe 宋体 Std L" panose="02020300000000000000" pitchFamily="18" charset="-122"/>
              </a:rPr>
              <a:t>的老年人在沟通中侃侃而谈， 导致沟通者忘了沟通的目的， 跟着老年人的节奏偏离</a:t>
            </a:r>
            <a:r>
              <a:rPr lang="zh-CN" altLang="en-US" sz="1400" dirty="0" smtClean="0">
                <a:solidFill>
                  <a:srgbClr val="221E1F"/>
                </a:solidFill>
                <a:latin typeface="Adobe 宋体 Std L" panose="02020300000000000000" pitchFamily="18" charset="-122"/>
                <a:ea typeface="Adobe 宋体 Std L" panose="02020300000000000000" pitchFamily="18" charset="-122"/>
              </a:rPr>
              <a:t>了沟通</a:t>
            </a:r>
            <a:r>
              <a:rPr lang="zh-CN" altLang="en-US" sz="1400" dirty="0">
                <a:solidFill>
                  <a:srgbClr val="221E1F"/>
                </a:solidFill>
                <a:latin typeface="Adobe 宋体 Std L" panose="02020300000000000000" pitchFamily="18" charset="-122"/>
                <a:ea typeface="Adobe 宋体 Std L" panose="02020300000000000000" pitchFamily="18" charset="-122"/>
              </a:rPr>
              <a:t>主题， 导致沟通失败。</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其次， 沟通者要系统思考， 充分准备。在进行沟通之前， 信息发送者必须对需要</a:t>
            </a:r>
            <a:r>
              <a:rPr lang="zh-CN" altLang="en-US" sz="1400" dirty="0" smtClean="0">
                <a:solidFill>
                  <a:srgbClr val="221E1F"/>
                </a:solidFill>
                <a:latin typeface="Adobe 宋体 Std L" panose="02020300000000000000" pitchFamily="18" charset="-122"/>
                <a:ea typeface="Adobe 宋体 Std L" panose="02020300000000000000" pitchFamily="18" charset="-122"/>
              </a:rPr>
              <a:t>传递的</a:t>
            </a:r>
            <a:r>
              <a:rPr lang="zh-CN" altLang="en-US" sz="1400" dirty="0">
                <a:solidFill>
                  <a:srgbClr val="221E1F"/>
                </a:solidFill>
                <a:latin typeface="Adobe 宋体 Std L" panose="02020300000000000000" pitchFamily="18" charset="-122"/>
                <a:ea typeface="Adobe 宋体 Std L" panose="02020300000000000000" pitchFamily="18" charset="-122"/>
              </a:rPr>
              <a:t>信息做系统、详尽的准备， 并据此选择适宜的沟通渠道、最佳的信息传递时间。这些</a:t>
            </a:r>
            <a:r>
              <a:rPr lang="zh-CN" altLang="en-US" sz="1400" dirty="0" smtClean="0">
                <a:solidFill>
                  <a:srgbClr val="221E1F"/>
                </a:solidFill>
                <a:latin typeface="Adobe 宋体 Std L" panose="02020300000000000000" pitchFamily="18" charset="-122"/>
                <a:ea typeface="Adobe 宋体 Std L" panose="02020300000000000000" pitchFamily="18" charset="-122"/>
              </a:rPr>
              <a:t>准备</a:t>
            </a:r>
            <a:r>
              <a:rPr lang="zh-CN" altLang="en-US" sz="1400" dirty="0">
                <a:solidFill>
                  <a:srgbClr val="221E1F"/>
                </a:solidFill>
                <a:latin typeface="Adobe 宋体 Std L" panose="02020300000000000000" pitchFamily="18" charset="-122"/>
                <a:ea typeface="Adobe 宋体 Std L" panose="02020300000000000000" pitchFamily="18" charset="-122"/>
              </a:rPr>
              <a:t>包括对老年人的情况、沟通的内容、沟通的方式、沟通的环境等方面的准备和沟通者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自身</a:t>
            </a:r>
            <a:r>
              <a:rPr lang="zh-CN" altLang="en-US" sz="1400" dirty="0">
                <a:solidFill>
                  <a:srgbClr val="221E1F"/>
                </a:solidFill>
                <a:latin typeface="Adobe 宋体 Std L" panose="02020300000000000000" pitchFamily="18" charset="-122"/>
                <a:ea typeface="Adobe 宋体 Std L" panose="02020300000000000000" pitchFamily="18" charset="-122"/>
              </a:rPr>
              <a:t>的准备。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再次， 要因人制宜。沟通者要充分考虑老年人的心理特征、知识背景等状况， 站在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的立场上， 运用老年人的思维架构去理解信息， 以此调整自己的沟通方式、措辞或</a:t>
            </a:r>
            <a:r>
              <a:rPr lang="zh-CN" altLang="en-US" sz="1400" dirty="0" smtClean="0">
                <a:solidFill>
                  <a:srgbClr val="221E1F"/>
                </a:solidFill>
                <a:latin typeface="Adobe 宋体 Std L" panose="02020300000000000000" pitchFamily="18" charset="-122"/>
                <a:ea typeface="Adobe 宋体 Std L" panose="02020300000000000000" pitchFamily="18" charset="-122"/>
              </a:rPr>
              <a:t>服饰</a:t>
            </a:r>
            <a:r>
              <a:rPr lang="zh-CN" altLang="en-US" sz="1400" dirty="0">
                <a:solidFill>
                  <a:srgbClr val="221E1F"/>
                </a:solidFill>
                <a:latin typeface="Adobe 宋体 Std L" panose="02020300000000000000" pitchFamily="18" charset="-122"/>
                <a:ea typeface="Adobe 宋体 Std L" panose="02020300000000000000" pitchFamily="18" charset="-122"/>
              </a:rPr>
              <a:t>仪态。此外， 沟通者要保证需要沟通的信息已经被传送， 且被老年人接收并翻译成</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自己想</a:t>
            </a:r>
            <a:r>
              <a:rPr lang="zh-CN" altLang="en-US" sz="1400" dirty="0">
                <a:solidFill>
                  <a:srgbClr val="221E1F"/>
                </a:solidFill>
                <a:latin typeface="Adobe 宋体 Std L" panose="02020300000000000000" pitchFamily="18" charset="-122"/>
                <a:ea typeface="Adobe 宋体 Std L" panose="02020300000000000000" pitchFamily="18" charset="-122"/>
              </a:rPr>
              <a:t>被了解的意思， 沟通者还要注意非语言信息， 通过关注老年人的非语言提示， 全面</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理解对方</a:t>
            </a:r>
            <a:r>
              <a:rPr lang="zh-CN" altLang="en-US" sz="1400" dirty="0">
                <a:solidFill>
                  <a:srgbClr val="221E1F"/>
                </a:solidFill>
                <a:latin typeface="Adobe 宋体 Std L" panose="02020300000000000000" pitchFamily="18" charset="-122"/>
                <a:ea typeface="Adobe 宋体 Std L" panose="02020300000000000000" pitchFamily="18" charset="-122"/>
              </a:rPr>
              <a:t>的思想、感情。</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最后， 沟通者要消除不良情绪， 提升职业道德。沟通者要保持良好的精神面貌与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进行沟通， 过于兴奋、失望等情绪容易造成对信息的误解， 也易造成过激反应。沟通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者在</a:t>
            </a:r>
            <a:r>
              <a:rPr lang="zh-CN" altLang="en-US" sz="1400" dirty="0">
                <a:solidFill>
                  <a:srgbClr val="221E1F"/>
                </a:solidFill>
                <a:latin typeface="Adobe 宋体 Std L" panose="02020300000000000000" pitchFamily="18" charset="-122"/>
                <a:ea typeface="Adobe 宋体 Std L" panose="02020300000000000000" pitchFamily="18" charset="-122"/>
              </a:rPr>
              <a:t>接收信息时， 要调整自己的心态， 明确自己的角色位置， 客观评价老年人。要接纳和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尊重</a:t>
            </a:r>
            <a:r>
              <a:rPr lang="zh-CN" altLang="en-US" sz="1400" dirty="0">
                <a:solidFill>
                  <a:srgbClr val="221E1F"/>
                </a:solidFill>
                <a:latin typeface="Adobe 宋体 Std L" panose="02020300000000000000" pitchFamily="18" charset="-122"/>
                <a:ea typeface="Adobe 宋体 Std L" panose="02020300000000000000" pitchFamily="18" charset="-122"/>
              </a:rPr>
              <a:t>不同的老年人， 不能因为老年人的一些特点而心存排斥。如一些老年人喜欢吸旱烟， </a:t>
            </a:r>
            <a:r>
              <a:rPr lang="zh-CN" altLang="en-US" sz="1400" dirty="0" smtClean="0">
                <a:solidFill>
                  <a:srgbClr val="221E1F"/>
                </a:solidFill>
                <a:latin typeface="Adobe 宋体 Std L" panose="02020300000000000000" pitchFamily="18" charset="-122"/>
                <a:ea typeface="Adobe 宋体 Std L" panose="02020300000000000000" pitchFamily="18" charset="-122"/>
              </a:rPr>
              <a:t>手上</a:t>
            </a:r>
            <a:r>
              <a:rPr lang="zh-CN" altLang="en-US" sz="1400" dirty="0">
                <a:solidFill>
                  <a:srgbClr val="221E1F"/>
                </a:solidFill>
                <a:latin typeface="Adobe 宋体 Std L" panose="02020300000000000000" pitchFamily="18" charset="-122"/>
                <a:ea typeface="Adobe 宋体 Std L" panose="02020300000000000000" pitchFamily="18" charset="-122"/>
              </a:rPr>
              <a:t>和牙齿上都泛黄， 身上也有浓浓的烟油味， 沟通者沟通时因为不喜欢老年人吸烟， 就</a:t>
            </a:r>
            <a:r>
              <a:rPr lang="zh-CN" altLang="en-US" sz="1400" dirty="0" smtClean="0">
                <a:solidFill>
                  <a:srgbClr val="221E1F"/>
                </a:solidFill>
                <a:latin typeface="Adobe 宋体 Std L" panose="02020300000000000000" pitchFamily="18" charset="-122"/>
                <a:ea typeface="Adobe 宋体 Std L" panose="02020300000000000000" pitchFamily="18" charset="-122"/>
              </a:rPr>
              <a:t>用手</a:t>
            </a:r>
            <a:r>
              <a:rPr lang="zh-CN" altLang="en-US" sz="1400" dirty="0">
                <a:solidFill>
                  <a:srgbClr val="221E1F"/>
                </a:solidFill>
                <a:latin typeface="Adobe 宋体 Std L" panose="02020300000000000000" pitchFamily="18" charset="-122"/>
                <a:ea typeface="Adobe 宋体 Std L" panose="02020300000000000000" pitchFamily="18" charset="-122"/>
              </a:rPr>
              <a:t>捂着鼻子进行沟通， 这是错误的， 也违反了职业道德。</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17982827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二、安宁疗护老年人的心理特征</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526297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安宁疗护老年人大多要经历否认、愤怒、协议、忧郁、接受等复杂的心理变化和</a:t>
            </a:r>
            <a:r>
              <a:rPr lang="zh-CN" altLang="en-US" sz="1400" dirty="0" smtClean="0">
                <a:solidFill>
                  <a:srgbClr val="221E1F"/>
                </a:solidFill>
                <a:latin typeface="Adobe 宋体 Std L" panose="02020300000000000000" pitchFamily="18" charset="-122"/>
                <a:ea typeface="Adobe 宋体 Std L" panose="02020300000000000000" pitchFamily="18" charset="-122"/>
              </a:rPr>
              <a:t>体验过程</a:t>
            </a:r>
            <a:r>
              <a:rPr lang="zh-CN" altLang="en-US" sz="1400" dirty="0">
                <a:solidFill>
                  <a:srgbClr val="221E1F"/>
                </a:solidFill>
                <a:latin typeface="Adobe 宋体 Std L" panose="02020300000000000000" pitchFamily="18" charset="-122"/>
                <a:ea typeface="Adobe 宋体 Std L" panose="02020300000000000000" pitchFamily="18" charset="-122"/>
              </a:rPr>
              <a:t>。因此， 面对死亡会产生一些共同的心理现象和特征。</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绝望</a:t>
            </a:r>
            <a:r>
              <a:rPr lang="zh-CN" altLang="en-US" sz="1400" dirty="0">
                <a:solidFill>
                  <a:srgbClr val="221E1F"/>
                </a:solidFill>
                <a:latin typeface="Adobe 宋体 Std L" panose="02020300000000000000" pitchFamily="18" charset="-122"/>
                <a:ea typeface="Adobe 宋体 Std L" panose="02020300000000000000" pitchFamily="18" charset="-122"/>
              </a:rPr>
              <a:t>心理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有些老年人自我意识非常强， 但对自己危重病情又接受不了， 特别是在治疗一段时间仍不见好转后， 便会产生绝望和轻生的念头。经历着生存的病痛， 可能使他们最终产生</a:t>
            </a:r>
            <a:r>
              <a:rPr lang="zh-CN" altLang="en-US" sz="1400" dirty="0" smtClean="0">
                <a:solidFill>
                  <a:srgbClr val="221E1F"/>
                </a:solidFill>
                <a:latin typeface="Adobe 宋体 Std L" panose="02020300000000000000" pitchFamily="18" charset="-122"/>
                <a:ea typeface="Adobe 宋体 Std L" panose="02020300000000000000" pitchFamily="18" charset="-122"/>
              </a:rPr>
              <a:t>威胁</a:t>
            </a:r>
            <a:r>
              <a:rPr lang="zh-CN" altLang="en-US" sz="1400" dirty="0">
                <a:solidFill>
                  <a:srgbClr val="221E1F"/>
                </a:solidFill>
                <a:latin typeface="Adobe 宋体 Std L" panose="02020300000000000000" pitchFamily="18" charset="-122"/>
                <a:ea typeface="Adobe 宋体 Std L" panose="02020300000000000000" pitchFamily="18" charset="-122"/>
              </a:rPr>
              <a:t>感， 而变成一种攻击行为， 向周围人， 尤其是亲人毫无理智地发泄， 有的愤怒后转为</a:t>
            </a:r>
            <a:r>
              <a:rPr lang="zh-CN" altLang="en-US" sz="1400" dirty="0" smtClean="0">
                <a:solidFill>
                  <a:srgbClr val="221E1F"/>
                </a:solidFill>
                <a:latin typeface="Adobe 宋体 Std L" panose="02020300000000000000" pitchFamily="18" charset="-122"/>
                <a:ea typeface="Adobe 宋体 Std L" panose="02020300000000000000" pitchFamily="18" charset="-122"/>
              </a:rPr>
              <a:t>抑郁</a:t>
            </a:r>
            <a:r>
              <a:rPr lang="zh-CN" altLang="en-US" sz="1400" dirty="0">
                <a:solidFill>
                  <a:srgbClr val="221E1F"/>
                </a:solidFill>
                <a:latin typeface="Adobe 宋体 Std L" panose="02020300000000000000" pitchFamily="18" charset="-122"/>
                <a:ea typeface="Adobe 宋体 Std L" panose="02020300000000000000" pitchFamily="18" charset="-122"/>
              </a:rPr>
              <a:t>， 表现为对治疗和护理的不合作， 进而转化为伤害自身的行为。护理人员在面对这样</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的老年人</a:t>
            </a:r>
            <a:r>
              <a:rPr lang="zh-CN" altLang="en-US" sz="1400" dirty="0">
                <a:solidFill>
                  <a:srgbClr val="221E1F"/>
                </a:solidFill>
                <a:latin typeface="Adobe 宋体 Std L" panose="02020300000000000000" pitchFamily="18" charset="-122"/>
                <a:ea typeface="Adobe 宋体 Std L" panose="02020300000000000000" pitchFamily="18" charset="-122"/>
              </a:rPr>
              <a:t>时要做好心理辅导工作， 尊重他们的人格， 经常与他们谈心、交流并给予生活上</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的关怀</a:t>
            </a:r>
            <a:r>
              <a:rPr lang="zh-CN" altLang="en-US" sz="1400" dirty="0">
                <a:solidFill>
                  <a:srgbClr val="221E1F"/>
                </a:solidFill>
                <a:latin typeface="Adobe 宋体 Std L" panose="02020300000000000000" pitchFamily="18" charset="-122"/>
                <a:ea typeface="Adobe 宋体 Std L" panose="02020300000000000000" pitchFamily="18" charset="-122"/>
              </a:rPr>
              <a:t>。同时， 指导他们修身养性， 学会控制和调节自身情绪， 以得到最佳的身心状态。</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焦虑</a:t>
            </a:r>
            <a:r>
              <a:rPr lang="zh-CN" altLang="en-US" sz="1400" dirty="0">
                <a:solidFill>
                  <a:srgbClr val="221E1F"/>
                </a:solidFill>
                <a:latin typeface="Adobe 宋体 Std L" panose="02020300000000000000" pitchFamily="18" charset="-122"/>
                <a:ea typeface="Adobe 宋体 Std L" panose="02020300000000000000" pitchFamily="18" charset="-122"/>
              </a:rPr>
              <a:t>、抑郁心理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焦虑是人类在面临病痛、灾难等各种重大事件时的一种应激反应， 是一种正常现象</a:t>
            </a:r>
            <a:r>
              <a:rPr lang="zh-CN" altLang="en-US" sz="1400" dirty="0" smtClean="0">
                <a:solidFill>
                  <a:srgbClr val="221E1F"/>
                </a:solidFill>
                <a:latin typeface="Adobe 宋体 Std L" panose="02020300000000000000" pitchFamily="18" charset="-122"/>
                <a:ea typeface="Adobe 宋体 Std L" panose="02020300000000000000" pitchFamily="18" charset="-122"/>
              </a:rPr>
              <a:t>。而</a:t>
            </a:r>
            <a:r>
              <a:rPr lang="zh-CN" altLang="en-US" sz="1400" dirty="0">
                <a:solidFill>
                  <a:srgbClr val="221E1F"/>
                </a:solidFill>
                <a:latin typeface="Adobe 宋体 Std L" panose="02020300000000000000" pitchFamily="18" charset="-122"/>
                <a:ea typeface="Adobe 宋体 Std L" panose="02020300000000000000" pitchFamily="18" charset="-122"/>
              </a:rPr>
              <a:t>选择安宁疗护的老年人， 他们面临着疾病的威胁， 感到无能为力时， 就会产生焦虑和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抑郁</a:t>
            </a:r>
            <a:r>
              <a:rPr lang="zh-CN" altLang="en-US" sz="1400" dirty="0">
                <a:solidFill>
                  <a:srgbClr val="221E1F"/>
                </a:solidFill>
                <a:latin typeface="Adobe 宋体 Std L" panose="02020300000000000000" pitchFamily="18" charset="-122"/>
                <a:ea typeface="Adobe 宋体 Std L" panose="02020300000000000000" pitchFamily="18" charset="-122"/>
              </a:rPr>
              <a:t>感， 焦虑可表现为心烦意乱， 情绪易激怒， 怀疑自己的能力， 紧张、恐惧、失望、</a:t>
            </a:r>
            <a:r>
              <a:rPr lang="zh-CN" altLang="en-US" sz="1400" dirty="0" smtClean="0">
                <a:solidFill>
                  <a:srgbClr val="221E1F"/>
                </a:solidFill>
                <a:latin typeface="Adobe 宋体 Std L" panose="02020300000000000000" pitchFamily="18" charset="-122"/>
                <a:ea typeface="Adobe 宋体 Std L" panose="02020300000000000000" pitchFamily="18" charset="-122"/>
              </a:rPr>
              <a:t>惊慌以及</a:t>
            </a:r>
            <a:r>
              <a:rPr lang="zh-CN" altLang="en-US" sz="1400" dirty="0">
                <a:solidFill>
                  <a:srgbClr val="221E1F"/>
                </a:solidFill>
                <a:latin typeface="Adobe 宋体 Std L" panose="02020300000000000000" pitchFamily="18" charset="-122"/>
                <a:ea typeface="Adobe 宋体 Std L" panose="02020300000000000000" pitchFamily="18" charset="-122"/>
              </a:rPr>
              <a:t>头晕、头痛、失眠等现象， 并伴随有躯体和植物性神经功能紊乱。抑郁表现为情绪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消沉</a:t>
            </a:r>
            <a:r>
              <a:rPr lang="zh-CN" altLang="en-US" sz="1400" dirty="0">
                <a:solidFill>
                  <a:srgbClr val="221E1F"/>
                </a:solidFill>
                <a:latin typeface="Adobe 宋体 Std L" panose="02020300000000000000" pitchFamily="18" charset="-122"/>
                <a:ea typeface="Adobe 宋体 Std L" panose="02020300000000000000" pitchFamily="18" charset="-122"/>
              </a:rPr>
              <a:t>， 灰心丧气， 心情压抑不满。大多数老年人的适应能力差， 选择安宁疗护的老年人， </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a:t>
            </a:r>
            <a:r>
              <a:rPr lang="zh-CN" altLang="en-US" sz="1400" dirty="0">
                <a:solidFill>
                  <a:srgbClr val="221E1F"/>
                </a:solidFill>
                <a:latin typeface="Adobe 宋体 Std L" panose="02020300000000000000" pitchFamily="18" charset="-122"/>
                <a:ea typeface="Adobe 宋体 Std L" panose="02020300000000000000" pitchFamily="18" charset="-122"/>
              </a:rPr>
              <a:t>能感受到来自身体的变化， 以及身边亲人对自己态度的变化， 当遇到这些刺激时， 就</a:t>
            </a:r>
            <a:r>
              <a:rPr lang="zh-CN" altLang="en-US" sz="1400" dirty="0" smtClean="0">
                <a:solidFill>
                  <a:srgbClr val="221E1F"/>
                </a:solidFill>
                <a:latin typeface="Adobe 宋体 Std L" panose="02020300000000000000" pitchFamily="18" charset="-122"/>
                <a:ea typeface="Adobe 宋体 Std L" panose="02020300000000000000" pitchFamily="18" charset="-122"/>
              </a:rPr>
              <a:t>会消沉</a:t>
            </a:r>
            <a:r>
              <a:rPr lang="zh-CN" altLang="en-US" sz="1400" dirty="0">
                <a:solidFill>
                  <a:srgbClr val="221E1F"/>
                </a:solidFill>
                <a:latin typeface="Adobe 宋体 Std L" panose="02020300000000000000" pitchFamily="18" charset="-122"/>
                <a:ea typeface="Adobe 宋体 Std L" panose="02020300000000000000" pitchFamily="18" charset="-122"/>
              </a:rPr>
              <a:t>下去， 忧郁情绪就会加重。</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无奈</a:t>
            </a:r>
            <a:r>
              <a:rPr lang="zh-CN" altLang="en-US" sz="1400" dirty="0">
                <a:solidFill>
                  <a:srgbClr val="221E1F"/>
                </a:solidFill>
                <a:latin typeface="Adobe 宋体 Std L" panose="02020300000000000000" pitchFamily="18" charset="-122"/>
                <a:ea typeface="Adobe 宋体 Std L" panose="02020300000000000000" pitchFamily="18" charset="-122"/>
              </a:rPr>
              <a:t>转而积极对待</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有些老年人性格外向开朗， 认识事物比较客观， 对自己的病情有一定的认识， 并且</a:t>
            </a:r>
            <a:r>
              <a:rPr lang="zh-CN" altLang="en-US" sz="1400" dirty="0" smtClean="0">
                <a:solidFill>
                  <a:srgbClr val="221E1F"/>
                </a:solidFill>
                <a:latin typeface="Adobe 宋体 Std L" panose="02020300000000000000" pitchFamily="18" charset="-122"/>
                <a:ea typeface="Adobe 宋体 Std L" panose="02020300000000000000" pitchFamily="18" charset="-122"/>
              </a:rPr>
              <a:t>建立</a:t>
            </a:r>
            <a:r>
              <a:rPr lang="zh-CN" altLang="en-US" sz="1400" dirty="0">
                <a:solidFill>
                  <a:srgbClr val="221E1F"/>
                </a:solidFill>
                <a:latin typeface="Adobe 宋体 Std L" panose="02020300000000000000" pitchFamily="18" charset="-122"/>
                <a:ea typeface="Adobe 宋体 Std L" panose="02020300000000000000" pitchFamily="18" charset="-122"/>
              </a:rPr>
              <a:t>了自己的科学生死观， 对死亡具有理智的思考， 对生命的有限性有积极的认识， 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认清自己</a:t>
            </a:r>
            <a:r>
              <a:rPr lang="zh-CN" altLang="en-US" sz="1400" dirty="0">
                <a:solidFill>
                  <a:srgbClr val="221E1F"/>
                </a:solidFill>
                <a:latin typeface="Adobe 宋体 Std L" panose="02020300000000000000" pitchFamily="18" charset="-122"/>
                <a:ea typeface="Adobe 宋体 Std L" panose="02020300000000000000" pitchFamily="18" charset="-122"/>
              </a:rPr>
              <a:t>的身体状况又无可奈何时， 积极投身其他事情， 从而转移面对疾病而产生的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不良心理</a:t>
            </a:r>
            <a:r>
              <a:rPr lang="zh-CN" altLang="en-US" sz="1400" dirty="0">
                <a:solidFill>
                  <a:srgbClr val="221E1F"/>
                </a:solidFill>
                <a:latin typeface="Adobe 宋体 Std L" panose="02020300000000000000" pitchFamily="18" charset="-122"/>
                <a:ea typeface="Adobe 宋体 Std L" panose="02020300000000000000" pitchFamily="18" charset="-122"/>
              </a:rPr>
              <a:t>。</a:t>
            </a:r>
          </a:p>
        </p:txBody>
      </p:sp>
    </p:spTree>
    <p:extLst>
      <p:ext uri="{BB962C8B-B14F-4D97-AF65-F5344CB8AC3E}">
        <p14:creationId xmlns:p14="http://schemas.microsoft.com/office/powerpoint/2010/main" val="264648041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三、安宁疗护老年人的需求</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随着年龄的增长， 人身体的各项机能都不可避免地出现衰退的状况， 尤其是当人的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年龄</a:t>
            </a:r>
            <a:r>
              <a:rPr lang="zh-CN" altLang="en-US" sz="1400" dirty="0" smtClean="0">
                <a:solidFill>
                  <a:srgbClr val="221E1F"/>
                </a:solidFill>
                <a:latin typeface="Adobe 宋体 Std L" panose="02020300000000000000" pitchFamily="18" charset="-122"/>
                <a:ea typeface="Adobe 宋体 Std L" panose="02020300000000000000" pitchFamily="18" charset="-122"/>
              </a:rPr>
              <a:t>高于</a:t>
            </a:r>
            <a:r>
              <a:rPr lang="en-US" altLang="zh-CN" sz="1400" dirty="0" smtClean="0">
                <a:solidFill>
                  <a:srgbClr val="221E1F"/>
                </a:solidFill>
                <a:latin typeface="Adobe 宋体 Std L" panose="02020300000000000000" pitchFamily="18" charset="-122"/>
                <a:ea typeface="Adobe 宋体 Std L" panose="02020300000000000000" pitchFamily="18" charset="-122"/>
              </a:rPr>
              <a:t>65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岁时， 身体各项机能的退化速度将急剧增加， 如视力、听力、平衡能力及</a:t>
            </a:r>
            <a:r>
              <a:rPr lang="zh-CN" altLang="en-US" sz="1400" dirty="0" smtClean="0">
                <a:solidFill>
                  <a:srgbClr val="221E1F"/>
                </a:solidFill>
                <a:latin typeface="Adobe 宋体 Std L" panose="02020300000000000000" pitchFamily="18" charset="-122"/>
                <a:ea typeface="Adobe 宋体 Std L" panose="02020300000000000000" pitchFamily="18" charset="-122"/>
              </a:rPr>
              <a:t>运动能力</a:t>
            </a:r>
            <a:r>
              <a:rPr lang="zh-CN" altLang="en-US" sz="1400" dirty="0">
                <a:solidFill>
                  <a:srgbClr val="221E1F"/>
                </a:solidFill>
                <a:latin typeface="Adobe 宋体 Std L" panose="02020300000000000000" pitchFamily="18" charset="-122"/>
                <a:ea typeface="Adobe 宋体 Std L" panose="02020300000000000000" pitchFamily="18" charset="-122"/>
              </a:rPr>
              <a:t>等都会随之衰退， 那么身心机能不同的人生活需求就会产生区别。</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身体</a:t>
            </a:r>
            <a:r>
              <a:rPr lang="zh-CN" altLang="en-US" sz="1400" dirty="0">
                <a:solidFill>
                  <a:srgbClr val="221E1F"/>
                </a:solidFill>
                <a:latin typeface="Adobe 宋体 Std L" panose="02020300000000000000" pitchFamily="18" charset="-122"/>
                <a:ea typeface="Adobe 宋体 Std L" panose="02020300000000000000" pitchFamily="18" charset="-122"/>
              </a:rPr>
              <a:t>需求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生存需求是人最基本的需求。对于安宁疗护的老年人， 他们要满足生存基本需要的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睡眠</a:t>
            </a:r>
            <a:r>
              <a:rPr lang="zh-CN" altLang="en-US" sz="1400" dirty="0">
                <a:solidFill>
                  <a:srgbClr val="221E1F"/>
                </a:solidFill>
                <a:latin typeface="Adobe 宋体 Std L" panose="02020300000000000000" pitchFamily="18" charset="-122"/>
                <a:ea typeface="Adobe 宋体 Std L" panose="02020300000000000000" pitchFamily="18" charset="-122"/>
              </a:rPr>
              <a:t>、饮食、家务等生活“必需行为”， 还要面对疾病伴随而来的身体变化， 他们仍然在意身体形象和别人对他们所投来的目光， 尤以女性为甚。为了使安宁疗护的老年人觉得有</a:t>
            </a:r>
            <a:r>
              <a:rPr lang="zh-CN" altLang="en-US" sz="1400" dirty="0" smtClean="0">
                <a:solidFill>
                  <a:srgbClr val="221E1F"/>
                </a:solidFill>
                <a:latin typeface="Adobe 宋体 Std L" panose="02020300000000000000" pitchFamily="18" charset="-122"/>
                <a:ea typeface="Adobe 宋体 Std L" panose="02020300000000000000" pitchFamily="18" charset="-122"/>
              </a:rPr>
              <a:t>尊严</a:t>
            </a:r>
            <a:r>
              <a:rPr lang="zh-CN" altLang="en-US" sz="1400" dirty="0">
                <a:solidFill>
                  <a:srgbClr val="221E1F"/>
                </a:solidFill>
                <a:latin typeface="Adobe 宋体 Std L" panose="02020300000000000000" pitchFamily="18" charset="-122"/>
                <a:ea typeface="Adobe 宋体 Std L" panose="02020300000000000000" pitchFamily="18" charset="-122"/>
              </a:rPr>
              <a:t>， 照顾者要鼓励家人或其他专业人士协助老年人， 尽量保持良好的个人卫生， 也尽量</a:t>
            </a:r>
            <a:r>
              <a:rPr lang="zh-CN" altLang="en-US" sz="1400" dirty="0" smtClean="0">
                <a:solidFill>
                  <a:srgbClr val="221E1F"/>
                </a:solidFill>
                <a:latin typeface="Adobe 宋体 Std L" panose="02020300000000000000" pitchFamily="18" charset="-122"/>
                <a:ea typeface="Adobe 宋体 Std L" panose="02020300000000000000" pitchFamily="18" charset="-122"/>
              </a:rPr>
              <a:t>让他们</a:t>
            </a:r>
            <a:r>
              <a:rPr lang="zh-CN" altLang="en-US" sz="1400" dirty="0">
                <a:solidFill>
                  <a:srgbClr val="221E1F"/>
                </a:solidFill>
                <a:latin typeface="Adobe 宋体 Std L" panose="02020300000000000000" pitchFamily="18" charset="-122"/>
                <a:ea typeface="Adobe 宋体 Std L" panose="02020300000000000000" pitchFamily="18" charset="-122"/>
              </a:rPr>
              <a:t>保持整洁的样貌。有清洁的身体和衣服， 老年人就多一点自信心， 而不用担心别人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以奇异的</a:t>
            </a:r>
            <a:r>
              <a:rPr lang="zh-CN" altLang="en-US" sz="1400" dirty="0">
                <a:solidFill>
                  <a:srgbClr val="221E1F"/>
                </a:solidFill>
                <a:latin typeface="Adobe 宋体 Std L" panose="02020300000000000000" pitchFamily="18" charset="-122"/>
                <a:ea typeface="Adobe 宋体 Std L" panose="02020300000000000000" pitchFamily="18" charset="-122"/>
              </a:rPr>
              <a:t>眼光看着他们有病的样子， 心情也自然好得多了。</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情感</a:t>
            </a:r>
            <a:r>
              <a:rPr lang="zh-CN" altLang="en-US" sz="1400" dirty="0">
                <a:solidFill>
                  <a:srgbClr val="221E1F"/>
                </a:solidFill>
                <a:latin typeface="Adobe 宋体 Std L" panose="02020300000000000000" pitchFamily="18" charset="-122"/>
                <a:ea typeface="Adobe 宋体 Std L" panose="02020300000000000000" pitchFamily="18" charset="-122"/>
              </a:rPr>
              <a:t>和心理方面的需求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从广义来说， 安宁疗护的老年人除了身体需求外， 其他心理、情绪、宗教的需求都</a:t>
            </a:r>
            <a:r>
              <a:rPr lang="zh-CN" altLang="en-US" sz="1400" dirty="0" smtClean="0">
                <a:solidFill>
                  <a:srgbClr val="221E1F"/>
                </a:solidFill>
                <a:latin typeface="Adobe 宋体 Std L" panose="02020300000000000000" pitchFamily="18" charset="-122"/>
                <a:ea typeface="Adobe 宋体 Std L" panose="02020300000000000000" pitchFamily="18" charset="-122"/>
              </a:rPr>
              <a:t>算为</a:t>
            </a:r>
            <a:r>
              <a:rPr lang="zh-CN" altLang="en-US" sz="1400" dirty="0">
                <a:solidFill>
                  <a:srgbClr val="221E1F"/>
                </a:solidFill>
                <a:latin typeface="Adobe 宋体 Std L" panose="02020300000000000000" pitchFamily="18" charset="-122"/>
                <a:ea typeface="Adobe 宋体 Std L" panose="02020300000000000000" pitchFamily="18" charset="-122"/>
              </a:rPr>
              <a:t>心灵的需求， 他们不应该被仅仅当作疾病或者垂死的情况来对待。照顾者要了解并</a:t>
            </a:r>
            <a:r>
              <a:rPr lang="zh-CN" altLang="en-US" sz="1400" dirty="0" smtClean="0">
                <a:solidFill>
                  <a:srgbClr val="221E1F"/>
                </a:solidFill>
                <a:latin typeface="Adobe 宋体 Std L" panose="02020300000000000000" pitchFamily="18" charset="-122"/>
                <a:ea typeface="Adobe 宋体 Std L" panose="02020300000000000000" pitchFamily="18" charset="-122"/>
              </a:rPr>
              <a:t>教育家</a:t>
            </a:r>
            <a:r>
              <a:rPr lang="zh-CN" altLang="en-US" sz="1400" dirty="0">
                <a:solidFill>
                  <a:srgbClr val="221E1F"/>
                </a:solidFill>
                <a:latin typeface="Adobe 宋体 Std L" panose="02020300000000000000" pitchFamily="18" charset="-122"/>
                <a:ea typeface="Adobe 宋体 Std L" panose="02020300000000000000" pitchFamily="18" charset="-122"/>
              </a:rPr>
              <a:t>人及其他护理团队， 尊重老人的需求， 包括老年人的情绪、心理需求以及身体需求等</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a:t>
            </a:r>
            <a:r>
              <a:rPr lang="zh-CN" altLang="en-US" sz="1400" dirty="0">
                <a:solidFill>
                  <a:srgbClr val="221E1F"/>
                </a:solidFill>
                <a:latin typeface="Adobe 宋体 Std L" panose="02020300000000000000" pitchFamily="18" charset="-122"/>
                <a:ea typeface="Adobe 宋体 Std L" panose="02020300000000000000" pitchFamily="18" charset="-122"/>
              </a:rPr>
              <a:t>需要尽量保持一些能够掌控自己生活、生命和自由自主的感觉， 我们要鼓励家人让</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直接参与安宁疗护和日常生活的安排， 并尽量采纳老年人的意愿， 让老年人最后的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旅程</a:t>
            </a:r>
            <a:r>
              <a:rPr lang="zh-CN" altLang="en-US" sz="1400" dirty="0">
                <a:solidFill>
                  <a:srgbClr val="221E1F"/>
                </a:solidFill>
                <a:latin typeface="Adobe 宋体 Std L" panose="02020300000000000000" pitchFamily="18" charset="-122"/>
                <a:ea typeface="Adobe 宋体 Std L" panose="02020300000000000000" pitchFamily="18" charset="-122"/>
              </a:rPr>
              <a:t>仍然是自主及有选择的。安宁疗护老年人亦需要我们提供一个安全的环境及容许他们</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表达</a:t>
            </a:r>
            <a:r>
              <a:rPr lang="zh-CN" altLang="en-US" sz="1400" dirty="0">
                <a:solidFill>
                  <a:srgbClr val="221E1F"/>
                </a:solidFill>
                <a:latin typeface="Adobe 宋体 Std L" panose="02020300000000000000" pitchFamily="18" charset="-122"/>
                <a:ea typeface="Adobe 宋体 Std L" panose="02020300000000000000" pitchFamily="18" charset="-122"/>
              </a:rPr>
              <a:t>感受的气氛， 要让他们有机会谈谈自己对死亡的看法和感受。</a:t>
            </a:r>
          </a:p>
        </p:txBody>
      </p:sp>
    </p:spTree>
    <p:extLst>
      <p:ext uri="{BB962C8B-B14F-4D97-AF65-F5344CB8AC3E}">
        <p14:creationId xmlns:p14="http://schemas.microsoft.com/office/powerpoint/2010/main" val="298908742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7"/>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社交</a:t>
            </a:r>
            <a:r>
              <a:rPr lang="zh-CN" altLang="en-US" sz="1400" dirty="0">
                <a:solidFill>
                  <a:srgbClr val="221E1F"/>
                </a:solidFill>
                <a:latin typeface="Adobe 宋体 Std L" panose="02020300000000000000" pitchFamily="18" charset="-122"/>
                <a:ea typeface="Adobe 宋体 Std L" panose="02020300000000000000" pitchFamily="18" charset="-122"/>
              </a:rPr>
              <a:t>需求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安宁疗护老年人如果身体情况许可， 让他们维持有意义的社交活动以及参与家庭和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朋友</a:t>
            </a:r>
            <a:r>
              <a:rPr lang="zh-CN" altLang="en-US" sz="1400" dirty="0">
                <a:solidFill>
                  <a:srgbClr val="221E1F"/>
                </a:solidFill>
                <a:latin typeface="Adobe 宋体 Std L" panose="02020300000000000000" pitchFamily="18" charset="-122"/>
                <a:ea typeface="Adobe 宋体 Std L" panose="02020300000000000000" pitchFamily="18" charset="-122"/>
              </a:rPr>
              <a:t>良好关系的互动是非常重要的。如果安宁疗护老年人觉得自己时日不多， 可能更希望</a:t>
            </a:r>
            <a:r>
              <a:rPr lang="zh-CN" altLang="en-US" sz="1400" dirty="0" smtClean="0">
                <a:solidFill>
                  <a:srgbClr val="221E1F"/>
                </a:solidFill>
                <a:latin typeface="Adobe 宋体 Std L" panose="02020300000000000000" pitchFamily="18" charset="-122"/>
                <a:ea typeface="Adobe 宋体 Std L" panose="02020300000000000000" pitchFamily="18" charset="-122"/>
              </a:rPr>
              <a:t>与自己</a:t>
            </a:r>
            <a:r>
              <a:rPr lang="zh-CN" altLang="en-US" sz="1400" dirty="0">
                <a:solidFill>
                  <a:srgbClr val="221E1F"/>
                </a:solidFill>
                <a:latin typeface="Adobe 宋体 Std L" panose="02020300000000000000" pitchFamily="18" charset="-122"/>
                <a:ea typeface="Adobe 宋体 Std L" panose="02020300000000000000" pitchFamily="18" charset="-122"/>
              </a:rPr>
              <a:t>的家人或好朋友见面， 与他们保持联系</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。有些</a:t>
            </a:r>
            <a:r>
              <a:rPr lang="zh-CN" altLang="en-US" sz="1400" dirty="0">
                <a:solidFill>
                  <a:srgbClr val="221E1F"/>
                </a:solidFill>
                <a:latin typeface="Adobe 宋体 Std L" panose="02020300000000000000" pitchFamily="18" charset="-122"/>
                <a:ea typeface="Adobe 宋体 Std L" panose="02020300000000000000" pitchFamily="18" charset="-122"/>
              </a:rPr>
              <a:t>朋友或亲人会因害怕与安宁疗护老年人相见而勾起愁思， 而老年人本人亦可能</a:t>
            </a:r>
            <a:r>
              <a:rPr lang="zh-CN" altLang="en-US" sz="1400" dirty="0" smtClean="0">
                <a:solidFill>
                  <a:srgbClr val="221E1F"/>
                </a:solidFill>
                <a:latin typeface="Adobe 宋体 Std L" panose="02020300000000000000" pitchFamily="18" charset="-122"/>
                <a:ea typeface="Adobe 宋体 Std L" panose="02020300000000000000" pitchFamily="18" charset="-122"/>
              </a:rPr>
              <a:t>因身体</a:t>
            </a:r>
            <a:r>
              <a:rPr lang="zh-CN" altLang="en-US" sz="1400" dirty="0">
                <a:solidFill>
                  <a:srgbClr val="221E1F"/>
                </a:solidFill>
                <a:latin typeface="Adobe 宋体 Std L" panose="02020300000000000000" pitchFamily="18" charset="-122"/>
                <a:ea typeface="Adobe 宋体 Std L" panose="02020300000000000000" pitchFamily="18" charset="-122"/>
              </a:rPr>
              <a:t>不适而不能见面， 这些情况皆可导致双方疏远。照顾者应尽量鼓励和安排并创造</a:t>
            </a:r>
            <a:r>
              <a:rPr lang="zh-CN" altLang="en-US" sz="1400" dirty="0" smtClean="0">
                <a:solidFill>
                  <a:srgbClr val="221E1F"/>
                </a:solidFill>
                <a:latin typeface="Adobe 宋体 Std L" panose="02020300000000000000" pitchFamily="18" charset="-122"/>
                <a:ea typeface="Adobe 宋体 Std L" panose="02020300000000000000" pitchFamily="18" charset="-122"/>
              </a:rPr>
              <a:t>环境让</a:t>
            </a:r>
            <a:r>
              <a:rPr lang="zh-CN" altLang="en-US" sz="1400" dirty="0">
                <a:solidFill>
                  <a:srgbClr val="221E1F"/>
                </a:solidFill>
                <a:latin typeface="Adobe 宋体 Std L" panose="02020300000000000000" pitchFamily="18" charset="-122"/>
                <a:ea typeface="Adobe 宋体 Std L" panose="02020300000000000000" pitchFamily="18" charset="-122"/>
              </a:rPr>
              <a:t>家人和朋友与老年人守在一起， 如谈心、唱歌、玩小游戏等。因为关系一旦变得疏远</a:t>
            </a:r>
            <a:r>
              <a:rPr lang="zh-CN" altLang="en-US" sz="1400" dirty="0" smtClean="0">
                <a:solidFill>
                  <a:srgbClr val="221E1F"/>
                </a:solidFill>
                <a:latin typeface="Adobe 宋体 Std L" panose="02020300000000000000" pitchFamily="18" charset="-122"/>
                <a:ea typeface="Adobe 宋体 Std L" panose="02020300000000000000" pitchFamily="18" charset="-122"/>
              </a:rPr>
              <a:t>，各方</a:t>
            </a:r>
            <a:r>
              <a:rPr lang="zh-CN" altLang="en-US" sz="1400" dirty="0">
                <a:solidFill>
                  <a:srgbClr val="221E1F"/>
                </a:solidFill>
                <a:latin typeface="Adobe 宋体 Std L" panose="02020300000000000000" pitchFamily="18" charset="-122"/>
                <a:ea typeface="Adobe 宋体 Std L" panose="02020300000000000000" pitchFamily="18" charset="-122"/>
              </a:rPr>
              <a:t>都会因为失去有意义的联系而感觉失落和内疚， 消极老人更需要以儿孙来提醒自己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的生命将由下一代延续下去。若是没有儿孙的老年人， 他们的一生也接触和教育过</a:t>
            </a:r>
            <a:r>
              <a:rPr lang="zh-CN" altLang="en-US" sz="1400" dirty="0" smtClean="0">
                <a:solidFill>
                  <a:srgbClr val="221E1F"/>
                </a:solidFill>
                <a:latin typeface="Adobe 宋体 Std L" panose="02020300000000000000" pitchFamily="18" charset="-122"/>
                <a:ea typeface="Adobe 宋体 Std L" panose="02020300000000000000" pitchFamily="18" charset="-122"/>
              </a:rPr>
              <a:t>年轻人</a:t>
            </a:r>
            <a:r>
              <a:rPr lang="zh-CN" altLang="en-US" sz="1400" dirty="0">
                <a:solidFill>
                  <a:srgbClr val="221E1F"/>
                </a:solidFill>
                <a:latin typeface="Adobe 宋体 Std L" panose="02020300000000000000" pitchFamily="18" charset="-122"/>
                <a:ea typeface="Adobe 宋体 Std L" panose="02020300000000000000" pitchFamily="18" charset="-122"/>
              </a:rPr>
              <a:t>， 他的生命也可以通过他人继续点燃下去。老年人和家人的共同力量， 就可以发挥</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a:t>
            </a:r>
            <a:r>
              <a:rPr lang="zh-CN" altLang="en-US" sz="1400" dirty="0">
                <a:solidFill>
                  <a:srgbClr val="221E1F"/>
                </a:solidFill>
                <a:latin typeface="Adobe 宋体 Std L" panose="02020300000000000000" pitchFamily="18" charset="-122"/>
                <a:ea typeface="Adobe 宋体 Std L" panose="02020300000000000000" pitchFamily="18" charset="-122"/>
              </a:rPr>
              <a:t>处理死亡的力量。由于安宁疗护的老年人面对的恐惧和困难大致相同， 我们可以加入</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社会支持</a:t>
            </a:r>
            <a:r>
              <a:rPr lang="zh-CN" altLang="en-US" sz="1400" dirty="0">
                <a:solidFill>
                  <a:srgbClr val="221E1F"/>
                </a:solidFill>
                <a:latin typeface="Adobe 宋体 Std L" panose="02020300000000000000" pitchFamily="18" charset="-122"/>
                <a:ea typeface="Adobe 宋体 Std L" panose="02020300000000000000" pitchFamily="18" charset="-122"/>
              </a:rPr>
              <a:t>的力量， 老年人若有心力参与支持活动， 亦能从中获益。面对死亡时， 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与其他</a:t>
            </a:r>
            <a:r>
              <a:rPr lang="zh-CN" altLang="en-US" sz="1400" dirty="0">
                <a:solidFill>
                  <a:srgbClr val="221E1F"/>
                </a:solidFill>
                <a:latin typeface="Adobe 宋体 Std L" panose="02020300000000000000" pitchFamily="18" charset="-122"/>
                <a:ea typeface="Adobe 宋体 Std L" panose="02020300000000000000" pitchFamily="18" charset="-122"/>
              </a:rPr>
              <a:t>同类病人的想法和社交生活帮助他们脱离孤单感是非常重要的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灵性</a:t>
            </a:r>
            <a:r>
              <a:rPr lang="zh-CN" altLang="en-US" sz="1400" dirty="0" smtClean="0">
                <a:solidFill>
                  <a:srgbClr val="221E1F"/>
                </a:solidFill>
                <a:latin typeface="Adobe 宋体 Std L" panose="02020300000000000000" pitchFamily="18" charset="-122"/>
                <a:ea typeface="Adobe 宋体 Std L" panose="02020300000000000000" pitchFamily="18" charset="-122"/>
              </a:rPr>
              <a:t>需求</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相对于宗教， 灵性更具有普遍性和广泛性， 没有制度上和神学上的约束； 灵性的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修炼相对</a:t>
            </a:r>
            <a:r>
              <a:rPr lang="zh-CN" altLang="en-US" sz="1400" dirty="0">
                <a:solidFill>
                  <a:srgbClr val="221E1F"/>
                </a:solidFill>
                <a:latin typeface="Adobe 宋体 Std L" panose="02020300000000000000" pitchFamily="18" charset="-122"/>
                <a:ea typeface="Adobe 宋体 Std L" panose="02020300000000000000" pitchFamily="18" charset="-122"/>
              </a:rPr>
              <a:t>于宗教修行， 除了从教义、他人经验中学习， 更鼓励个人寻找自己独特的经验， 更</a:t>
            </a:r>
            <a:r>
              <a:rPr lang="zh-CN" altLang="en-US" sz="1400" dirty="0" smtClean="0">
                <a:solidFill>
                  <a:srgbClr val="221E1F"/>
                </a:solidFill>
                <a:latin typeface="Adobe 宋体 Std L" panose="02020300000000000000" pitchFamily="18" charset="-122"/>
                <a:ea typeface="Adobe 宋体 Std L" panose="02020300000000000000" pitchFamily="18" charset="-122"/>
              </a:rPr>
              <a:t>坚定</a:t>
            </a:r>
            <a:r>
              <a:rPr lang="zh-CN" altLang="en-US" sz="1400" dirty="0">
                <a:solidFill>
                  <a:srgbClr val="221E1F"/>
                </a:solidFill>
                <a:latin typeface="Adobe 宋体 Std L" panose="02020300000000000000" pitchFamily="18" charset="-122"/>
                <a:ea typeface="Adobe 宋体 Std L" panose="02020300000000000000" pitchFamily="18" charset="-122"/>
              </a:rPr>
              <a:t>地维护了人的主观能动性。灵性与宗教的关系如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图</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所示。</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71035" y="4733379"/>
            <a:ext cx="1876425"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9206047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7"/>
            <a:ext cx="11054246" cy="138499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灵性照顾所谓的“灵性” 主张， 与“超个人心理学” 所主张的灵性需求相吻合， </a:t>
            </a:r>
            <a:r>
              <a:rPr lang="zh-CN" altLang="en-US" sz="1400" dirty="0" smtClean="0">
                <a:solidFill>
                  <a:srgbClr val="221E1F"/>
                </a:solidFill>
                <a:latin typeface="Adobe 宋体 Std L" panose="02020300000000000000" pitchFamily="18" charset="-122"/>
                <a:ea typeface="Adobe 宋体 Std L" panose="02020300000000000000" pitchFamily="18" charset="-122"/>
              </a:rPr>
              <a:t>认为</a:t>
            </a:r>
            <a:r>
              <a:rPr lang="zh-CN" altLang="en-US" sz="1400" dirty="0">
                <a:solidFill>
                  <a:srgbClr val="221E1F"/>
                </a:solidFill>
                <a:latin typeface="Adobe 宋体 Std L" panose="02020300000000000000" pitchFamily="18" charset="-122"/>
                <a:ea typeface="Adobe 宋体 Std L" panose="02020300000000000000" pitchFamily="18" charset="-122"/>
              </a:rPr>
              <a:t>人具有超越身体与思想的“灵性” 存在。用一个浮在水面上的冰山（</a:t>
            </a:r>
            <a:r>
              <a:rPr lang="zh-CN" altLang="en-US" sz="1400" dirty="0" smtClean="0">
                <a:solidFill>
                  <a:srgbClr val="221E1F"/>
                </a:solidFill>
                <a:latin typeface="Adobe 宋体 Std L" panose="02020300000000000000" pitchFamily="18" charset="-122"/>
                <a:ea typeface="Adobe 宋体 Std L" panose="02020300000000000000" pitchFamily="18" charset="-122"/>
              </a:rPr>
              <a:t>图</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作为</a:t>
            </a:r>
            <a:r>
              <a:rPr lang="zh-CN" altLang="en-US" sz="1400" dirty="0" smtClean="0">
                <a:solidFill>
                  <a:srgbClr val="221E1F"/>
                </a:solidFill>
                <a:latin typeface="Adobe 宋体 Std L" panose="02020300000000000000" pitchFamily="18" charset="-122"/>
                <a:ea typeface="Adobe 宋体 Std L" panose="02020300000000000000" pitchFamily="18" charset="-122"/>
              </a:rPr>
              <a:t>隐喻</a:t>
            </a:r>
            <a:r>
              <a:rPr lang="zh-CN" altLang="en-US" sz="1400" dirty="0">
                <a:solidFill>
                  <a:srgbClr val="221E1F"/>
                </a:solidFill>
                <a:latin typeface="Adobe 宋体 Std L" panose="02020300000000000000" pitchFamily="18" charset="-122"/>
                <a:ea typeface="Adobe 宋体 Std L" panose="02020300000000000000" pitchFamily="18" charset="-122"/>
              </a:rPr>
              <a:t>： 一般来说， 我们能看到的只是冰山一角， 即外在生理上的表象（身体层面）， 包括</a:t>
            </a:r>
            <a:r>
              <a:rPr lang="zh-CN" altLang="en-US" sz="1400" dirty="0" smtClean="0">
                <a:solidFill>
                  <a:srgbClr val="221E1F"/>
                </a:solidFill>
                <a:latin typeface="Adobe 宋体 Std L" panose="02020300000000000000" pitchFamily="18" charset="-122"/>
                <a:ea typeface="Adobe 宋体 Std L" panose="02020300000000000000" pitchFamily="18" charset="-122"/>
              </a:rPr>
              <a:t>外在</a:t>
            </a:r>
            <a:r>
              <a:rPr lang="zh-CN" altLang="en-US" sz="1400" dirty="0">
                <a:solidFill>
                  <a:srgbClr val="221E1F"/>
                </a:solidFill>
                <a:latin typeface="Adobe 宋体 Std L" panose="02020300000000000000" pitchFamily="18" charset="-122"/>
                <a:ea typeface="Adobe 宋体 Std L" panose="02020300000000000000" pitchFamily="18" charset="-122"/>
              </a:rPr>
              <a:t>行为的呈现； 水平线之下才是心理层面， 蕴藏着意志、情感、智力、道德观念等； 而</a:t>
            </a:r>
            <a:r>
              <a:rPr lang="zh-CN" altLang="en-US" sz="1400" dirty="0" smtClean="0">
                <a:solidFill>
                  <a:srgbClr val="221E1F"/>
                </a:solidFill>
                <a:latin typeface="Adobe 宋体 Std L" panose="02020300000000000000" pitchFamily="18" charset="-122"/>
                <a:ea typeface="Adobe 宋体 Std L" panose="02020300000000000000" pitchFamily="18" charset="-122"/>
              </a:rPr>
              <a:t>灵性</a:t>
            </a:r>
            <a:r>
              <a:rPr lang="zh-CN" altLang="en-US" sz="1400" dirty="0">
                <a:solidFill>
                  <a:srgbClr val="221E1F"/>
                </a:solidFill>
                <a:latin typeface="Adobe 宋体 Std L" panose="02020300000000000000" pitchFamily="18" charset="-122"/>
                <a:ea typeface="Adobe 宋体 Std L" panose="02020300000000000000" pitchFamily="18" charset="-122"/>
              </a:rPr>
              <a:t>层面， 则是更深层次的、最重要的， 也是人根本的“内在” 本质、生命力的核心， 也</a:t>
            </a:r>
            <a:r>
              <a:rPr lang="zh-CN" altLang="en-US" sz="1400" dirty="0" smtClean="0">
                <a:solidFill>
                  <a:srgbClr val="221E1F"/>
                </a:solidFill>
                <a:latin typeface="Adobe 宋体 Std L" panose="02020300000000000000" pitchFamily="18" charset="-122"/>
                <a:ea typeface="Adobe 宋体 Std L" panose="02020300000000000000" pitchFamily="18" charset="-122"/>
              </a:rPr>
              <a:t>是人们</a:t>
            </a:r>
            <a:r>
              <a:rPr lang="zh-CN" altLang="en-US" sz="1400" dirty="0">
                <a:solidFill>
                  <a:srgbClr val="221E1F"/>
                </a:solidFill>
                <a:latin typeface="Adobe 宋体 Std L" panose="02020300000000000000" pitchFamily="18" charset="-122"/>
                <a:ea typeface="Adobe 宋体 Std L" panose="02020300000000000000" pitchFamily="18" charset="-122"/>
              </a:rPr>
              <a:t>明白为什么活着的重要部分。</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53025" y="2201759"/>
            <a:ext cx="1885950" cy="1704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文本框 2">
            <a:extLst>
              <a:ext uri="{FF2B5EF4-FFF2-40B4-BE49-F238E27FC236}">
                <a16:creationId xmlns="" xmlns:a16="http://schemas.microsoft.com/office/drawing/2014/main" id="{8FF45739-E9BA-7E83-93BC-781D5B5F48CC}"/>
              </a:ext>
            </a:extLst>
          </p:cNvPr>
          <p:cNvSpPr txBox="1"/>
          <p:nvPr/>
        </p:nvSpPr>
        <p:spPr>
          <a:xfrm>
            <a:off x="682125" y="4100066"/>
            <a:ext cx="11054246" cy="167456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灵性使人知道为什么活着， 向外影响到社会、心理甚至生理层面， 促进了个体内</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的和谐</a:t>
            </a:r>
            <a:r>
              <a:rPr lang="zh-CN" altLang="en-US" sz="1400" dirty="0">
                <a:solidFill>
                  <a:srgbClr val="221E1F"/>
                </a:solidFill>
                <a:latin typeface="Adobe 宋体 Std L" panose="02020300000000000000" pitchFamily="18" charset="-122"/>
                <a:ea typeface="Adobe 宋体 Std L" panose="02020300000000000000" pitchFamily="18" charset="-122"/>
              </a:rPr>
              <a:t>与平静。有研究发现， 针对安宁疗护老年人， 护理人员持续给予灵性磋商和会谈</a:t>
            </a:r>
            <a:r>
              <a:rPr lang="zh-CN" altLang="en-US" sz="1400" dirty="0" smtClean="0">
                <a:solidFill>
                  <a:srgbClr val="221E1F"/>
                </a:solidFill>
                <a:latin typeface="Adobe 宋体 Std L" panose="02020300000000000000" pitchFamily="18" charset="-122"/>
                <a:ea typeface="Adobe 宋体 Std L" panose="02020300000000000000" pitchFamily="18" charset="-122"/>
              </a:rPr>
              <a:t>，有助于</a:t>
            </a:r>
            <a:r>
              <a:rPr lang="zh-CN" altLang="en-US" sz="1400" dirty="0">
                <a:solidFill>
                  <a:srgbClr val="221E1F"/>
                </a:solidFill>
                <a:latin typeface="Adobe 宋体 Std L" panose="02020300000000000000" pitchFamily="18" charset="-122"/>
                <a:ea typeface="Adobe 宋体 Std L" panose="02020300000000000000" pitchFamily="18" charset="-122"/>
              </a:rPr>
              <a:t>患者哀伤调适及提升生活品质。护理人员若能将灵性评估放在每日例行身体</a:t>
            </a:r>
            <a:r>
              <a:rPr lang="zh-CN" altLang="en-US" sz="1400" dirty="0" smtClean="0">
                <a:solidFill>
                  <a:srgbClr val="221E1F"/>
                </a:solidFill>
                <a:latin typeface="Adobe 宋体 Std L" panose="02020300000000000000" pitchFamily="18" charset="-122"/>
                <a:ea typeface="Adobe 宋体 Std L" panose="02020300000000000000" pitchFamily="18" charset="-122"/>
              </a:rPr>
              <a:t>评估中</a:t>
            </a:r>
            <a:r>
              <a:rPr lang="zh-CN" altLang="en-US" sz="1400" dirty="0">
                <a:solidFill>
                  <a:srgbClr val="221E1F"/>
                </a:solidFill>
                <a:latin typeface="Adobe 宋体 Std L" panose="02020300000000000000" pitchFamily="18" charset="-122"/>
                <a:ea typeface="Adobe 宋体 Std L" panose="02020300000000000000" pitchFamily="18" charset="-122"/>
              </a:rPr>
              <a:t>， 去引导病患表达灵性上的需求， 可以更有效地提供灵性照顾， 从而满足其灵性</a:t>
            </a:r>
            <a:r>
              <a:rPr lang="zh-CN" altLang="en-US" sz="1400" dirty="0" smtClean="0">
                <a:solidFill>
                  <a:srgbClr val="221E1F"/>
                </a:solidFill>
                <a:latin typeface="Adobe 宋体 Std L" panose="02020300000000000000" pitchFamily="18" charset="-122"/>
                <a:ea typeface="Adobe 宋体 Std L" panose="02020300000000000000" pitchFamily="18" charset="-122"/>
              </a:rPr>
              <a:t>需求</a:t>
            </a:r>
            <a:r>
              <a:rPr lang="zh-CN" altLang="en-US" sz="1400" dirty="0">
                <a:solidFill>
                  <a:srgbClr val="221E1F"/>
                </a:solidFill>
                <a:latin typeface="Adobe 宋体 Std L" panose="02020300000000000000" pitchFamily="18" charset="-122"/>
                <a:ea typeface="Adobe 宋体 Std L" panose="02020300000000000000" pitchFamily="18" charset="-122"/>
              </a:rPr>
              <a:t>。此外， 护理人员灵性认知、灵性水平越高， 患者的灵性健康状况越好， 越容易从</a:t>
            </a:r>
            <a:r>
              <a:rPr lang="zh-CN" altLang="en-US" sz="1400" dirty="0" smtClean="0">
                <a:solidFill>
                  <a:srgbClr val="221E1F"/>
                </a:solidFill>
                <a:latin typeface="Adobe 宋体 Std L" panose="02020300000000000000" pitchFamily="18" charset="-122"/>
                <a:ea typeface="Adobe 宋体 Std L" panose="02020300000000000000" pitchFamily="18" charset="-122"/>
              </a:rPr>
              <a:t>护理</a:t>
            </a:r>
            <a:r>
              <a:rPr lang="zh-CN" altLang="en-US" sz="1400" dirty="0">
                <a:solidFill>
                  <a:srgbClr val="221E1F"/>
                </a:solidFill>
                <a:latin typeface="Adobe 宋体 Std L" panose="02020300000000000000" pitchFamily="18" charset="-122"/>
                <a:ea typeface="Adobe 宋体 Std L" panose="02020300000000000000" pitchFamily="18" charset="-122"/>
              </a:rPr>
              <a:t>人员的灵性教育中得到满足。因此， 协助安宁疗护老年人建立起与天人物我之间的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良好</a:t>
            </a:r>
            <a:r>
              <a:rPr lang="zh-CN" altLang="en-US" sz="1400" dirty="0">
                <a:solidFill>
                  <a:srgbClr val="221E1F"/>
                </a:solidFill>
                <a:latin typeface="Adobe 宋体 Std L" panose="02020300000000000000" pitchFamily="18" charset="-122"/>
                <a:ea typeface="Adobe 宋体 Std L" panose="02020300000000000000" pitchFamily="18" charset="-122"/>
              </a:rPr>
              <a:t>关系， 对其真诚关心， 陪伴其走过哀伤的过程， 安抚老年人心灵深处， 有助于提高</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的生活质量。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69934545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6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四、安宁疗护老年人的沟通技巧</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934"/>
            <a:ext cx="11054246" cy="5262979"/>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a:t>
            </a:r>
            <a:r>
              <a:rPr lang="zh-CN" altLang="en-US" sz="1400" dirty="0">
                <a:solidFill>
                  <a:srgbClr val="221E1F"/>
                </a:solidFill>
                <a:latin typeface="Adobe 宋体 Std L" panose="02020300000000000000" pitchFamily="18" charset="-122"/>
                <a:ea typeface="Adobe 宋体 Std L" panose="02020300000000000000" pitchFamily="18" charset="-122"/>
              </a:rPr>
              <a:t>死亡</a:t>
            </a:r>
            <a:r>
              <a:rPr lang="zh-CN" altLang="en-US" sz="1400" dirty="0" smtClean="0">
                <a:solidFill>
                  <a:srgbClr val="221E1F"/>
                </a:solidFill>
                <a:latin typeface="Adobe 宋体 Std L" panose="02020300000000000000" pitchFamily="18" charset="-122"/>
                <a:ea typeface="Adobe 宋体 Std L" panose="02020300000000000000" pitchFamily="18" charset="-122"/>
              </a:rPr>
              <a:t>教育</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死亡教育是就如何认识和对待死亡而进行的教育， 其主旨在于使人正确地认识和</a:t>
            </a:r>
            <a:r>
              <a:rPr lang="zh-CN" altLang="en-US" sz="1400" dirty="0" smtClean="0">
                <a:solidFill>
                  <a:srgbClr val="221E1F"/>
                </a:solidFill>
                <a:latin typeface="Adobe 宋体 Std L" panose="02020300000000000000" pitchFamily="18" charset="-122"/>
                <a:ea typeface="Adobe 宋体 Std L" panose="02020300000000000000" pitchFamily="18" charset="-122"/>
              </a:rPr>
              <a:t>面对死亡</a:t>
            </a:r>
            <a:r>
              <a:rPr lang="zh-CN" altLang="en-US" sz="1400" dirty="0">
                <a:solidFill>
                  <a:srgbClr val="221E1F"/>
                </a:solidFill>
                <a:latin typeface="Adobe 宋体 Std L" panose="02020300000000000000" pitchFamily="18" charset="-122"/>
                <a:ea typeface="Adobe 宋体 Std L" panose="02020300000000000000" pitchFamily="18" charset="-122"/>
              </a:rPr>
              <a:t>。随着患者病情的逐渐加重， 死亡是整个家庭成员都需要直接面对的问题， 理解生</a:t>
            </a:r>
            <a:r>
              <a:rPr lang="zh-CN" altLang="en-US" sz="1400" dirty="0" smtClean="0">
                <a:solidFill>
                  <a:srgbClr val="221E1F"/>
                </a:solidFill>
                <a:latin typeface="Adobe 宋体 Std L" panose="02020300000000000000" pitchFamily="18" charset="-122"/>
                <a:ea typeface="Adobe 宋体 Std L" panose="02020300000000000000" pitchFamily="18" charset="-122"/>
              </a:rPr>
              <a:t>与死</a:t>
            </a:r>
            <a:r>
              <a:rPr lang="zh-CN" altLang="en-US" sz="1400" dirty="0">
                <a:solidFill>
                  <a:srgbClr val="221E1F"/>
                </a:solidFill>
                <a:latin typeface="Adobe 宋体 Std L" panose="02020300000000000000" pitchFamily="18" charset="-122"/>
                <a:ea typeface="Adobe 宋体 Std L" panose="02020300000000000000" pitchFamily="18" charset="-122"/>
              </a:rPr>
              <a:t>是人类自然生命历程的必然组成部分， 是不可抵抗的自然规律。照护者要适时进行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死亡教育</a:t>
            </a:r>
            <a:r>
              <a:rPr lang="zh-CN" altLang="en-US" sz="1400" dirty="0">
                <a:solidFill>
                  <a:srgbClr val="221E1F"/>
                </a:solidFill>
                <a:latin typeface="Adobe 宋体 Std L" panose="02020300000000000000" pitchFamily="18" charset="-122"/>
                <a:ea typeface="Adobe 宋体 Std L" panose="02020300000000000000" pitchFamily="18" charset="-122"/>
              </a:rPr>
              <a:t>， 帮助患者和亲属正确面对和思考与死亡相关的问题， 理性地看待死亡， 同时要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充分尊重</a:t>
            </a:r>
            <a:r>
              <a:rPr lang="zh-CN" altLang="en-US" sz="1400" dirty="0">
                <a:solidFill>
                  <a:srgbClr val="221E1F"/>
                </a:solidFill>
                <a:latin typeface="Adobe 宋体 Std L" panose="02020300000000000000" pitchFamily="18" charset="-122"/>
                <a:ea typeface="Adobe 宋体 Std L" panose="02020300000000000000" pitchFamily="18" charset="-122"/>
              </a:rPr>
              <a:t>老年人的意愿</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尊重</a:t>
            </a:r>
            <a:r>
              <a:rPr lang="zh-CN" altLang="en-US" sz="1400" dirty="0">
                <a:solidFill>
                  <a:srgbClr val="221E1F"/>
                </a:solidFill>
                <a:latin typeface="Adobe 宋体 Std L" panose="02020300000000000000" pitchFamily="18" charset="-122"/>
                <a:ea typeface="Adobe 宋体 Std L" panose="02020300000000000000" pitchFamily="18" charset="-122"/>
              </a:rPr>
              <a:t>安宁疗护老年人及其家属</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护理人员在跟安宁疗护的老年人进行接触时， 可能会抱着可怜他们、施舍他们的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态度</a:t>
            </a:r>
            <a:r>
              <a:rPr lang="zh-CN" altLang="en-US" sz="1400" dirty="0">
                <a:solidFill>
                  <a:srgbClr val="221E1F"/>
                </a:solidFill>
                <a:latin typeface="Adobe 宋体 Std L" panose="02020300000000000000" pitchFamily="18" charset="-122"/>
                <a:ea typeface="Adobe 宋体 Std L" panose="02020300000000000000" pitchFamily="18" charset="-122"/>
              </a:rPr>
              <a:t>， 如果我们像对待小孩一样对待老年人， 给他们灌输大道理， 这些反而会让老年人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产生抗拒</a:t>
            </a:r>
            <a:r>
              <a:rPr lang="zh-CN" altLang="en-US" sz="1400" dirty="0">
                <a:solidFill>
                  <a:srgbClr val="221E1F"/>
                </a:solidFill>
                <a:latin typeface="Adobe 宋体 Std L" panose="02020300000000000000" pitchFamily="18" charset="-122"/>
                <a:ea typeface="Adobe 宋体 Std L" panose="02020300000000000000" pitchFamily="18" charset="-122"/>
              </a:rPr>
              <a:t>的心理和行为。在对待安宁疗护老年人时， 我们更需要抱有尊重的态度， 尊重</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老年人的</a:t>
            </a:r>
            <a:r>
              <a:rPr lang="zh-CN" altLang="en-US" sz="1400" dirty="0">
                <a:solidFill>
                  <a:srgbClr val="221E1F"/>
                </a:solidFill>
                <a:latin typeface="Adobe 宋体 Std L" panose="02020300000000000000" pitchFamily="18" charset="-122"/>
                <a:ea typeface="Adobe 宋体 Std L" panose="02020300000000000000" pitchFamily="18" charset="-122"/>
              </a:rPr>
              <a:t>想法和态度， 尊重老年人的宗教信仰， 保护老年人的隐私， 还要尊重老年人的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生活方式和</a:t>
            </a:r>
            <a:r>
              <a:rPr lang="zh-CN" altLang="en-US" sz="1400" dirty="0">
                <a:solidFill>
                  <a:srgbClr val="221E1F"/>
                </a:solidFill>
                <a:latin typeface="Adobe 宋体 Std L" panose="02020300000000000000" pitchFamily="18" charset="-122"/>
                <a:ea typeface="Adobe 宋体 Std L" panose="02020300000000000000" pitchFamily="18" charset="-122"/>
              </a:rPr>
              <a:t>生活习惯。除此之外， 还要重视家属的意见， 识别、预测并满足老年人的需求， 以</a:t>
            </a:r>
            <a:r>
              <a:rPr lang="zh-CN" altLang="en-US" sz="1400" dirty="0" smtClean="0">
                <a:solidFill>
                  <a:srgbClr val="221E1F"/>
                </a:solidFill>
                <a:latin typeface="Adobe 宋体 Std L" panose="02020300000000000000" pitchFamily="18" charset="-122"/>
                <a:ea typeface="Adobe 宋体 Std L" panose="02020300000000000000" pitchFamily="18" charset="-122"/>
              </a:rPr>
              <a:t>确保老年人</a:t>
            </a:r>
            <a:r>
              <a:rPr lang="zh-CN" altLang="en-US" sz="1400" dirty="0">
                <a:solidFill>
                  <a:srgbClr val="221E1F"/>
                </a:solidFill>
                <a:latin typeface="Adobe 宋体 Std L" panose="02020300000000000000" pitchFamily="18" charset="-122"/>
                <a:ea typeface="Adobe 宋体 Std L" panose="02020300000000000000" pitchFamily="18" charset="-122"/>
              </a:rPr>
              <a:t>无痛、舒适地度过生命的最后时光。</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以</a:t>
            </a:r>
            <a:r>
              <a:rPr lang="zh-CN" altLang="en-US" sz="1400" dirty="0">
                <a:solidFill>
                  <a:srgbClr val="221E1F"/>
                </a:solidFill>
                <a:latin typeface="Adobe 宋体 Std L" panose="02020300000000000000" pitchFamily="18" charset="-122"/>
                <a:ea typeface="Adobe 宋体 Std L" panose="02020300000000000000" pitchFamily="18" charset="-122"/>
              </a:rPr>
              <a:t>同理心倾听老年人的倾诉</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安宁疗护老年人在生命的最后时刻往往希望得到别人， 尤其是亲人的理解和支持。</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a:t>
            </a:r>
            <a:r>
              <a:rPr lang="zh-CN" altLang="en-US" sz="1400" dirty="0">
                <a:solidFill>
                  <a:srgbClr val="221E1F"/>
                </a:solidFill>
                <a:latin typeface="Adobe 宋体 Std L" panose="02020300000000000000" pitchFamily="18" charset="-122"/>
                <a:ea typeface="Adobe 宋体 Std L" panose="02020300000000000000" pitchFamily="18" charset="-122"/>
              </a:rPr>
              <a:t>需要倾诉内心的愿望和嘱托， 需要与人沟通和交流。因此， 要认真、仔细地倾听</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老年人诉说</a:t>
            </a:r>
            <a:r>
              <a:rPr lang="zh-CN" altLang="en-US" sz="1400" dirty="0">
                <a:solidFill>
                  <a:srgbClr val="221E1F"/>
                </a:solidFill>
                <a:latin typeface="Adobe 宋体 Std L" panose="02020300000000000000" pitchFamily="18" charset="-122"/>
                <a:ea typeface="Adobe 宋体 Std L" panose="02020300000000000000" pitchFamily="18" charset="-122"/>
              </a:rPr>
              <a:t>， 使他们体验到大家的理解和支持。除此之外， 在倾听的过程中还需要运用同理心</a:t>
            </a:r>
            <a:r>
              <a:rPr lang="zh-CN" altLang="en-US" sz="1400" dirty="0" smtClean="0">
                <a:solidFill>
                  <a:srgbClr val="221E1F"/>
                </a:solidFill>
                <a:latin typeface="Adobe 宋体 Std L" panose="02020300000000000000" pitchFamily="18" charset="-122"/>
                <a:ea typeface="Adobe 宋体 Std L" panose="02020300000000000000" pitchFamily="18" charset="-122"/>
              </a:rPr>
              <a:t>，即</a:t>
            </a:r>
            <a:r>
              <a:rPr lang="zh-CN" altLang="en-US" sz="1400" dirty="0">
                <a:solidFill>
                  <a:srgbClr val="221E1F"/>
                </a:solidFill>
                <a:latin typeface="Adobe 宋体 Std L" panose="02020300000000000000" pitchFamily="18" charset="-122"/>
                <a:ea typeface="Adobe 宋体 Std L" panose="02020300000000000000" pitchFamily="18" charset="-122"/>
              </a:rPr>
              <a:t>注入感情的倾听， 这时候护理人员需要和老年人的情绪是同步的， 老年人开心时要</a:t>
            </a:r>
            <a:r>
              <a:rPr lang="zh-CN" altLang="en-US" sz="1400" dirty="0" smtClean="0">
                <a:solidFill>
                  <a:srgbClr val="221E1F"/>
                </a:solidFill>
                <a:latin typeface="Adobe 宋体 Std L" panose="02020300000000000000" pitchFamily="18" charset="-122"/>
                <a:ea typeface="Adobe 宋体 Std L" panose="02020300000000000000" pitchFamily="18" charset="-122"/>
              </a:rPr>
              <a:t>给予微笑</a:t>
            </a:r>
            <a:r>
              <a:rPr lang="zh-CN" altLang="en-US" sz="1400" dirty="0">
                <a:solidFill>
                  <a:srgbClr val="221E1F"/>
                </a:solidFill>
                <a:latin typeface="Adobe 宋体 Std L" panose="02020300000000000000" pitchFamily="18" charset="-122"/>
                <a:ea typeface="Adobe 宋体 Std L" panose="02020300000000000000" pitchFamily="18" charset="-122"/>
              </a:rPr>
              <a:t>， 老年人痛苦时要给予同情。对虚弱无力的老年人， 除了诚恳地与他们进行语言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a:t>
            </a:r>
            <a:r>
              <a:rPr lang="zh-CN" altLang="en-US" sz="1400" dirty="0">
                <a:solidFill>
                  <a:srgbClr val="221E1F"/>
                </a:solidFill>
                <a:latin typeface="Adobe 宋体 Std L" panose="02020300000000000000" pitchFamily="18" charset="-122"/>
                <a:ea typeface="Adobe 宋体 Std L" panose="02020300000000000000" pitchFamily="18" charset="-122"/>
              </a:rPr>
              <a:t>、及时了解老年人真实的想法和临终前的心愿外， 还要通过表情、眼神、手势等非</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语言形式</a:t>
            </a:r>
            <a:r>
              <a:rPr lang="zh-CN" altLang="en-US" sz="1400" dirty="0">
                <a:solidFill>
                  <a:srgbClr val="221E1F"/>
                </a:solidFill>
                <a:latin typeface="Adobe 宋体 Std L" panose="02020300000000000000" pitchFamily="18" charset="-122"/>
                <a:ea typeface="Adobe 宋体 Std L" panose="02020300000000000000" pitchFamily="18" charset="-122"/>
              </a:rPr>
              <a:t>表达友好和爱意。通过诚恳的交谈， 能够及时了解老年人的心里想法， 但在与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老年人交谈</a:t>
            </a:r>
            <a:r>
              <a:rPr lang="zh-CN" altLang="en-US" sz="1400" dirty="0">
                <a:solidFill>
                  <a:srgbClr val="221E1F"/>
                </a:solidFill>
                <a:latin typeface="Adobe 宋体 Std L" panose="02020300000000000000" pitchFamily="18" charset="-122"/>
                <a:ea typeface="Adobe 宋体 Std L" panose="02020300000000000000" pitchFamily="18" charset="-122"/>
              </a:rPr>
              <a:t>时， 要尽量照顾老年人的自尊心、尊重他们的权利、满足他们的各种需求， 尽可能</a:t>
            </a:r>
            <a:r>
              <a:rPr lang="zh-CN" altLang="en-US" sz="1400" dirty="0" smtClean="0">
                <a:solidFill>
                  <a:srgbClr val="221E1F"/>
                </a:solidFill>
                <a:latin typeface="Adobe 宋体 Std L" panose="02020300000000000000" pitchFamily="18" charset="-122"/>
                <a:ea typeface="Adobe 宋体 Std L" panose="02020300000000000000" pitchFamily="18" charset="-122"/>
              </a:rPr>
              <a:t>减轻</a:t>
            </a:r>
            <a:r>
              <a:rPr lang="zh-CN" altLang="en-US" sz="1400" dirty="0">
                <a:solidFill>
                  <a:srgbClr val="221E1F"/>
                </a:solidFill>
                <a:latin typeface="Adobe 宋体 Std L" panose="02020300000000000000" pitchFamily="18" charset="-122"/>
                <a:ea typeface="Adobe 宋体 Std L" panose="02020300000000000000" pitchFamily="18" charset="-122"/>
              </a:rPr>
              <a:t>他们的焦虑、抑郁和恐惧情绪， 使他们没有遗憾地离开人世。</a:t>
            </a:r>
          </a:p>
        </p:txBody>
      </p:sp>
    </p:spTree>
    <p:extLst>
      <p:ext uri="{BB962C8B-B14F-4D97-AF65-F5344CB8AC3E}">
        <p14:creationId xmlns:p14="http://schemas.microsoft.com/office/powerpoint/2010/main" val="650022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7751"/>
            <a:ext cx="11054246" cy="6878806"/>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创造性和体贴的聆听中进行提问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进行恰当有效的提问会给老年人说出心中的气恼和迷惑的机会， 帮助他们形成对</a:t>
            </a:r>
            <a:r>
              <a:rPr lang="zh-CN" altLang="en-US" sz="1400" dirty="0" smtClean="0">
                <a:solidFill>
                  <a:srgbClr val="221E1F"/>
                </a:solidFill>
                <a:latin typeface="Adobe 宋体 Std L" panose="02020300000000000000" pitchFamily="18" charset="-122"/>
                <a:ea typeface="Adobe 宋体 Std L" panose="02020300000000000000" pitchFamily="18" charset="-122"/>
              </a:rPr>
              <a:t>未来的</a:t>
            </a:r>
            <a:r>
              <a:rPr lang="zh-CN" altLang="en-US" sz="1400" dirty="0">
                <a:solidFill>
                  <a:srgbClr val="221E1F"/>
                </a:solidFill>
                <a:latin typeface="Adobe 宋体 Std L" panose="02020300000000000000" pitchFamily="18" charset="-122"/>
                <a:ea typeface="Adobe 宋体 Std L" panose="02020300000000000000" pitchFamily="18" charset="-122"/>
              </a:rPr>
              <a:t>计划， 驱除孤单被遗弃的感觉， 给人的安慰会让临终老年人放心。高度重视病人的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尊严</a:t>
            </a:r>
            <a:r>
              <a:rPr lang="zh-CN" altLang="en-US" sz="1400" dirty="0">
                <a:solidFill>
                  <a:srgbClr val="221E1F"/>
                </a:solidFill>
                <a:latin typeface="Adobe 宋体 Std L" panose="02020300000000000000" pitchFamily="18" charset="-122"/>
                <a:ea typeface="Adobe 宋体 Std L" panose="02020300000000000000" pitchFamily="18" charset="-122"/>
              </a:rPr>
              <a:t>， 绝不要不和他商量就做决定或以命令的口吻和他们说话。提问是和他们商量的一种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有效</a:t>
            </a:r>
            <a:r>
              <a:rPr lang="zh-CN" altLang="en-US" sz="1400" dirty="0">
                <a:solidFill>
                  <a:srgbClr val="221E1F"/>
                </a:solidFill>
                <a:latin typeface="Adobe 宋体 Std L" panose="02020300000000000000" pitchFamily="18" charset="-122"/>
                <a:ea typeface="Adobe 宋体 Std L" panose="02020300000000000000" pitchFamily="18" charset="-122"/>
              </a:rPr>
              <a:t>的方法， 提问可以填补对话中的沟壑。特别是对攻击型临终者， 主动沟通， 提一些</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 引导发泄， 找出症结所在。不要问带有侵犯性或不礼貌的问题， 要问显示你真正</a:t>
            </a:r>
            <a:r>
              <a:rPr lang="zh-CN" altLang="en-US" sz="1400" dirty="0" smtClean="0">
                <a:solidFill>
                  <a:srgbClr val="221E1F"/>
                </a:solidFill>
                <a:latin typeface="Adobe 宋体 Std L" panose="02020300000000000000" pitchFamily="18" charset="-122"/>
                <a:ea typeface="Adobe 宋体 Std L" panose="02020300000000000000" pitchFamily="18" charset="-122"/>
              </a:rPr>
              <a:t>关心的</a:t>
            </a:r>
            <a:r>
              <a:rPr lang="zh-CN" altLang="en-US" sz="1400" dirty="0">
                <a:solidFill>
                  <a:srgbClr val="221E1F"/>
                </a:solidFill>
                <a:latin typeface="Adobe 宋体 Std L" panose="02020300000000000000" pitchFamily="18" charset="-122"/>
                <a:ea typeface="Adobe 宋体 Std L" panose="02020300000000000000" pitchFamily="18" charset="-122"/>
              </a:rPr>
              <a:t>、对他来说很重要的问题， 如“今天， 您感觉还疼吗？”</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注重</a:t>
            </a:r>
            <a:r>
              <a:rPr lang="zh-CN" altLang="en-US" sz="1400" dirty="0">
                <a:solidFill>
                  <a:srgbClr val="221E1F"/>
                </a:solidFill>
                <a:latin typeface="Adobe 宋体 Std L" panose="02020300000000000000" pitchFamily="18" charset="-122"/>
                <a:ea typeface="Adobe 宋体 Std L" panose="02020300000000000000" pitchFamily="18" charset="-122"/>
              </a:rPr>
              <a:t>非语言技巧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在跟安宁疗护老年人沟通时， 运用适当的非语言暗示， 如用点头、微笑和手势等</a:t>
            </a:r>
            <a:r>
              <a:rPr lang="zh-CN" altLang="en-US" sz="1400" dirty="0" smtClean="0">
                <a:solidFill>
                  <a:srgbClr val="221E1F"/>
                </a:solidFill>
                <a:latin typeface="Adobe 宋体 Std L" panose="02020300000000000000" pitchFamily="18" charset="-122"/>
                <a:ea typeface="Adobe 宋体 Std L" panose="02020300000000000000" pitchFamily="18" charset="-122"/>
              </a:rPr>
              <a:t>做出积极</a:t>
            </a:r>
            <a:r>
              <a:rPr lang="zh-CN" altLang="en-US" sz="1400" dirty="0">
                <a:solidFill>
                  <a:srgbClr val="221E1F"/>
                </a:solidFill>
                <a:latin typeface="Adobe 宋体 Std L" panose="02020300000000000000" pitchFamily="18" charset="-122"/>
                <a:ea typeface="Adobe 宋体 Std L" panose="02020300000000000000" pitchFamily="18" charset="-122"/>
              </a:rPr>
              <a:t>反应， 可以让老年人感到你尊敬他， 愿意与他沟通。在运用非语言技巧时， 可以从</a:t>
            </a:r>
            <a:r>
              <a:rPr lang="zh-CN" altLang="en-US" sz="1400" dirty="0" smtClean="0">
                <a:solidFill>
                  <a:srgbClr val="221E1F"/>
                </a:solidFill>
                <a:latin typeface="Adobe 宋体 Std L" panose="02020300000000000000" pitchFamily="18" charset="-122"/>
                <a:ea typeface="Adobe 宋体 Std L" panose="02020300000000000000" pitchFamily="18" charset="-122"/>
              </a:rPr>
              <a:t>仪表</a:t>
            </a:r>
            <a:r>
              <a:rPr lang="zh-CN" altLang="en-US" sz="1400" dirty="0">
                <a:solidFill>
                  <a:srgbClr val="221E1F"/>
                </a:solidFill>
                <a:latin typeface="Adobe 宋体 Std L" panose="02020300000000000000" pitchFamily="18" charset="-122"/>
                <a:ea typeface="Adobe 宋体 Std L" panose="02020300000000000000" pitchFamily="18" charset="-122"/>
              </a:rPr>
              <a:t>和身体的外观， 身体的姿势、步态， 面部表情， 眼神交流， 抚触等方面展开。比如，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a:t>
            </a:r>
            <a:r>
              <a:rPr lang="zh-CN" altLang="en-US" sz="1400" dirty="0">
                <a:solidFill>
                  <a:srgbClr val="221E1F"/>
                </a:solidFill>
                <a:latin typeface="Adobe 宋体 Std L" panose="02020300000000000000" pitchFamily="18" charset="-122"/>
                <a:ea typeface="Adobe 宋体 Std L" panose="02020300000000000000" pitchFamily="18" charset="-122"/>
              </a:rPr>
              <a:t>从自己的服装和修饰着手， 力求给临终老年人带来美感， 提高老年人的生存质量；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可以借助</a:t>
            </a:r>
            <a:r>
              <a:rPr lang="zh-CN" altLang="en-US" sz="1400" dirty="0">
                <a:solidFill>
                  <a:srgbClr val="221E1F"/>
                </a:solidFill>
                <a:latin typeface="Adobe 宋体 Std L" panose="02020300000000000000" pitchFamily="18" charset="-122"/>
                <a:ea typeface="Adobe 宋体 Std L" panose="02020300000000000000" pitchFamily="18" charset="-122"/>
              </a:rPr>
              <a:t>轻松的姿势和步态营造一种轻松的气氛， 避免给老年人带来紧张和压力； 可以使用</a:t>
            </a:r>
            <a:r>
              <a:rPr lang="zh-CN" altLang="en-US" sz="1400" dirty="0" smtClean="0">
                <a:solidFill>
                  <a:srgbClr val="221E1F"/>
                </a:solidFill>
                <a:latin typeface="Adobe 宋体 Std L" panose="02020300000000000000" pitchFamily="18" charset="-122"/>
                <a:ea typeface="Adobe 宋体 Std L" panose="02020300000000000000" pitchFamily="18" charset="-122"/>
              </a:rPr>
              <a:t>亲切</a:t>
            </a:r>
            <a:r>
              <a:rPr lang="zh-CN" altLang="en-US" sz="1400" dirty="0">
                <a:solidFill>
                  <a:srgbClr val="221E1F"/>
                </a:solidFill>
                <a:latin typeface="Adobe 宋体 Std L" panose="02020300000000000000" pitchFamily="18" charset="-122"/>
                <a:ea typeface="Adobe 宋体 Std L" panose="02020300000000000000" pitchFamily="18" charset="-122"/>
              </a:rPr>
              <a:t>的眼神传递表达对老年人的理解和同情； 可以使用温暖的抚摸把关心传递给老年人。</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鼓励</a:t>
            </a:r>
            <a:r>
              <a:rPr lang="zh-CN" altLang="en-US" sz="1400" dirty="0">
                <a:solidFill>
                  <a:srgbClr val="221E1F"/>
                </a:solidFill>
                <a:latin typeface="Adobe 宋体 Std L" panose="02020300000000000000" pitchFamily="18" charset="-122"/>
                <a:ea typeface="Adobe 宋体 Std L" panose="02020300000000000000" pitchFamily="18" charset="-122"/>
              </a:rPr>
              <a:t>家属陪伴， 巧用生命回顾</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鼓励老年人家属多关心老年人， 抱着理解与宽容的态度对待老年人， 使老年人得到精神依靠， 同时不断调整老年人的心理状态。家庭中的情感是调整安宁疗护老年人心理的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重要</a:t>
            </a:r>
            <a:r>
              <a:rPr lang="zh-CN" altLang="en-US" sz="1400" dirty="0">
                <a:solidFill>
                  <a:srgbClr val="221E1F"/>
                </a:solidFill>
                <a:latin typeface="Adobe 宋体 Std L" panose="02020300000000000000" pitchFamily="18" charset="-122"/>
                <a:ea typeface="Adobe 宋体 Std L" panose="02020300000000000000" pitchFamily="18" charset="-122"/>
              </a:rPr>
              <a:t>环节， 老年人家属及亲友是其精神依靠， 在一定程度上有利于安抚安宁疗护老年人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心理</a:t>
            </a:r>
            <a:r>
              <a:rPr lang="zh-CN" altLang="en-US" sz="1400" dirty="0">
                <a:solidFill>
                  <a:srgbClr val="221E1F"/>
                </a:solidFill>
                <a:latin typeface="Adobe 宋体 Std L" panose="02020300000000000000" pitchFamily="18" charset="-122"/>
                <a:ea typeface="Adobe 宋体 Std L" panose="02020300000000000000" pitchFamily="18" charset="-122"/>
              </a:rPr>
              <a:t>， 减少不良情绪对老年人的影响。安宁疗护老年人最难割舍的是与家人的亲情， 最</a:t>
            </a:r>
            <a:r>
              <a:rPr lang="zh-CN" altLang="en-US" sz="1400" dirty="0" smtClean="0">
                <a:solidFill>
                  <a:srgbClr val="221E1F"/>
                </a:solidFill>
                <a:latin typeface="Adobe 宋体 Std L" panose="02020300000000000000" pitchFamily="18" charset="-122"/>
                <a:ea typeface="Adobe 宋体 Std L" panose="02020300000000000000" pitchFamily="18" charset="-122"/>
              </a:rPr>
              <a:t>难忍受</a:t>
            </a:r>
            <a:r>
              <a:rPr lang="zh-CN" altLang="en-US" sz="1400" dirty="0">
                <a:solidFill>
                  <a:srgbClr val="221E1F"/>
                </a:solidFill>
                <a:latin typeface="Adobe 宋体 Std L" panose="02020300000000000000" pitchFamily="18" charset="-122"/>
                <a:ea typeface="Adobe 宋体 Std L" panose="02020300000000000000" pitchFamily="18" charset="-122"/>
              </a:rPr>
              <a:t>离开亲人的孤独。老年人也容易接受、依赖自己亲人的照顾。参与临终照护是老年人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和家属</a:t>
            </a:r>
            <a:r>
              <a:rPr lang="zh-CN" altLang="en-US" sz="1400" dirty="0">
                <a:solidFill>
                  <a:srgbClr val="221E1F"/>
                </a:solidFill>
                <a:latin typeface="Adobe 宋体 Std L" panose="02020300000000000000" pitchFamily="18" charset="-122"/>
                <a:ea typeface="Adobe 宋体 Std L" panose="02020300000000000000" pitchFamily="18" charset="-122"/>
              </a:rPr>
              <a:t>的共同需要， 也是一种有效的心理支持和感情交流措施， 它可以使老年人获得心理</a:t>
            </a:r>
            <a:r>
              <a:rPr lang="zh-CN" altLang="en-US" sz="1400" dirty="0" smtClean="0">
                <a:solidFill>
                  <a:srgbClr val="221E1F"/>
                </a:solidFill>
                <a:latin typeface="Adobe 宋体 Std L" panose="02020300000000000000" pitchFamily="18" charset="-122"/>
                <a:ea typeface="Adobe 宋体 Std L" panose="02020300000000000000" pitchFamily="18" charset="-122"/>
              </a:rPr>
              <a:t>慰藉</a:t>
            </a:r>
            <a:r>
              <a:rPr lang="zh-CN" altLang="en-US" sz="1400" dirty="0">
                <a:solidFill>
                  <a:srgbClr val="221E1F"/>
                </a:solidFill>
                <a:latin typeface="Adobe 宋体 Std L" panose="02020300000000000000" pitchFamily="18" charset="-122"/>
                <a:ea typeface="Adobe 宋体 Std L" panose="02020300000000000000" pitchFamily="18" charset="-122"/>
              </a:rPr>
              <a:t>， 减轻孤独感， 增强安全感， 有利于稳定情绪， 有利于老年人安详地度过生命的最后</a:t>
            </a:r>
            <a:r>
              <a:rPr lang="zh-CN" altLang="en-US" sz="1400" dirty="0" smtClean="0">
                <a:solidFill>
                  <a:srgbClr val="221E1F"/>
                </a:solidFill>
                <a:latin typeface="Adobe 宋体 Std L" panose="02020300000000000000" pitchFamily="18" charset="-122"/>
                <a:ea typeface="Adobe 宋体 Std L" panose="02020300000000000000" pitchFamily="18" charset="-122"/>
              </a:rPr>
              <a:t>一段</a:t>
            </a:r>
            <a:r>
              <a:rPr lang="zh-CN" altLang="en-US" sz="1400" dirty="0">
                <a:solidFill>
                  <a:srgbClr val="221E1F"/>
                </a:solidFill>
                <a:latin typeface="Adobe 宋体 Std L" panose="02020300000000000000" pitchFamily="18" charset="-122"/>
                <a:ea typeface="Adobe 宋体 Std L" panose="02020300000000000000" pitchFamily="18" charset="-122"/>
              </a:rPr>
              <a:t>历程。家属在陪伴老年人的过程中， 可以回忆过去一生中温馨和开心的时刻， 回顾</a:t>
            </a:r>
            <a:r>
              <a:rPr lang="zh-CN" altLang="en-US" sz="1400" dirty="0" smtClean="0">
                <a:solidFill>
                  <a:srgbClr val="221E1F"/>
                </a:solidFill>
                <a:latin typeface="Adobe 宋体 Std L" panose="02020300000000000000" pitchFamily="18" charset="-122"/>
                <a:ea typeface="Adobe 宋体 Std L" panose="02020300000000000000" pitchFamily="18" charset="-122"/>
              </a:rPr>
              <a:t>生命中</a:t>
            </a:r>
            <a:r>
              <a:rPr lang="zh-CN" altLang="en-US" sz="1400" dirty="0">
                <a:solidFill>
                  <a:srgbClr val="221E1F"/>
                </a:solidFill>
                <a:latin typeface="Adobe 宋体 Std L" panose="02020300000000000000" pitchFamily="18" charset="-122"/>
                <a:ea typeface="Adobe 宋体 Std L" panose="02020300000000000000" pitchFamily="18" charset="-122"/>
              </a:rPr>
              <a:t>精彩的瞬间， 加深彼此之间的交流， 可以让老年人安详地走过生命中最后的时刻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适当</a:t>
            </a:r>
            <a:r>
              <a:rPr lang="zh-CN" altLang="en-US" sz="1400" dirty="0">
                <a:solidFill>
                  <a:srgbClr val="221E1F"/>
                </a:solidFill>
                <a:latin typeface="Adobe 宋体 Std L" panose="02020300000000000000" pitchFamily="18" charset="-122"/>
                <a:ea typeface="Adobe 宋体 Std L" panose="02020300000000000000" pitchFamily="18" charset="-122"/>
              </a:rPr>
              <a:t>增加社会关怀</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临终老年人容易产生被孤立、被遗弃感， 因此， 应鼓励老年人的亲朋好友、单位同事等社会成员多探视老年人， 尽可能与老年人接触。要鼓励老年人关心他人、关心社会， 积极与社会联系， 从而体现人生最后的价值。除此之外， 还可以动员医院和社会团体的力量， 通过适当的心理干预给老年人精神慰藉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0852399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428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一、老年认知障碍的概念</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18998"/>
            <a:ext cx="11054246" cy="461664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认知障碍是一类慢性、进行性精神衰退疾病， 其病性隐蔽且发展缓慢， 由各种原因</a:t>
            </a:r>
            <a:r>
              <a:rPr lang="zh-CN" altLang="en-US" sz="1400" dirty="0" smtClean="0">
                <a:solidFill>
                  <a:srgbClr val="221E1F"/>
                </a:solidFill>
                <a:latin typeface="Adobe 宋体 Std L" panose="02020300000000000000" pitchFamily="18" charset="-122"/>
                <a:ea typeface="Adobe 宋体 Std L" panose="02020300000000000000" pitchFamily="18" charset="-122"/>
              </a:rPr>
              <a:t>引发</a:t>
            </a:r>
            <a:r>
              <a:rPr lang="zh-CN" altLang="en-US" sz="1400" dirty="0">
                <a:solidFill>
                  <a:srgbClr val="221E1F"/>
                </a:solidFill>
                <a:latin typeface="Adobe 宋体 Std L" panose="02020300000000000000" pitchFamily="18" charset="-122"/>
                <a:ea typeface="Adobe 宋体 Std L" panose="02020300000000000000" pitchFamily="18" charset="-122"/>
              </a:rPr>
              <a:t>感觉、知觉、记忆、语言、判断、推理和数学计算等认知功能受损。老年认知障碍症</a:t>
            </a:r>
            <a:r>
              <a:rPr lang="zh-CN" altLang="en-US" sz="1400" dirty="0" smtClean="0">
                <a:solidFill>
                  <a:srgbClr val="221E1F"/>
                </a:solidFill>
                <a:latin typeface="Adobe 宋体 Std L" panose="02020300000000000000" pitchFamily="18" charset="-122"/>
                <a:ea typeface="Adobe 宋体 Std L" panose="02020300000000000000" pitchFamily="18" charset="-122"/>
              </a:rPr>
              <a:t>按国际惯例</a:t>
            </a:r>
            <a:r>
              <a:rPr lang="zh-CN" altLang="en-US" sz="1400" dirty="0">
                <a:solidFill>
                  <a:srgbClr val="221E1F"/>
                </a:solidFill>
                <a:latin typeface="Adobe 宋体 Std L" panose="02020300000000000000" pitchFamily="18" charset="-122"/>
                <a:ea typeface="Adobe 宋体 Std L" panose="02020300000000000000" pitchFamily="18" charset="-122"/>
              </a:rPr>
              <a:t>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指</a:t>
            </a:r>
            <a:r>
              <a:rPr lang="en-US" altLang="zh-CN" sz="1400" dirty="0" smtClean="0">
                <a:solidFill>
                  <a:srgbClr val="221E1F"/>
                </a:solidFill>
                <a:latin typeface="Adobe 宋体 Std L" panose="02020300000000000000" pitchFamily="18" charset="-122"/>
                <a:ea typeface="Adobe 宋体 Std L" panose="02020300000000000000" pitchFamily="18" charset="-122"/>
              </a:rPr>
              <a:t>65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岁及以上老年人的认知出现障碍的症状。最早往往是以逐渐加重的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健忘开始</a:t>
            </a:r>
            <a:r>
              <a:rPr lang="zh-CN" altLang="en-US" sz="1400" dirty="0">
                <a:solidFill>
                  <a:srgbClr val="221E1F"/>
                </a:solidFill>
                <a:latin typeface="Adobe 宋体 Std L" panose="02020300000000000000" pitchFamily="18" charset="-122"/>
                <a:ea typeface="Adobe 宋体 Std L" panose="02020300000000000000" pitchFamily="18" charset="-122"/>
              </a:rPr>
              <a:t>， 逐渐表现出记忆、智能、言语能力的减退， 不能回忆起自己的生活工作经历、</a:t>
            </a:r>
            <a:r>
              <a:rPr lang="zh-CN" altLang="en-US" sz="1400" dirty="0" smtClean="0">
                <a:solidFill>
                  <a:srgbClr val="221E1F"/>
                </a:solidFill>
                <a:latin typeface="Adobe 宋体 Std L" panose="02020300000000000000" pitchFamily="18" charset="-122"/>
                <a:ea typeface="Adobe 宋体 Std L" panose="02020300000000000000" pitchFamily="18" charset="-122"/>
              </a:rPr>
              <a:t>遗忘年龄</a:t>
            </a:r>
            <a:r>
              <a:rPr lang="zh-CN" altLang="en-US" sz="1400" dirty="0">
                <a:solidFill>
                  <a:srgbClr val="221E1F"/>
                </a:solidFill>
                <a:latin typeface="Adobe 宋体 Std L" panose="02020300000000000000" pitchFamily="18" charset="-122"/>
                <a:ea typeface="Adobe 宋体 Std L" panose="02020300000000000000" pitchFamily="18" charset="-122"/>
              </a:rPr>
              <a:t>。以定向力障碍、分析和判断能力的减退、计算能力降低、情感及步态出现异常等</a:t>
            </a:r>
            <a:r>
              <a:rPr lang="zh-CN" altLang="en-US" sz="1400" dirty="0" smtClean="0">
                <a:solidFill>
                  <a:srgbClr val="221E1F"/>
                </a:solidFill>
                <a:latin typeface="Adobe 宋体 Std L" panose="02020300000000000000" pitchFamily="18" charset="-122"/>
                <a:ea typeface="Adobe 宋体 Std L" panose="02020300000000000000" pitchFamily="18" charset="-122"/>
              </a:rPr>
              <a:t>具体</a:t>
            </a:r>
            <a:r>
              <a:rPr lang="zh-CN" altLang="en-US" sz="1400" dirty="0">
                <a:solidFill>
                  <a:srgbClr val="221E1F"/>
                </a:solidFill>
                <a:latin typeface="Adobe 宋体 Std L" panose="02020300000000000000" pitchFamily="18" charset="-122"/>
                <a:ea typeface="Adobe 宋体 Std L" panose="02020300000000000000" pitchFamily="18" charset="-122"/>
              </a:rPr>
              <a:t>呈现。严重者人格改变， 失去伦理道德， 不知道饥饱， 大小便失禁， 完全失去工作、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学习</a:t>
            </a:r>
            <a:r>
              <a:rPr lang="zh-CN" altLang="en-US" sz="1400" dirty="0">
                <a:solidFill>
                  <a:srgbClr val="221E1F"/>
                </a:solidFill>
                <a:latin typeface="Adobe 宋体 Std L" panose="02020300000000000000" pitchFamily="18" charset="-122"/>
                <a:ea typeface="Adobe 宋体 Std L" panose="02020300000000000000" pitchFamily="18" charset="-122"/>
              </a:rPr>
              <a:t>和自理能力， 失去自控力。</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痴呆是认知功能障碍的主要临床表现， 具体指在意识未发生改变的情况下， 由于</a:t>
            </a:r>
            <a:r>
              <a:rPr lang="zh-CN" altLang="en-US" sz="1400" dirty="0" smtClean="0">
                <a:solidFill>
                  <a:srgbClr val="221E1F"/>
                </a:solidFill>
                <a:latin typeface="Adobe 宋体 Std L" panose="02020300000000000000" pitchFamily="18" charset="-122"/>
                <a:ea typeface="Adobe 宋体 Std L" panose="02020300000000000000" pitchFamily="18" charset="-122"/>
              </a:rPr>
              <a:t>各种身体</a:t>
            </a:r>
            <a:r>
              <a:rPr lang="zh-CN" altLang="en-US" sz="1400" dirty="0">
                <a:solidFill>
                  <a:srgbClr val="221E1F"/>
                </a:solidFill>
                <a:latin typeface="Adobe 宋体 Std L" panose="02020300000000000000" pitchFamily="18" charset="-122"/>
                <a:ea typeface="Adobe 宋体 Std L" panose="02020300000000000000" pitchFamily="18" charset="-122"/>
              </a:rPr>
              <a:t>疾病导致持续性高级神经功能全面出现障碍的状态， 包括逻辑、定向、记忆、理解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、计算</a:t>
            </a:r>
            <a:r>
              <a:rPr lang="zh-CN" altLang="en-US" sz="1400" dirty="0">
                <a:solidFill>
                  <a:srgbClr val="221E1F"/>
                </a:solidFill>
                <a:latin typeface="Adobe 宋体 Std L" panose="02020300000000000000" pitchFamily="18" charset="-122"/>
                <a:ea typeface="Adobe 宋体 Std L" panose="02020300000000000000" pitchFamily="18" charset="-122"/>
              </a:rPr>
              <a:t>、学习、言语表达和判断功能等智能多方面衰退和精神功能发生全面衰退的一种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综合征</a:t>
            </a:r>
            <a:r>
              <a:rPr lang="zh-CN" altLang="en-US" sz="1400" dirty="0">
                <a:solidFill>
                  <a:srgbClr val="221E1F"/>
                </a:solidFill>
                <a:latin typeface="Adobe 宋体 Std L" panose="02020300000000000000" pitchFamily="18" charset="-122"/>
                <a:ea typeface="Adobe 宋体 Std L" panose="02020300000000000000" pitchFamily="18" charset="-122"/>
              </a:rPr>
              <a:t>， 并导致部分或者全部工作和生活能力丧失的一种状态。老年认知障碍会造成老年人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不同</a:t>
            </a:r>
            <a:r>
              <a:rPr lang="zh-CN" altLang="en-US" sz="1400" dirty="0">
                <a:solidFill>
                  <a:srgbClr val="221E1F"/>
                </a:solidFill>
                <a:latin typeface="Adobe 宋体 Std L" panose="02020300000000000000" pitchFamily="18" charset="-122"/>
                <a:ea typeface="Adobe 宋体 Std L" panose="02020300000000000000" pitchFamily="18" charset="-122"/>
              </a:rPr>
              <a:t>程度的行为异常和精神异常， 严重影响老年人和家属的生活质量。老年认知障碍也叫</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老年痴呆</a:t>
            </a:r>
            <a:r>
              <a:rPr lang="zh-CN" altLang="en-US" sz="1400" dirty="0">
                <a:solidFill>
                  <a:srgbClr val="221E1F"/>
                </a:solidFill>
                <a:latin typeface="Adobe 宋体 Std L" panose="02020300000000000000" pitchFamily="18" charset="-122"/>
                <a:ea typeface="Adobe 宋体 Std L" panose="02020300000000000000" pitchFamily="18" charset="-122"/>
              </a:rPr>
              <a:t>， 老年痴呆的某一种并发因素即存在认知障碍症， 也就是说患有老年痴呆的人除</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认知障碍之外， 还包括其他的情况， 比如情绪上的暴躁易怒、瘫痪等。</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初期认知障碍的老年人社交会谈能力仍保留得很好， 但若沟通有关计划、事件、</a:t>
            </a:r>
            <a:r>
              <a:rPr lang="zh-CN" altLang="en-US" sz="1400" dirty="0" smtClean="0">
                <a:solidFill>
                  <a:srgbClr val="221E1F"/>
                </a:solidFill>
                <a:latin typeface="Adobe 宋体 Std L" panose="02020300000000000000" pitchFamily="18" charset="-122"/>
                <a:ea typeface="Adobe 宋体 Std L" panose="02020300000000000000" pitchFamily="18" charset="-122"/>
              </a:rPr>
              <a:t>约会</a:t>
            </a:r>
            <a:r>
              <a:rPr lang="zh-CN" altLang="en-US" sz="1400" dirty="0">
                <a:solidFill>
                  <a:srgbClr val="221E1F"/>
                </a:solidFill>
                <a:latin typeface="Adobe 宋体 Std L" panose="02020300000000000000" pitchFamily="18" charset="-122"/>
                <a:ea typeface="Adobe 宋体 Std L" panose="02020300000000000000" pitchFamily="18" charset="-122"/>
              </a:rPr>
              <a:t>、吃药或要回忆起某人， 就会有困难， 老年人对信息的吸收、了解和思考时间延长；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开始对人名、地点、事物的回溯记忆发生困难， 例如， 知道人却无法说出对方的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名字</a:t>
            </a:r>
            <a:r>
              <a:rPr lang="zh-CN" altLang="en-US" sz="1400" dirty="0">
                <a:solidFill>
                  <a:srgbClr val="221E1F"/>
                </a:solidFill>
                <a:latin typeface="Adobe 宋体 Std L" panose="02020300000000000000" pitchFamily="18" charset="-122"/>
                <a:ea typeface="Adobe 宋体 Std L" panose="02020300000000000000" pitchFamily="18" charset="-122"/>
              </a:rPr>
              <a:t>， 混淆使用同种类的名词， 例如， 把“儿子” 叫成“女儿”， 命名困难， 想要讲</a:t>
            </a:r>
            <a:r>
              <a:rPr lang="zh-CN" altLang="en-US" sz="1400" dirty="0" smtClean="0">
                <a:solidFill>
                  <a:srgbClr val="221E1F"/>
                </a:solidFill>
                <a:latin typeface="Adobe 宋体 Std L" panose="02020300000000000000" pitchFamily="18" charset="-122"/>
                <a:ea typeface="Adobe 宋体 Std L" panose="02020300000000000000" pitchFamily="18" charset="-122"/>
              </a:rPr>
              <a:t>“钥匙” </a:t>
            </a:r>
            <a:r>
              <a:rPr lang="zh-CN" altLang="en-US" sz="1400" dirty="0">
                <a:solidFill>
                  <a:srgbClr val="221E1F"/>
                </a:solidFill>
                <a:latin typeface="Adobe 宋体 Std L" panose="02020300000000000000" pitchFamily="18" charset="-122"/>
                <a:ea typeface="Adobe 宋体 Std L" panose="02020300000000000000" pitchFamily="18" charset="-122"/>
              </a:rPr>
              <a:t>却只能说出“那个锁门的东西” 来说明想要指认的东西。</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911587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任务二</a:t>
            </a:r>
            <a:r>
              <a:rPr lang="zh-CN" altLang="en-US" sz="2600" dirty="0">
                <a:solidFill>
                  <a:srgbClr val="C00000"/>
                </a:solidFill>
                <a:latin typeface="方正准圆_GBK" pitchFamily="65" charset="-122"/>
                <a:ea typeface="方正准圆_GBK" pitchFamily="65" charset="-122"/>
              </a:rPr>
              <a:t>　掌握与初期</a:t>
            </a:r>
            <a:r>
              <a:rPr lang="zh-CN" altLang="en-US" sz="2600" dirty="0" smtClean="0">
                <a:solidFill>
                  <a:srgbClr val="C00000"/>
                </a:solidFill>
                <a:latin typeface="方正准圆_GBK" pitchFamily="65" charset="-122"/>
                <a:ea typeface="方正准圆_GBK" pitchFamily="65" charset="-122"/>
              </a:rPr>
              <a:t>认知障碍老年人</a:t>
            </a:r>
            <a:r>
              <a:rPr lang="zh-CN" altLang="en-US" sz="2600" dirty="0">
                <a:solidFill>
                  <a:srgbClr val="C00000"/>
                </a:solidFill>
                <a:latin typeface="方正准圆_GBK" pitchFamily="65" charset="-122"/>
                <a:ea typeface="方正准圆_GBK" pitchFamily="65" charset="-122"/>
              </a:rPr>
              <a:t>沟通的技巧</a:t>
            </a:r>
          </a:p>
        </p:txBody>
      </p:sp>
    </p:spTree>
    <p:extLst>
      <p:ext uri="{BB962C8B-B14F-4D97-AF65-F5344CB8AC3E}">
        <p14:creationId xmlns:p14="http://schemas.microsoft.com/office/powerpoint/2010/main" val="236135282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8514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二、老年认知障碍的类型及症状</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674785"/>
            <a:ext cx="11054246"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按病状划分， 可以分为阿尔茨海默病、血管性痴呆、混合型痴呆、外伤性认知障碍</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这四种类型中以阿尔茨海默病和血管性痴呆占比较大， 占所有认知障碍症</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dirty="0" smtClean="0">
                <a:solidFill>
                  <a:srgbClr val="221E1F"/>
                </a:solidFill>
                <a:latin typeface="Adobe 宋体 Std L" panose="02020300000000000000" pitchFamily="18" charset="-122"/>
                <a:ea typeface="Adobe 宋体 Std L" panose="02020300000000000000" pitchFamily="18" charset="-122"/>
              </a:rPr>
              <a:t>90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以上</a:t>
            </a:r>
            <a:r>
              <a:rPr lang="zh-CN" altLang="en-US" sz="1400" dirty="0" smtClean="0">
                <a:solidFill>
                  <a:srgbClr val="221E1F"/>
                </a:solidFill>
                <a:latin typeface="Adobe 宋体 Std L" panose="02020300000000000000" pitchFamily="18" charset="-122"/>
                <a:ea typeface="Adobe 宋体 Std L" panose="02020300000000000000" pitchFamily="18" charset="-122"/>
              </a:rPr>
              <a:t>。按</a:t>
            </a:r>
            <a:r>
              <a:rPr lang="zh-CN" altLang="en-US" sz="1400" dirty="0">
                <a:solidFill>
                  <a:srgbClr val="221E1F"/>
                </a:solidFill>
                <a:latin typeface="Adobe 宋体 Std L" panose="02020300000000000000" pitchFamily="18" charset="-122"/>
                <a:ea typeface="Adobe 宋体 Std L" panose="02020300000000000000" pitchFamily="18" charset="-122"/>
              </a:rPr>
              <a:t>认知程度划分， 可以分为纠结型认知障碍、病情时好时坏型、假性认知障碍、</a:t>
            </a:r>
            <a:r>
              <a:rPr lang="zh-CN" altLang="en-US" sz="1400" dirty="0" smtClean="0">
                <a:solidFill>
                  <a:srgbClr val="221E1F"/>
                </a:solidFill>
                <a:latin typeface="Adobe 宋体 Std L" panose="02020300000000000000" pitchFamily="18" charset="-122"/>
                <a:ea typeface="Adobe 宋体 Std L" panose="02020300000000000000" pitchFamily="18" charset="-122"/>
              </a:rPr>
              <a:t>经过治疗</a:t>
            </a:r>
            <a:r>
              <a:rPr lang="zh-CN" altLang="en-US" sz="1400" dirty="0">
                <a:solidFill>
                  <a:srgbClr val="221E1F"/>
                </a:solidFill>
                <a:latin typeface="Adobe 宋体 Std L" panose="02020300000000000000" pitchFamily="18" charset="-122"/>
                <a:ea typeface="Adobe 宋体 Std L" panose="02020300000000000000" pitchFamily="18" charset="-122"/>
              </a:rPr>
              <a:t>可以康复型四种类型。</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调查显示， </a:t>
            </a:r>
            <a:r>
              <a:rPr lang="zh-CN" altLang="en-US" sz="1400" dirty="0" smtClean="0">
                <a:solidFill>
                  <a:srgbClr val="221E1F"/>
                </a:solidFill>
                <a:latin typeface="Adobe 宋体 Std L" panose="02020300000000000000" pitchFamily="18" charset="-122"/>
                <a:ea typeface="Adobe 宋体 Std L" panose="02020300000000000000" pitchFamily="18" charset="-122"/>
              </a:rPr>
              <a:t>我国</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岁以上老年人的老年性痴呆患病率约</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4.6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且随着年龄增大</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，老年痴呆</a:t>
            </a:r>
            <a:r>
              <a:rPr lang="zh-CN" altLang="en-US" sz="1400" dirty="0">
                <a:solidFill>
                  <a:srgbClr val="221E1F"/>
                </a:solidFill>
                <a:latin typeface="Adobe 宋体 Std L" panose="02020300000000000000" pitchFamily="18" charset="-122"/>
                <a:ea typeface="Adobe 宋体 Std L" panose="02020300000000000000" pitchFamily="18" charset="-122"/>
              </a:rPr>
              <a:t>患病率明显增高</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岁以上人群中， </a:t>
            </a:r>
            <a:r>
              <a:rPr lang="zh-CN" altLang="en-US" sz="1400" dirty="0" smtClean="0">
                <a:solidFill>
                  <a:srgbClr val="221E1F"/>
                </a:solidFill>
                <a:latin typeface="Adobe 宋体 Std L" panose="02020300000000000000" pitchFamily="18" charset="-122"/>
                <a:ea typeface="Adobe 宋体 Std L" panose="02020300000000000000" pitchFamily="18" charset="-122"/>
              </a:rPr>
              <a:t>每</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人中就</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个阿尔茨海默病； </a:t>
            </a:r>
            <a:r>
              <a:rPr lang="en-US" altLang="zh-CN" sz="1400" dirty="0" smtClean="0">
                <a:solidFill>
                  <a:srgbClr val="221E1F"/>
                </a:solidFill>
                <a:latin typeface="Adobe 宋体 Std L" panose="02020300000000000000" pitchFamily="18" charset="-122"/>
                <a:ea typeface="Adobe 宋体 Std L" panose="02020300000000000000" pitchFamily="18" charset="-122"/>
              </a:rPr>
              <a:t>85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a:t>
            </a:r>
            <a:r>
              <a:rPr lang="zh-CN" altLang="en-US" sz="1400" dirty="0" smtClean="0">
                <a:solidFill>
                  <a:srgbClr val="221E1F"/>
                </a:solidFill>
                <a:latin typeface="Adobe 宋体 Std L" panose="02020300000000000000" pitchFamily="18" charset="-122"/>
                <a:ea typeface="Adobe 宋体 Std L" panose="02020300000000000000" pitchFamily="18" charset="-122"/>
              </a:rPr>
              <a:t>以上</a:t>
            </a:r>
            <a:r>
              <a:rPr lang="zh-CN" altLang="en-US" sz="1400" dirty="0">
                <a:solidFill>
                  <a:srgbClr val="221E1F"/>
                </a:solidFill>
                <a:latin typeface="Adobe 宋体 Std L" panose="02020300000000000000" pitchFamily="18" charset="-122"/>
                <a:ea typeface="Adobe 宋体 Std L" panose="02020300000000000000" pitchFamily="18" charset="-122"/>
              </a:rPr>
              <a:t>人群中， </a:t>
            </a:r>
            <a:r>
              <a:rPr lang="zh-CN" altLang="en-US" sz="1400" dirty="0" smtClean="0">
                <a:solidFill>
                  <a:srgbClr val="221E1F"/>
                </a:solidFill>
                <a:latin typeface="Adobe 宋体 Std L" panose="02020300000000000000" pitchFamily="18" charset="-122"/>
                <a:ea typeface="Adobe 宋体 Std L" panose="02020300000000000000" pitchFamily="18" charset="-122"/>
              </a:rPr>
              <a:t>每</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个人中就约</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人罹患该病。女性患病率显著高于男性， 我国北方地区</a:t>
            </a:r>
            <a:r>
              <a:rPr lang="zh-CN" altLang="en-US" sz="1400" dirty="0" smtClean="0">
                <a:solidFill>
                  <a:srgbClr val="221E1F"/>
                </a:solidFill>
                <a:latin typeface="Adobe 宋体 Std L" panose="02020300000000000000" pitchFamily="18" charset="-122"/>
                <a:ea typeface="Adobe 宋体 Std L" panose="02020300000000000000" pitchFamily="18" charset="-122"/>
              </a:rPr>
              <a:t>患病率</a:t>
            </a:r>
            <a:r>
              <a:rPr lang="zh-CN" altLang="en-US" sz="1400" dirty="0">
                <a:solidFill>
                  <a:srgbClr val="221E1F"/>
                </a:solidFill>
                <a:latin typeface="Adobe 宋体 Std L" panose="02020300000000000000" pitchFamily="18" charset="-122"/>
                <a:ea typeface="Adobe 宋体 Std L" panose="02020300000000000000" pitchFamily="18" charset="-122"/>
              </a:rPr>
              <a:t>明显高于中部和南方地区， 且都高于我国香港和台湾地区。有研究指出， 我国</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老年痴呆</a:t>
            </a:r>
            <a:r>
              <a:rPr lang="zh-CN" altLang="en-US" sz="1400" dirty="0">
                <a:solidFill>
                  <a:srgbClr val="221E1F"/>
                </a:solidFill>
                <a:latin typeface="Adobe 宋体 Std L" panose="02020300000000000000" pitchFamily="18" charset="-122"/>
                <a:ea typeface="Adobe 宋体 Std L" panose="02020300000000000000" pitchFamily="18" charset="-122"/>
              </a:rPr>
              <a:t>患病人数将以</a:t>
            </a:r>
            <a:r>
              <a:rPr lang="zh-CN" altLang="en-US" sz="1400" dirty="0" smtClean="0">
                <a:solidFill>
                  <a:srgbClr val="221E1F"/>
                </a:solidFill>
                <a:latin typeface="Adobe 宋体 Std L" panose="02020300000000000000" pitchFamily="18" charset="-122"/>
                <a:ea typeface="Adobe 宋体 Std L" panose="02020300000000000000" pitchFamily="18" charset="-122"/>
              </a:rPr>
              <a:t>每</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年翻一番的速度增长， 预计</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en-US" altLang="zh-CN" sz="1400" dirty="0" smtClean="0">
                <a:solidFill>
                  <a:srgbClr val="221E1F"/>
                </a:solidFill>
                <a:latin typeface="Adobe 宋体 Std L" panose="02020300000000000000" pitchFamily="18" charset="-122"/>
                <a:ea typeface="Adobe 宋体 Std L" panose="02020300000000000000" pitchFamily="18" charset="-122"/>
              </a:rPr>
              <a:t>2030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年将会</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万名老年痴呆</a:t>
            </a:r>
            <a:r>
              <a:rPr lang="zh-CN" altLang="en-US" sz="1400" dirty="0" smtClean="0">
                <a:solidFill>
                  <a:srgbClr val="221E1F"/>
                </a:solidFill>
                <a:latin typeface="Adobe 宋体 Std L" panose="02020300000000000000" pitchFamily="18" charset="-122"/>
                <a:ea typeface="Adobe 宋体 Std L" panose="02020300000000000000" pitchFamily="18" charset="-122"/>
              </a:rPr>
              <a:t>患者</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到</a:t>
            </a:r>
            <a:r>
              <a:rPr lang="en-US" altLang="zh-CN" sz="1400" dirty="0" smtClean="0">
                <a:solidFill>
                  <a:srgbClr val="221E1F"/>
                </a:solidFill>
                <a:latin typeface="Adobe 宋体 Std L" panose="02020300000000000000" pitchFamily="18" charset="-122"/>
                <a:ea typeface="Adobe 宋体 Std L" panose="02020300000000000000" pitchFamily="18" charset="-122"/>
              </a:rPr>
              <a:t>2050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 数量将</a:t>
            </a:r>
            <a:r>
              <a:rPr lang="zh-CN" altLang="en-US" sz="1400" dirty="0" smtClean="0">
                <a:solidFill>
                  <a:srgbClr val="221E1F"/>
                </a:solidFill>
                <a:latin typeface="Adobe 宋体 Std L" panose="02020300000000000000" pitchFamily="18" charset="-122"/>
                <a:ea typeface="Adobe 宋体 Std L" panose="02020300000000000000" pitchFamily="18" charset="-122"/>
              </a:rPr>
              <a:t>达到</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老年认知障碍早期十大症状： ①记忆力明显减退； ②完成日常家务变得困难； ③</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语言障碍</a:t>
            </a:r>
            <a:r>
              <a:rPr lang="zh-CN" altLang="en-US" sz="1400" dirty="0">
                <a:solidFill>
                  <a:srgbClr val="221E1F"/>
                </a:solidFill>
                <a:latin typeface="Adobe 宋体 Std L" panose="02020300000000000000" pitchFamily="18" charset="-122"/>
                <a:ea typeface="Adobe 宋体 Std L" panose="02020300000000000000" pitchFamily="18" charset="-122"/>
              </a:rPr>
              <a:t>； ④搞不清时间地点； ⑤判断力下降； ⑥抽象思维能力障碍； ⑦常用物品放错地方</a:t>
            </a:r>
            <a:r>
              <a:rPr lang="zh-CN" altLang="en-US" sz="1400" dirty="0" smtClean="0">
                <a:solidFill>
                  <a:srgbClr val="221E1F"/>
                </a:solidFill>
                <a:latin typeface="Adobe 宋体 Std L" panose="02020300000000000000" pitchFamily="18" charset="-122"/>
                <a:ea typeface="Adobe 宋体 Std L" panose="02020300000000000000" pitchFamily="18" charset="-122"/>
              </a:rPr>
              <a:t>；⑧</a:t>
            </a:r>
            <a:r>
              <a:rPr lang="zh-CN" altLang="en-US" sz="1400" dirty="0">
                <a:solidFill>
                  <a:srgbClr val="221E1F"/>
                </a:solidFill>
                <a:latin typeface="Adobe 宋体 Std L" panose="02020300000000000000" pitchFamily="18" charset="-122"/>
                <a:ea typeface="Adobe 宋体 Std L" panose="02020300000000000000" pitchFamily="18" charset="-122"/>
              </a:rPr>
              <a:t>行为及情绪改变； ⑨性格明显改变； ⑩对日常生活不感兴趣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初期认知障碍</a:t>
            </a:r>
            <a:r>
              <a:rPr lang="zh-CN" altLang="en-US" sz="1400" dirty="0">
                <a:solidFill>
                  <a:srgbClr val="221E1F"/>
                </a:solidFill>
                <a:latin typeface="Adobe 宋体 Std L" panose="02020300000000000000" pitchFamily="18" charset="-122"/>
                <a:ea typeface="Adobe 宋体 Std L" panose="02020300000000000000" pitchFamily="18" charset="-122"/>
              </a:rPr>
              <a:t>的老年人一般具有以下特征： ①家属或知情者反映患者存在记忆障碍； ②客观</a:t>
            </a:r>
            <a:r>
              <a:rPr lang="zh-CN" altLang="en-US" sz="1400" dirty="0" smtClean="0">
                <a:solidFill>
                  <a:srgbClr val="221E1F"/>
                </a:solidFill>
                <a:latin typeface="Adobe 宋体 Std L" panose="02020300000000000000" pitchFamily="18" charset="-122"/>
                <a:ea typeface="Adobe 宋体 Std L" panose="02020300000000000000" pitchFamily="18" charset="-122"/>
              </a:rPr>
              <a:t>检查</a:t>
            </a:r>
            <a:r>
              <a:rPr lang="zh-CN" altLang="en-US" sz="1400" dirty="0">
                <a:solidFill>
                  <a:srgbClr val="221E1F"/>
                </a:solidFill>
                <a:latin typeface="Adobe 宋体 Std L" panose="02020300000000000000" pitchFamily="18" charset="-122"/>
                <a:ea typeface="Adobe 宋体 Std L" panose="02020300000000000000" pitchFamily="18" charset="-122"/>
              </a:rPr>
              <a:t>证实患者存在记忆障碍， 记忆力与自己的年龄不相符； ③一般的认知功能保持完整</a:t>
            </a:r>
            <a:r>
              <a:rPr lang="zh-CN" altLang="en-US" sz="1400" dirty="0" smtClean="0">
                <a:solidFill>
                  <a:srgbClr val="221E1F"/>
                </a:solidFill>
                <a:latin typeface="Adobe 宋体 Std L" panose="02020300000000000000" pitchFamily="18" charset="-122"/>
                <a:ea typeface="Adobe 宋体 Std L" panose="02020300000000000000" pitchFamily="18" charset="-122"/>
              </a:rPr>
              <a:t>；④</a:t>
            </a:r>
            <a:r>
              <a:rPr lang="zh-CN" altLang="en-US" sz="1400" dirty="0">
                <a:solidFill>
                  <a:srgbClr val="221E1F"/>
                </a:solidFill>
                <a:latin typeface="Adobe 宋体 Std L" panose="02020300000000000000" pitchFamily="18" charset="-122"/>
                <a:ea typeface="Adobe 宋体 Std L" panose="02020300000000000000" pitchFamily="18" charset="-122"/>
              </a:rPr>
              <a:t>日常生活能力保留； ⑤不存在痴呆。</a:t>
            </a:r>
          </a:p>
        </p:txBody>
      </p:sp>
    </p:spTree>
    <p:extLst>
      <p:ext uri="{BB962C8B-B14F-4D97-AF65-F5344CB8AC3E}">
        <p14:creationId xmlns:p14="http://schemas.microsoft.com/office/powerpoint/2010/main" val="267323795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228584"/>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三、与初期认知障碍老年人沟通的原则</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027082"/>
            <a:ext cx="11054246" cy="5603522"/>
          </a:xfrm>
          <a:prstGeom prst="rect">
            <a:avLst/>
          </a:prstGeom>
          <a:noFill/>
        </p:spPr>
        <p:txBody>
          <a:bodyPr wrap="square" rtlCol="0">
            <a:spAutoFit/>
          </a:bodyPr>
          <a:lstStyle/>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1.</a:t>
            </a:r>
            <a:r>
              <a:rPr lang="zh-CN" altLang="en-US" sz="1200" dirty="0" smtClean="0">
                <a:solidFill>
                  <a:srgbClr val="221E1F"/>
                </a:solidFill>
                <a:latin typeface="Adobe 宋体 Std L" panose="02020300000000000000" pitchFamily="18" charset="-122"/>
                <a:ea typeface="Adobe 宋体 Std L" panose="02020300000000000000" pitchFamily="18" charset="-122"/>
              </a:rPr>
              <a:t>尊重</a:t>
            </a:r>
            <a:r>
              <a:rPr lang="zh-CN" altLang="en-US" sz="1200" dirty="0">
                <a:solidFill>
                  <a:srgbClr val="221E1F"/>
                </a:solidFill>
                <a:latin typeface="Adobe 宋体 Std L" panose="02020300000000000000" pitchFamily="18" charset="-122"/>
                <a:ea typeface="Adobe 宋体 Std L" panose="02020300000000000000" pitchFamily="18" charset="-122"/>
              </a:rPr>
              <a:t>老年人及老年人的感受</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尊重老年人包括尊重老年人的人格、需求、生活习惯等方面， 充分理解老年人， </a:t>
            </a:r>
            <a:r>
              <a:rPr lang="zh-CN" altLang="en-US" sz="1200" dirty="0" smtClean="0">
                <a:solidFill>
                  <a:srgbClr val="221E1F"/>
                </a:solidFill>
                <a:latin typeface="Adobe 宋体 Std L" panose="02020300000000000000" pitchFamily="18" charset="-122"/>
                <a:ea typeface="Adobe 宋体 Std L" panose="02020300000000000000" pitchFamily="18" charset="-122"/>
              </a:rPr>
              <a:t>尊重老年人</a:t>
            </a:r>
            <a:r>
              <a:rPr lang="zh-CN" altLang="en-US" sz="1200" dirty="0">
                <a:solidFill>
                  <a:srgbClr val="221E1F"/>
                </a:solidFill>
                <a:latin typeface="Adobe 宋体 Std L" panose="02020300000000000000" pitchFamily="18" charset="-122"/>
                <a:ea typeface="Adobe 宋体 Std L" panose="02020300000000000000" pitchFamily="18" charset="-122"/>
              </a:rPr>
              <a:t>的感受。面对认知障碍老年人提出的任何问题、意见或想法， 照护者都应该认真</a:t>
            </a:r>
            <a:r>
              <a:rPr lang="zh-CN" altLang="en-US" sz="1200" dirty="0" smtClean="0">
                <a:solidFill>
                  <a:srgbClr val="221E1F"/>
                </a:solidFill>
                <a:latin typeface="Adobe 宋体 Std L" panose="02020300000000000000" pitchFamily="18" charset="-122"/>
                <a:ea typeface="Adobe 宋体 Std L" panose="02020300000000000000" pitchFamily="18" charset="-122"/>
              </a:rPr>
              <a:t>对待</a:t>
            </a:r>
            <a:r>
              <a:rPr lang="zh-CN" altLang="en-US" sz="1200" dirty="0">
                <a:solidFill>
                  <a:srgbClr val="221E1F"/>
                </a:solidFill>
                <a:latin typeface="Adobe 宋体 Std L" panose="02020300000000000000" pitchFamily="18" charset="-122"/>
                <a:ea typeface="Adobe 宋体 Std L" panose="02020300000000000000" pitchFamily="18" charset="-122"/>
              </a:rPr>
              <a:t>， 并给予老年人充分的支持。</a:t>
            </a:r>
          </a:p>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2.</a:t>
            </a:r>
            <a:r>
              <a:rPr lang="zh-CN" altLang="en-US" sz="1200" dirty="0" smtClean="0">
                <a:solidFill>
                  <a:srgbClr val="221E1F"/>
                </a:solidFill>
                <a:latin typeface="Adobe 宋体 Std L" panose="02020300000000000000" pitchFamily="18" charset="-122"/>
                <a:ea typeface="Adobe 宋体 Std L" panose="02020300000000000000" pitchFamily="18" charset="-122"/>
              </a:rPr>
              <a:t>接受</a:t>
            </a:r>
            <a:r>
              <a:rPr lang="zh-CN" altLang="en-US" sz="1200" dirty="0">
                <a:solidFill>
                  <a:srgbClr val="221E1F"/>
                </a:solidFill>
                <a:latin typeface="Adobe 宋体 Std L" panose="02020300000000000000" pitchFamily="18" charset="-122"/>
                <a:ea typeface="Adobe 宋体 Std L" panose="02020300000000000000" pitchFamily="18" charset="-122"/>
              </a:rPr>
              <a:t>而不是改变</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因为认知障碍是一类进行性精神衰退疾病， 老年人很多认知方面的改变都是病理</a:t>
            </a:r>
            <a:r>
              <a:rPr lang="zh-CN" altLang="en-US" sz="1200" dirty="0" smtClean="0">
                <a:solidFill>
                  <a:srgbClr val="221E1F"/>
                </a:solidFill>
                <a:latin typeface="Adobe 宋体 Std L" panose="02020300000000000000" pitchFamily="18" charset="-122"/>
                <a:ea typeface="Adobe 宋体 Std L" panose="02020300000000000000" pitchFamily="18" charset="-122"/>
              </a:rPr>
              <a:t>性的</a:t>
            </a:r>
            <a:r>
              <a:rPr lang="zh-CN" altLang="en-US" sz="1200" dirty="0">
                <a:solidFill>
                  <a:srgbClr val="221E1F"/>
                </a:solidFill>
                <a:latin typeface="Adobe 宋体 Std L" panose="02020300000000000000" pitchFamily="18" charset="-122"/>
                <a:ea typeface="Adobe 宋体 Std L" panose="02020300000000000000" pitchFamily="18" charset="-122"/>
              </a:rPr>
              <a:t>， 目前这类疾病还没有良好的根治措施。因此， 老年人本身、照护者以及老年人的</a:t>
            </a:r>
            <a:r>
              <a:rPr lang="zh-CN" altLang="en-US" sz="1200" dirty="0" smtClean="0">
                <a:solidFill>
                  <a:srgbClr val="221E1F"/>
                </a:solidFill>
                <a:latin typeface="Adobe 宋体 Std L" panose="02020300000000000000" pitchFamily="18" charset="-122"/>
                <a:ea typeface="Adobe 宋体 Std L" panose="02020300000000000000" pitchFamily="18" charset="-122"/>
              </a:rPr>
              <a:t>家人都</a:t>
            </a:r>
            <a:r>
              <a:rPr lang="zh-CN" altLang="en-US" sz="1200" dirty="0">
                <a:solidFill>
                  <a:srgbClr val="221E1F"/>
                </a:solidFill>
                <a:latin typeface="Adobe 宋体 Std L" panose="02020300000000000000" pitchFamily="18" charset="-122"/>
                <a:ea typeface="Adobe 宋体 Std L" panose="02020300000000000000" pitchFamily="18" charset="-122"/>
              </a:rPr>
              <a:t>应做好接受疾病进行的心理准备， 并做好相应的缓解措施。</a:t>
            </a:r>
          </a:p>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3.</a:t>
            </a:r>
            <a:r>
              <a:rPr lang="zh-CN" altLang="en-US" sz="1200" dirty="0" smtClean="0">
                <a:solidFill>
                  <a:srgbClr val="221E1F"/>
                </a:solidFill>
                <a:latin typeface="Adobe 宋体 Std L" panose="02020300000000000000" pitchFamily="18" charset="-122"/>
                <a:ea typeface="Adobe 宋体 Std L" panose="02020300000000000000" pitchFamily="18" charset="-122"/>
              </a:rPr>
              <a:t>保持</a:t>
            </a:r>
            <a:r>
              <a:rPr lang="zh-CN" altLang="en-US" sz="1200" dirty="0">
                <a:solidFill>
                  <a:srgbClr val="221E1F"/>
                </a:solidFill>
                <a:latin typeface="Adobe 宋体 Std L" panose="02020300000000000000" pitchFamily="18" charset="-122"/>
                <a:ea typeface="Adobe 宋体 Std L" panose="02020300000000000000" pitchFamily="18" charset="-122"/>
              </a:rPr>
              <a:t>同情心</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认知障碍老年人出现的症状包括不恰当的举动都是因病情发展引起， 而不是故意的</a:t>
            </a:r>
            <a:r>
              <a:rPr lang="zh-CN" altLang="en-US" sz="1200" dirty="0" smtClean="0">
                <a:solidFill>
                  <a:srgbClr val="221E1F"/>
                </a:solidFill>
                <a:latin typeface="Adobe 宋体 Std L" panose="02020300000000000000" pitchFamily="18" charset="-122"/>
                <a:ea typeface="Adobe 宋体 Std L" panose="02020300000000000000" pitchFamily="18" charset="-122"/>
              </a:rPr>
              <a:t>，病人</a:t>
            </a:r>
            <a:r>
              <a:rPr lang="zh-CN" altLang="en-US" sz="1200" dirty="0">
                <a:solidFill>
                  <a:srgbClr val="221E1F"/>
                </a:solidFill>
                <a:latin typeface="Adobe 宋体 Std L" panose="02020300000000000000" pitchFamily="18" charset="-122"/>
                <a:ea typeface="Adobe 宋体 Std L" panose="02020300000000000000" pitchFamily="18" charset="-122"/>
              </a:rPr>
              <a:t>自己也很痛苦， 所以不能因沟通不好而对患者生气， 而应非常理解他们。照护者要</a:t>
            </a:r>
            <a:r>
              <a:rPr lang="zh-CN" altLang="en-US" sz="1200" dirty="0" smtClean="0">
                <a:solidFill>
                  <a:srgbClr val="221E1F"/>
                </a:solidFill>
                <a:latin typeface="Adobe 宋体 Std L" panose="02020300000000000000" pitchFamily="18" charset="-122"/>
                <a:ea typeface="Adobe 宋体 Std L" panose="02020300000000000000" pitchFamily="18" charset="-122"/>
              </a:rPr>
              <a:t>设身处地</a:t>
            </a:r>
            <a:r>
              <a:rPr lang="zh-CN" altLang="en-US" sz="1200" dirty="0">
                <a:solidFill>
                  <a:srgbClr val="221E1F"/>
                </a:solidFill>
                <a:latin typeface="Adobe 宋体 Std L" panose="02020300000000000000" pitchFamily="18" charset="-122"/>
                <a:ea typeface="Adobe 宋体 Std L" panose="02020300000000000000" pitchFamily="18" charset="-122"/>
              </a:rPr>
              <a:t>从老人的角度看待问题， 理解老年人的无奈， 并对老年人保持同情心， 充分掌握</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的认知退化发展过程， 对老年人保持极大的耐心和爱心。</a:t>
            </a:r>
          </a:p>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4.</a:t>
            </a:r>
            <a:r>
              <a:rPr lang="zh-CN" altLang="en-US" sz="1200" dirty="0" smtClean="0">
                <a:solidFill>
                  <a:srgbClr val="221E1F"/>
                </a:solidFill>
                <a:latin typeface="Adobe 宋体 Std L" panose="02020300000000000000" pitchFamily="18" charset="-122"/>
                <a:ea typeface="Adobe 宋体 Std L" panose="02020300000000000000" pitchFamily="18" charset="-122"/>
              </a:rPr>
              <a:t>给</a:t>
            </a:r>
            <a:r>
              <a:rPr lang="zh-CN" altLang="en-US" sz="1200" dirty="0">
                <a:solidFill>
                  <a:srgbClr val="221E1F"/>
                </a:solidFill>
                <a:latin typeface="Adobe 宋体 Std L" panose="02020300000000000000" pitchFamily="18" charset="-122"/>
                <a:ea typeface="Adobe 宋体 Std L" panose="02020300000000000000" pitchFamily="18" charset="-122"/>
              </a:rPr>
              <a:t>老年人表达的机会</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认知障碍老年人不论病情轻重都还有心理功能， 要有极大的耐心和爱心， 要时刻</a:t>
            </a:r>
            <a:r>
              <a:rPr lang="zh-CN" altLang="en-US" sz="1200" dirty="0" smtClean="0">
                <a:solidFill>
                  <a:srgbClr val="221E1F"/>
                </a:solidFill>
                <a:latin typeface="Adobe 宋体 Std L" panose="02020300000000000000" pitchFamily="18" charset="-122"/>
                <a:ea typeface="Adobe 宋体 Std L" panose="02020300000000000000" pitchFamily="18" charset="-122"/>
              </a:rPr>
              <a:t>关注他们</a:t>
            </a:r>
            <a:r>
              <a:rPr lang="zh-CN" altLang="en-US" sz="1200" dirty="0">
                <a:solidFill>
                  <a:srgbClr val="221E1F"/>
                </a:solidFill>
                <a:latin typeface="Adobe 宋体 Std L" panose="02020300000000000000" pitchFamily="18" charset="-122"/>
                <a:ea typeface="Adobe 宋体 Std L" panose="02020300000000000000" pitchFamily="18" charset="-122"/>
              </a:rPr>
              <a:t>的自尊心， 充分发挥其余的心理功能。在与老年人沟通的过程中， 多给老年人表达</a:t>
            </a:r>
            <a:r>
              <a:rPr lang="zh-CN" altLang="en-US" sz="1200" dirty="0" smtClean="0">
                <a:solidFill>
                  <a:srgbClr val="221E1F"/>
                </a:solidFill>
                <a:latin typeface="Adobe 宋体 Std L" panose="02020300000000000000" pitchFamily="18" charset="-122"/>
                <a:ea typeface="Adobe 宋体 Std L" panose="02020300000000000000" pitchFamily="18" charset="-122"/>
              </a:rPr>
              <a:t>的机会</a:t>
            </a:r>
            <a:r>
              <a:rPr lang="zh-CN" altLang="en-US" sz="1200" dirty="0">
                <a:solidFill>
                  <a:srgbClr val="221E1F"/>
                </a:solidFill>
                <a:latin typeface="Adobe 宋体 Std L" panose="02020300000000000000" pitchFamily="18" charset="-122"/>
                <a:ea typeface="Adobe 宋体 Std L" panose="02020300000000000000" pitchFamily="18" charset="-122"/>
              </a:rPr>
              <a:t>， 最大限度地征求老年人的意见， 让老年人参与到生活决策中来</a:t>
            </a:r>
            <a:r>
              <a:rPr lang="zh-CN" altLang="en-US" sz="1200" dirty="0" smtClean="0">
                <a:solidFill>
                  <a:srgbClr val="221E1F"/>
                </a:solidFill>
                <a:latin typeface="Adobe 宋体 Std L" panose="02020300000000000000" pitchFamily="18" charset="-122"/>
                <a:ea typeface="Adobe 宋体 Std L" panose="02020300000000000000" pitchFamily="18" charset="-122"/>
              </a:rPr>
              <a:t>。</a:t>
            </a:r>
            <a:endParaRPr lang="en-US" altLang="zh-CN" sz="12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5.</a:t>
            </a:r>
            <a:r>
              <a:rPr lang="zh-CN" altLang="en-US" sz="1200" dirty="0" smtClean="0">
                <a:solidFill>
                  <a:srgbClr val="221E1F"/>
                </a:solidFill>
                <a:latin typeface="Adobe 宋体 Std L" panose="02020300000000000000" pitchFamily="18" charset="-122"/>
                <a:ea typeface="Adobe 宋体 Std L" panose="02020300000000000000" pitchFamily="18" charset="-122"/>
              </a:rPr>
              <a:t>不要</a:t>
            </a:r>
            <a:r>
              <a:rPr lang="zh-CN" altLang="en-US" sz="1200" dirty="0">
                <a:solidFill>
                  <a:srgbClr val="221E1F"/>
                </a:solidFill>
                <a:latin typeface="Adobe 宋体 Std L" panose="02020300000000000000" pitchFamily="18" charset="-122"/>
                <a:ea typeface="Adobe 宋体 Std L" panose="02020300000000000000" pitchFamily="18" charset="-122"/>
              </a:rPr>
              <a:t>任意哄骗老年人</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初期认知障碍的老年人社交会谈能力仍保留得很好， 老年人对一些客观事物还保留</a:t>
            </a:r>
            <a:r>
              <a:rPr lang="zh-CN" altLang="en-US" sz="1200" dirty="0" smtClean="0">
                <a:solidFill>
                  <a:srgbClr val="221E1F"/>
                </a:solidFill>
                <a:latin typeface="Adobe 宋体 Std L" panose="02020300000000000000" pitchFamily="18" charset="-122"/>
                <a:ea typeface="Adobe 宋体 Std L" panose="02020300000000000000" pitchFamily="18" charset="-122"/>
              </a:rPr>
              <a:t>较好</a:t>
            </a:r>
            <a:r>
              <a:rPr lang="zh-CN" altLang="en-US" sz="1200" dirty="0">
                <a:solidFill>
                  <a:srgbClr val="221E1F"/>
                </a:solidFill>
                <a:latin typeface="Adobe 宋体 Std L" panose="02020300000000000000" pitchFamily="18" charset="-122"/>
                <a:ea typeface="Adobe 宋体 Std L" panose="02020300000000000000" pitchFamily="18" charset="-122"/>
              </a:rPr>
              <a:t>的判断能力， 所以在跟老年人沟通的过程中应尽量保持实事求是， 初期阶段不要哄骗</a:t>
            </a:r>
            <a:r>
              <a:rPr lang="zh-CN" altLang="en-US" sz="12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200" dirty="0">
                <a:solidFill>
                  <a:srgbClr val="221E1F"/>
                </a:solidFill>
                <a:latin typeface="Adobe 宋体 Std L" panose="02020300000000000000" pitchFamily="18" charset="-122"/>
                <a:ea typeface="Adobe 宋体 Std L" panose="02020300000000000000" pitchFamily="18" charset="-122"/>
              </a:rPr>
              <a:t>， 如果老年人发现被欺骗也会带来很多不良后果。</a:t>
            </a:r>
          </a:p>
          <a:p>
            <a:pPr indent="457200">
              <a:lnSpc>
                <a:spcPct val="150000"/>
              </a:lnSpc>
            </a:pPr>
            <a:r>
              <a:rPr lang="en-US" altLang="zh-CN" sz="1200" dirty="0" smtClean="0">
                <a:solidFill>
                  <a:srgbClr val="221E1F"/>
                </a:solidFill>
                <a:latin typeface="Adobe 宋体 Std L" panose="02020300000000000000" pitchFamily="18" charset="-122"/>
                <a:ea typeface="Adobe 宋体 Std L" panose="02020300000000000000" pitchFamily="18" charset="-122"/>
              </a:rPr>
              <a:t>6.</a:t>
            </a:r>
            <a:r>
              <a:rPr lang="zh-CN" altLang="en-US" sz="1200" dirty="0" smtClean="0">
                <a:solidFill>
                  <a:srgbClr val="221E1F"/>
                </a:solidFill>
                <a:latin typeface="Adobe 宋体 Std L" panose="02020300000000000000" pitchFamily="18" charset="-122"/>
                <a:ea typeface="Adobe 宋体 Std L" panose="02020300000000000000" pitchFamily="18" charset="-122"/>
              </a:rPr>
              <a:t>关心</a:t>
            </a:r>
            <a:r>
              <a:rPr lang="zh-CN" altLang="en-US" sz="1200" dirty="0">
                <a:solidFill>
                  <a:srgbClr val="221E1F"/>
                </a:solidFill>
                <a:latin typeface="Adobe 宋体 Std L" panose="02020300000000000000" pitchFamily="18" charset="-122"/>
                <a:ea typeface="Adobe 宋体 Std L" panose="02020300000000000000" pitchFamily="18" charset="-122"/>
              </a:rPr>
              <a:t>与爱护</a:t>
            </a:r>
          </a:p>
          <a:p>
            <a:pPr indent="457200">
              <a:lnSpc>
                <a:spcPct val="150000"/>
              </a:lnSpc>
            </a:pPr>
            <a:r>
              <a:rPr lang="zh-CN" altLang="en-US" sz="1200" dirty="0">
                <a:solidFill>
                  <a:srgbClr val="221E1F"/>
                </a:solidFill>
                <a:latin typeface="Adobe 宋体 Std L" panose="02020300000000000000" pitchFamily="18" charset="-122"/>
                <a:ea typeface="Adobe 宋体 Std L" panose="02020300000000000000" pitchFamily="18" charset="-122"/>
              </a:rPr>
              <a:t>虽然认知障碍逐渐剥夺老年人的认知能力， 但是他们依然保留情感， 保留对美好</a:t>
            </a:r>
            <a:r>
              <a:rPr lang="zh-CN" altLang="en-US" sz="1200" dirty="0" smtClean="0">
                <a:solidFill>
                  <a:srgbClr val="221E1F"/>
                </a:solidFill>
                <a:latin typeface="Adobe 宋体 Std L" panose="02020300000000000000" pitchFamily="18" charset="-122"/>
                <a:ea typeface="Adobe 宋体 Std L" panose="02020300000000000000" pitchFamily="18" charset="-122"/>
              </a:rPr>
              <a:t>事物的</a:t>
            </a:r>
            <a:r>
              <a:rPr lang="zh-CN" altLang="en-US" sz="1200" dirty="0">
                <a:solidFill>
                  <a:srgbClr val="221E1F"/>
                </a:solidFill>
                <a:latin typeface="Adobe 宋体 Std L" panose="02020300000000000000" pitchFamily="18" charset="-122"/>
                <a:ea typeface="Adobe 宋体 Std L" panose="02020300000000000000" pitchFamily="18" charset="-122"/>
              </a:rPr>
              <a:t>感知能力， 疾病最后损害的是皮层功能， 认知障碍的老年人对情感的感受和表达是</a:t>
            </a:r>
            <a:r>
              <a:rPr lang="zh-CN" altLang="en-US" sz="1200" dirty="0" smtClean="0">
                <a:solidFill>
                  <a:srgbClr val="221E1F"/>
                </a:solidFill>
                <a:latin typeface="Adobe 宋体 Std L" panose="02020300000000000000" pitchFamily="18" charset="-122"/>
                <a:ea typeface="Adobe 宋体 Std L" panose="02020300000000000000" pitchFamily="18" charset="-122"/>
              </a:rPr>
              <a:t>最后消失</a:t>
            </a:r>
            <a:r>
              <a:rPr lang="zh-CN" altLang="en-US" sz="1200" dirty="0">
                <a:solidFill>
                  <a:srgbClr val="221E1F"/>
                </a:solidFill>
                <a:latin typeface="Adobe 宋体 Std L" panose="02020300000000000000" pitchFamily="18" charset="-122"/>
                <a:ea typeface="Adobe 宋体 Std L" panose="02020300000000000000" pitchFamily="18" charset="-122"/>
              </a:rPr>
              <a:t>的， 也就是说即使认知障碍重度的老年人依然能感受到亲友的关爱。在与轻度</a:t>
            </a:r>
            <a:r>
              <a:rPr lang="zh-CN" altLang="en-US" sz="1200" dirty="0" smtClean="0">
                <a:solidFill>
                  <a:srgbClr val="221E1F"/>
                </a:solidFill>
                <a:latin typeface="Adobe 宋体 Std L" panose="02020300000000000000" pitchFamily="18" charset="-122"/>
                <a:ea typeface="Adobe 宋体 Std L" panose="02020300000000000000" pitchFamily="18" charset="-122"/>
              </a:rPr>
              <a:t>认知障碍</a:t>
            </a:r>
            <a:r>
              <a:rPr lang="zh-CN" altLang="en-US" sz="1200" dirty="0">
                <a:solidFill>
                  <a:srgbClr val="221E1F"/>
                </a:solidFill>
                <a:latin typeface="Adobe 宋体 Std L" panose="02020300000000000000" pitchFamily="18" charset="-122"/>
                <a:ea typeface="Adobe 宋体 Std L" panose="02020300000000000000" pitchFamily="18" charset="-122"/>
              </a:rPr>
              <a:t>的老年人沟通时， 老年人的基本认知能力都还存在， 照护者的微笑、抚摸、温和的</a:t>
            </a:r>
            <a:r>
              <a:rPr lang="zh-CN" altLang="en-US" sz="1200" dirty="0" smtClean="0">
                <a:solidFill>
                  <a:srgbClr val="221E1F"/>
                </a:solidFill>
                <a:latin typeface="Adobe 宋体 Std L" panose="02020300000000000000" pitchFamily="18" charset="-122"/>
                <a:ea typeface="Adobe 宋体 Std L" panose="02020300000000000000" pitchFamily="18" charset="-122"/>
              </a:rPr>
              <a:t>语音语调</a:t>
            </a:r>
            <a:r>
              <a:rPr lang="zh-CN" altLang="en-US" sz="1200" dirty="0">
                <a:solidFill>
                  <a:srgbClr val="221E1F"/>
                </a:solidFill>
                <a:latin typeface="Adobe 宋体 Std L" panose="02020300000000000000" pitchFamily="18" charset="-122"/>
                <a:ea typeface="Adobe 宋体 Std L" panose="02020300000000000000" pitchFamily="18" charset="-122"/>
              </a:rPr>
              <a:t>等老年人都能感受到。</a:t>
            </a:r>
          </a:p>
        </p:txBody>
      </p:sp>
    </p:spTree>
    <p:extLst>
      <p:ext uri="{BB962C8B-B14F-4D97-AF65-F5344CB8AC3E}">
        <p14:creationId xmlns:p14="http://schemas.microsoft.com/office/powerpoint/2010/main" val="23375437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3159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四、与初期认知障碍老年人沟通的方式</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628360"/>
            <a:ext cx="11054246" cy="623247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与初期认知障碍老年人的沟通包括非语言沟通和语言沟通两大类。沟通者应掌握其</a:t>
            </a:r>
            <a:r>
              <a:rPr lang="zh-CN" altLang="en-US" sz="1400" dirty="0" smtClean="0">
                <a:solidFill>
                  <a:srgbClr val="221E1F"/>
                </a:solidFill>
                <a:latin typeface="Adobe 宋体 Std L" panose="02020300000000000000" pitchFamily="18" charset="-122"/>
                <a:ea typeface="Adobe 宋体 Std L" panose="02020300000000000000" pitchFamily="18" charset="-122"/>
              </a:rPr>
              <a:t>特点</a:t>
            </a:r>
            <a:r>
              <a:rPr lang="zh-CN" altLang="en-US" sz="1400" dirty="0">
                <a:solidFill>
                  <a:srgbClr val="221E1F"/>
                </a:solidFill>
                <a:latin typeface="Adobe 宋体 Std L" panose="02020300000000000000" pitchFamily="18" charset="-122"/>
                <a:ea typeface="Adobe 宋体 Std L" panose="02020300000000000000" pitchFamily="18" charset="-122"/>
              </a:rPr>
              <a:t>和方法以及注意事项， 更好地帮助认知障碍老年人通过沟通表达情感和要求， 得到</a:t>
            </a:r>
            <a:r>
              <a:rPr lang="zh-CN" altLang="en-US" sz="1400" dirty="0" smtClean="0">
                <a:solidFill>
                  <a:srgbClr val="221E1F"/>
                </a:solidFill>
                <a:latin typeface="Adobe 宋体 Std L" panose="02020300000000000000" pitchFamily="18" charset="-122"/>
                <a:ea typeface="Adobe 宋体 Std L" panose="02020300000000000000" pitchFamily="18" charset="-122"/>
              </a:rPr>
              <a:t>安全感</a:t>
            </a:r>
            <a:r>
              <a:rPr lang="zh-CN" altLang="en-US" sz="1400" dirty="0">
                <a:solidFill>
                  <a:srgbClr val="221E1F"/>
                </a:solidFill>
                <a:latin typeface="Adobe 宋体 Std L" panose="02020300000000000000" pitchFamily="18" charset="-122"/>
                <a:ea typeface="Adobe 宋体 Std L" panose="02020300000000000000" pitchFamily="18" charset="-122"/>
              </a:rPr>
              <a:t>， 提高生活质量。在与初期认知障碍老年人沟通的过程中， 除了具备与一般老年人沟通的技巧外， 还应了解以下内容：</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非</a:t>
            </a:r>
            <a:r>
              <a:rPr lang="zh-CN" altLang="en-US" sz="1400" dirty="0">
                <a:solidFill>
                  <a:srgbClr val="221E1F"/>
                </a:solidFill>
                <a:latin typeface="Adobe 宋体 Std L" panose="02020300000000000000" pitchFamily="18" charset="-122"/>
                <a:ea typeface="Adobe 宋体 Std L" panose="02020300000000000000" pitchFamily="18" charset="-122"/>
              </a:rPr>
              <a:t>语言沟通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非语言沟通对于越来越无法表达和理解谈话内容的老年人来说极其重要， 虽然</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老年人可能</a:t>
            </a:r>
            <a:r>
              <a:rPr lang="zh-CN" altLang="en-US" sz="1400" dirty="0">
                <a:solidFill>
                  <a:srgbClr val="221E1F"/>
                </a:solidFill>
                <a:latin typeface="Adobe 宋体 Std L" panose="02020300000000000000" pitchFamily="18" charset="-122"/>
                <a:ea typeface="Adobe 宋体 Std L" panose="02020300000000000000" pitchFamily="18" charset="-122"/>
              </a:rPr>
              <a:t>较为依赖非语言交流， 但并不意味着他们的心智和认知状态也退回到了孩童时代。</a:t>
            </a:r>
            <a:r>
              <a:rPr lang="zh-CN" altLang="en-US" sz="1400" dirty="0" smtClean="0">
                <a:solidFill>
                  <a:srgbClr val="221E1F"/>
                </a:solidFill>
                <a:latin typeface="Adobe 宋体 Std L" panose="02020300000000000000" pitchFamily="18" charset="-122"/>
                <a:ea typeface="Adobe 宋体 Std L" panose="02020300000000000000" pitchFamily="18" charset="-122"/>
              </a:rPr>
              <a:t>因此</a:t>
            </a:r>
            <a:r>
              <a:rPr lang="zh-CN" altLang="en-US" sz="1400" dirty="0">
                <a:solidFill>
                  <a:srgbClr val="221E1F"/>
                </a:solidFill>
                <a:latin typeface="Adobe 宋体 Std L" panose="02020300000000000000" pitchFamily="18" charset="-122"/>
                <a:ea typeface="Adobe 宋体 Std L" panose="02020300000000000000" pitchFamily="18" charset="-122"/>
              </a:rPr>
              <a:t>， 要注意观察何种沟通模式是老年人反应良好的特定方式， 并予以强化和多加运用。</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倾听。要善于听老年人讲话， 要注意其讲话的声音、声调、流畅程度及选用的句， 老年人的面部表情、身体姿势及动作， 尽量理解其想表达的内在含义。在倾听的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过程中</a:t>
            </a:r>
            <a:r>
              <a:rPr lang="zh-CN" altLang="en-US" sz="1400" dirty="0">
                <a:solidFill>
                  <a:srgbClr val="221E1F"/>
                </a:solidFill>
                <a:latin typeface="Adobe 宋体 Std L" panose="02020300000000000000" pitchFamily="18" charset="-122"/>
                <a:ea typeface="Adobe 宋体 Std L" panose="02020300000000000000" pitchFamily="18" charset="-122"/>
              </a:rPr>
              <a:t>， 要全神贯注、集中精力。要注意保持眼神的接触， 做到“心领神会”； 双方保持的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距离</a:t>
            </a:r>
            <a:r>
              <a:rPr lang="zh-CN" altLang="en-US" sz="1400" dirty="0">
                <a:solidFill>
                  <a:srgbClr val="221E1F"/>
                </a:solidFill>
                <a:latin typeface="Adobe 宋体 Std L" panose="02020300000000000000" pitchFamily="18" charset="-122"/>
                <a:ea typeface="Adobe 宋体 Std L" panose="02020300000000000000" pitchFamily="18" charset="-122"/>
              </a:rPr>
              <a:t>以能看清对方的表情、说话不费力但能听得清楚为度； 距离也可随说话的内容而调整</a:t>
            </a:r>
            <a:r>
              <a:rPr lang="zh-CN" altLang="en-US" sz="1400" dirty="0" smtClean="0">
                <a:solidFill>
                  <a:srgbClr val="221E1F"/>
                </a:solidFill>
                <a:latin typeface="Adobe 宋体 Std L" panose="02020300000000000000" pitchFamily="18" charset="-122"/>
                <a:ea typeface="Adobe 宋体 Std L" panose="02020300000000000000" pitchFamily="18" charset="-122"/>
              </a:rPr>
              <a:t>，以</a:t>
            </a:r>
            <a:r>
              <a:rPr lang="zh-CN" altLang="en-US" sz="1400" dirty="0">
                <a:solidFill>
                  <a:srgbClr val="221E1F"/>
                </a:solidFill>
                <a:latin typeface="Adobe 宋体 Std L" panose="02020300000000000000" pitchFamily="18" charset="-122"/>
                <a:ea typeface="Adobe 宋体 Std L" panose="02020300000000000000" pitchFamily="18" charset="-122"/>
              </a:rPr>
              <a:t>自然为要。双方谈话时位置平持， 稍向患者倾斜， 切勿使患者处于仰视位。在倾听的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过程</a:t>
            </a:r>
            <a:r>
              <a:rPr lang="zh-CN" altLang="en-US" sz="1400" dirty="0">
                <a:solidFill>
                  <a:srgbClr val="221E1F"/>
                </a:solidFill>
                <a:latin typeface="Adobe 宋体 Std L" panose="02020300000000000000" pitchFamily="18" charset="-122"/>
                <a:ea typeface="Adobe 宋体 Std L" panose="02020300000000000000" pitchFamily="18" charset="-122"/>
              </a:rPr>
              <a:t>中还应有一些总结性的反馈并辅以动作表达， 如点头、微笑等。用心倾听不仅表达了</a:t>
            </a:r>
            <a:r>
              <a:rPr lang="zh-CN" altLang="en-US" sz="1400" dirty="0" smtClean="0">
                <a:solidFill>
                  <a:srgbClr val="221E1F"/>
                </a:solidFill>
                <a:latin typeface="Adobe 宋体 Std L" panose="02020300000000000000" pitchFamily="18" charset="-122"/>
                <a:ea typeface="Adobe 宋体 Std L" panose="02020300000000000000" pitchFamily="18" charset="-122"/>
              </a:rPr>
              <a:t>对老年人</a:t>
            </a:r>
            <a:r>
              <a:rPr lang="zh-CN" altLang="en-US" sz="1400" dirty="0">
                <a:solidFill>
                  <a:srgbClr val="221E1F"/>
                </a:solidFill>
                <a:latin typeface="Adobe 宋体 Std L" panose="02020300000000000000" pitchFamily="18" charset="-122"/>
                <a:ea typeface="Adobe 宋体 Std L" panose="02020300000000000000" pitchFamily="18" charset="-122"/>
              </a:rPr>
              <a:t>的关心， 还表达了对话题的兴趣， 以鼓励老年患者继续说下去。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面部表情。面部表情常清楚地表明人的情绪， 在某种程度上反映内心隐衷。</a:t>
            </a:r>
            <a:r>
              <a:rPr lang="zh-CN" altLang="en-US" sz="1400" dirty="0" smtClean="0">
                <a:solidFill>
                  <a:srgbClr val="221E1F"/>
                </a:solidFill>
                <a:latin typeface="Adobe 宋体 Std L" panose="02020300000000000000" pitchFamily="18" charset="-122"/>
                <a:ea typeface="Adobe 宋体 Std L" panose="02020300000000000000" pitchFamily="18" charset="-122"/>
              </a:rPr>
              <a:t>面部表情</a:t>
            </a:r>
            <a:r>
              <a:rPr lang="zh-CN" altLang="en-US" sz="1400" dirty="0">
                <a:solidFill>
                  <a:srgbClr val="221E1F"/>
                </a:solidFill>
                <a:latin typeface="Adobe 宋体 Std L" panose="02020300000000000000" pitchFamily="18" charset="-122"/>
                <a:ea typeface="Adobe 宋体 Std L" panose="02020300000000000000" pitchFamily="18" charset="-122"/>
              </a:rPr>
              <a:t>反应极为灵敏， 能迅速而真实地反映各种复杂的内心活动。应保持脸部表情平和、</a:t>
            </a:r>
            <a:r>
              <a:rPr lang="zh-CN" altLang="en-US" sz="1400" dirty="0" smtClean="0">
                <a:solidFill>
                  <a:srgbClr val="221E1F"/>
                </a:solidFill>
                <a:latin typeface="Adobe 宋体 Std L" panose="02020300000000000000" pitchFamily="18" charset="-122"/>
                <a:ea typeface="Adobe 宋体 Std L" panose="02020300000000000000" pitchFamily="18" charset="-122"/>
              </a:rPr>
              <a:t>面部</a:t>
            </a:r>
            <a:r>
              <a:rPr lang="zh-CN" altLang="en-US" sz="1400" dirty="0">
                <a:solidFill>
                  <a:srgbClr val="221E1F"/>
                </a:solidFill>
                <a:latin typeface="Adobe 宋体 Std L" panose="02020300000000000000" pitchFamily="18" charset="-122"/>
                <a:ea typeface="Adobe 宋体 Std L" panose="02020300000000000000" pitchFamily="18" charset="-122"/>
              </a:rPr>
              <a:t>不紧绷、不皱眉， 说话声音要略低沉平稳且带有欢迎的热情， 可适时夸大面部表情以</a:t>
            </a:r>
            <a:r>
              <a:rPr lang="zh-CN" altLang="en-US" sz="1400" dirty="0" smtClean="0">
                <a:solidFill>
                  <a:srgbClr val="221E1F"/>
                </a:solidFill>
                <a:latin typeface="Adobe 宋体 Std L" panose="02020300000000000000" pitchFamily="18" charset="-122"/>
                <a:ea typeface="Adobe 宋体 Std L" panose="02020300000000000000" pitchFamily="18" charset="-122"/>
              </a:rPr>
              <a:t>传达</a:t>
            </a:r>
            <a:r>
              <a:rPr lang="zh-CN" altLang="en-US" sz="1400" dirty="0">
                <a:solidFill>
                  <a:srgbClr val="221E1F"/>
                </a:solidFill>
                <a:latin typeface="Adobe 宋体 Std L" panose="02020300000000000000" pitchFamily="18" charset="-122"/>
                <a:ea typeface="Adobe 宋体 Std L" panose="02020300000000000000" pitchFamily="18" charset="-122"/>
              </a:rPr>
              <a:t>惊喜、欢乐、担心、关怀等情绪。微笑是人际交往的“润滑剂”， 对老年患者的精神</a:t>
            </a:r>
            <a:r>
              <a:rPr lang="zh-CN" altLang="en-US" sz="1400" dirty="0" smtClean="0">
                <a:solidFill>
                  <a:srgbClr val="221E1F"/>
                </a:solidFill>
                <a:latin typeface="Adobe 宋体 Std L" panose="02020300000000000000" pitchFamily="18" charset="-122"/>
                <a:ea typeface="Adobe 宋体 Std L" panose="02020300000000000000" pitchFamily="18" charset="-122"/>
              </a:rPr>
              <a:t>安慰</a:t>
            </a:r>
            <a:r>
              <a:rPr lang="zh-CN" altLang="en-US" sz="1400" dirty="0">
                <a:solidFill>
                  <a:srgbClr val="221E1F"/>
                </a:solidFill>
                <a:latin typeface="Adobe 宋体 Std L" panose="02020300000000000000" pitchFamily="18" charset="-122"/>
                <a:ea typeface="Adobe 宋体 Std L" panose="02020300000000000000" pitchFamily="18" charset="-122"/>
              </a:rPr>
              <a:t>可能胜过良药。在微笑中为老年患者创造出一种愉悦的、安全的、可信赖的氛围。</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触摸。沟通者适当的触摸可表达对老年人的关怀之情， 而老年人通过触摸他人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或事物</a:t>
            </a:r>
            <a:r>
              <a:rPr lang="zh-CN" altLang="en-US" sz="1400" dirty="0">
                <a:solidFill>
                  <a:srgbClr val="221E1F"/>
                </a:solidFill>
                <a:latin typeface="Adobe 宋体 Std L" panose="02020300000000000000" pitchFamily="18" charset="-122"/>
                <a:ea typeface="Adobe 宋体 Std L" panose="02020300000000000000" pitchFamily="18" charset="-122"/>
              </a:rPr>
              <a:t>也可帮助其了解周围环境。触摸是一种简单的表达情感的方式， 有助于我们与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认知障碍</a:t>
            </a:r>
            <a:r>
              <a:rPr lang="zh-CN" altLang="en-US" sz="1400" dirty="0">
                <a:solidFill>
                  <a:srgbClr val="221E1F"/>
                </a:solidFill>
                <a:latin typeface="Adobe 宋体 Std L" panose="02020300000000000000" pitchFamily="18" charset="-122"/>
                <a:ea typeface="Adobe 宋体 Std L" panose="02020300000000000000" pitchFamily="18" charset="-122"/>
              </a:rPr>
              <a:t>老年人交往。当我们倾听或者和他们谈话时， 握着他们的手或胳膊是一个显示我们</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感兴趣</a:t>
            </a:r>
            <a:r>
              <a:rPr lang="zh-CN" altLang="en-US" sz="1400" dirty="0">
                <a:solidFill>
                  <a:srgbClr val="221E1F"/>
                </a:solidFill>
                <a:latin typeface="Adobe 宋体 Std L" panose="02020300000000000000" pitchFamily="18" charset="-122"/>
                <a:ea typeface="Adobe 宋体 Std L" panose="02020300000000000000" pitchFamily="18" charset="-122"/>
              </a:rPr>
              <a:t>或引起他们注意的方式。但是如果触摸使用不当， 可能会增加老年人的躁动或侵犯</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的尊严。要避免不适宜的拍抚头部等让老年人感觉不适应和难以接受的动作， 而且， </a:t>
            </a:r>
            <a:r>
              <a:rPr lang="zh-CN" altLang="en-US" sz="1400" dirty="0" smtClean="0">
                <a:solidFill>
                  <a:srgbClr val="221E1F"/>
                </a:solidFill>
                <a:latin typeface="Adobe 宋体 Std L" panose="02020300000000000000" pitchFamily="18" charset="-122"/>
                <a:ea typeface="Adobe 宋体 Std L" panose="02020300000000000000" pitchFamily="18" charset="-122"/>
              </a:rPr>
              <a:t>因为</a:t>
            </a:r>
            <a:r>
              <a:rPr lang="zh-CN" altLang="en-US" sz="1400" dirty="0">
                <a:solidFill>
                  <a:srgbClr val="221E1F"/>
                </a:solidFill>
                <a:latin typeface="Adobe 宋体 Std L" panose="02020300000000000000" pitchFamily="18" charset="-122"/>
                <a:ea typeface="Adobe 宋体 Std L" panose="02020300000000000000" pitchFamily="18" charset="-122"/>
              </a:rPr>
              <a:t>老年人处于意识不太清楚的状态， 容易对抚触做错误的理解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28312066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67611"/>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一、巴克“相依理论”</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239256"/>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巴克“相依理论” 的核心认为， 人们的交流互动， 重点在于交流双方是否因为对方</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的存在</a:t>
            </a:r>
            <a:r>
              <a:rPr lang="zh-CN" altLang="en-US" sz="1400" dirty="0">
                <a:solidFill>
                  <a:srgbClr val="221E1F"/>
                </a:solidFill>
                <a:latin typeface="Adobe 宋体 Std L" panose="02020300000000000000" pitchFamily="18" charset="-122"/>
                <a:ea typeface="Adobe 宋体 Std L" panose="02020300000000000000" pitchFamily="18" charset="-122"/>
              </a:rPr>
              <a:t>而改变自己的主观立场。巴克将人的沟通分为四种情况：</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第一种是假性相依沟通， 是指交流双方按照自己制订的计划， 根本不顾及对方的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反应</a:t>
            </a:r>
            <a:r>
              <a:rPr lang="zh-CN" altLang="en-US" sz="1400" dirty="0">
                <a:solidFill>
                  <a:srgbClr val="221E1F"/>
                </a:solidFill>
                <a:latin typeface="Adobe 宋体 Std L" panose="02020300000000000000" pitchFamily="18" charset="-122"/>
                <a:ea typeface="Adobe 宋体 Std L" panose="02020300000000000000" pitchFamily="18" charset="-122"/>
              </a:rPr>
              <a:t>。这是一种最失败的沟通。比如， 对牛弹琴、鸡同鸭讲， 就是这样的沟通方式。在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养老机构</a:t>
            </a:r>
            <a:r>
              <a:rPr lang="zh-CN" altLang="en-US" sz="1400" dirty="0">
                <a:solidFill>
                  <a:srgbClr val="221E1F"/>
                </a:solidFill>
                <a:latin typeface="Adobe 宋体 Std L" panose="02020300000000000000" pitchFamily="18" charset="-122"/>
                <a:ea typeface="Adobe 宋体 Std L" panose="02020300000000000000" pitchFamily="18" charset="-122"/>
              </a:rPr>
              <a:t>一些照护员在服务老年人时， 老年人由于听力下降， 丝毫没有接收到沟通者的信息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，反馈</a:t>
            </a:r>
            <a:r>
              <a:rPr lang="zh-CN" altLang="en-US" sz="1400" dirty="0">
                <a:solidFill>
                  <a:srgbClr val="221E1F"/>
                </a:solidFill>
                <a:latin typeface="Adobe 宋体 Std L" panose="02020300000000000000" pitchFamily="18" charset="-122"/>
                <a:ea typeface="Adobe 宋体 Std L" panose="02020300000000000000" pitchFamily="18" charset="-122"/>
              </a:rPr>
              <a:t>的信息也南辕北辙。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第二种是非对称性相依沟通， 是指双方交流中， 有一方根据对方的言行调整了自己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的交流</a:t>
            </a:r>
            <a:r>
              <a:rPr lang="zh-CN" altLang="en-US" sz="1400" dirty="0">
                <a:solidFill>
                  <a:srgbClr val="221E1F"/>
                </a:solidFill>
                <a:latin typeface="Adobe 宋体 Std L" panose="02020300000000000000" pitchFamily="18" charset="-122"/>
                <a:ea typeface="Adobe 宋体 Std L" panose="02020300000000000000" pitchFamily="18" charset="-122"/>
              </a:rPr>
              <a:t>方式， 而作为矛盾的对立面， 另一方却我行我素。比如， 医生告诉患糖尿病的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老年人要</a:t>
            </a:r>
            <a:r>
              <a:rPr lang="zh-CN" altLang="en-US" sz="1400" dirty="0">
                <a:solidFill>
                  <a:srgbClr val="221E1F"/>
                </a:solidFill>
                <a:latin typeface="Adobe 宋体 Std L" panose="02020300000000000000" pitchFamily="18" charset="-122"/>
                <a:ea typeface="Adobe 宋体 Std L" panose="02020300000000000000" pitchFamily="18" charset="-122"/>
              </a:rPr>
              <a:t>避免食用糖分较高的食品， 但老年人并未接受， 依旧不忌口， 这说明医生与老年人的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是失败的。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第三种是反应性相依沟通， 是指交流双方都将对方的行动作为依据， 以此来确定</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自己下一步</a:t>
            </a:r>
            <a:r>
              <a:rPr lang="zh-CN" altLang="en-US" sz="1400" dirty="0">
                <a:solidFill>
                  <a:srgbClr val="221E1F"/>
                </a:solidFill>
                <a:latin typeface="Adobe 宋体 Std L" panose="02020300000000000000" pitchFamily="18" charset="-122"/>
                <a:ea typeface="Adobe 宋体 Std L" panose="02020300000000000000" pitchFamily="18" charset="-122"/>
              </a:rPr>
              <a:t>的行动方向， 而那些原本计划好的事情则是完全失败的。比如， 照护员计划当天给老年人洗澡， 但老年人拒绝洗澡， 通过沟通， 双方各退一步， 最后决定第二天进行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洗澡服务</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第四种是彼此相依性沟通， 是指交流双方既需要根据对方的态度来确定自己的言行</a:t>
            </a:r>
            <a:r>
              <a:rPr lang="zh-CN" altLang="en-US" sz="1400" dirty="0" smtClean="0">
                <a:solidFill>
                  <a:srgbClr val="221E1F"/>
                </a:solidFill>
                <a:latin typeface="Adobe 宋体 Std L" panose="02020300000000000000" pitchFamily="18" charset="-122"/>
                <a:ea typeface="Adobe 宋体 Std L" panose="02020300000000000000" pitchFamily="18" charset="-122"/>
              </a:rPr>
              <a:t>，又</a:t>
            </a:r>
            <a:r>
              <a:rPr lang="zh-CN" altLang="en-US" sz="1400" dirty="0">
                <a:solidFill>
                  <a:srgbClr val="221E1F"/>
                </a:solidFill>
                <a:latin typeface="Adobe 宋体 Std L" panose="02020300000000000000" pitchFamily="18" charset="-122"/>
                <a:ea typeface="Adobe 宋体 Std L" panose="02020300000000000000" pitchFamily="18" charset="-122"/>
              </a:rPr>
              <a:t>需要根据自己的计划来行事。这是最成功的沟通方式。比如， 社工小李想请张爷爷</a:t>
            </a:r>
            <a:r>
              <a:rPr lang="zh-CN" altLang="en-US" sz="1400" dirty="0" smtClean="0">
                <a:solidFill>
                  <a:srgbClr val="221E1F"/>
                </a:solidFill>
                <a:latin typeface="Adobe 宋体 Std L" panose="02020300000000000000" pitchFamily="18" charset="-122"/>
                <a:ea typeface="Adobe 宋体 Std L" panose="02020300000000000000" pitchFamily="18" charset="-122"/>
              </a:rPr>
              <a:t>参加社区</a:t>
            </a:r>
            <a:r>
              <a:rPr lang="zh-CN" altLang="en-US" sz="1400" dirty="0">
                <a:solidFill>
                  <a:srgbClr val="221E1F"/>
                </a:solidFill>
                <a:latin typeface="Adobe 宋体 Std L" panose="02020300000000000000" pitchFamily="18" charset="-122"/>
                <a:ea typeface="Adobe 宋体 Std L" panose="02020300000000000000" pitchFamily="18" charset="-122"/>
              </a:rPr>
              <a:t>老年人运动会， 但张爷爷没有想参加的项目， 经过沟通后， 社工小李为张爷爷调整</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了运动</a:t>
            </a:r>
            <a:r>
              <a:rPr lang="zh-CN" altLang="en-US" sz="1400" dirty="0">
                <a:solidFill>
                  <a:srgbClr val="221E1F"/>
                </a:solidFill>
                <a:latin typeface="Adobe 宋体 Std L" panose="02020300000000000000" pitchFamily="18" charset="-122"/>
                <a:ea typeface="Adobe 宋体 Std L" panose="02020300000000000000" pitchFamily="18" charset="-122"/>
              </a:rPr>
              <a:t>项目， 张爷爷最终同意参加运动会。</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任务四</a:t>
            </a:r>
            <a:r>
              <a:rPr lang="zh-CN" altLang="en-US" sz="2600" dirty="0">
                <a:solidFill>
                  <a:srgbClr val="C00000"/>
                </a:solidFill>
                <a:latin typeface="方正准圆_GBK" pitchFamily="65" charset="-122"/>
                <a:ea typeface="方正准圆_GBK" pitchFamily="65" charset="-122"/>
              </a:rPr>
              <a:t>　了解沟通相关理论</a:t>
            </a:r>
          </a:p>
        </p:txBody>
      </p:sp>
    </p:spTree>
    <p:extLst>
      <p:ext uri="{BB962C8B-B14F-4D97-AF65-F5344CB8AC3E}">
        <p14:creationId xmlns:p14="http://schemas.microsoft.com/office/powerpoint/2010/main" val="239751272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7"/>
            <a:ext cx="11054246" cy="558614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因此， 在沟通过程中要</a:t>
            </a:r>
            <a:r>
              <a:rPr lang="zh-CN" altLang="en-US" sz="1400" dirty="0" smtClean="0">
                <a:solidFill>
                  <a:srgbClr val="221E1F"/>
                </a:solidFill>
                <a:latin typeface="Adobe 宋体 Std L" panose="02020300000000000000" pitchFamily="18" charset="-122"/>
                <a:ea typeface="Adobe 宋体 Std L" panose="02020300000000000000" pitchFamily="18" charset="-122"/>
              </a:rPr>
              <a:t>掌握</a:t>
            </a:r>
            <a:r>
              <a:rPr lang="zh-CN" altLang="en-US" sz="1400" dirty="0">
                <a:solidFill>
                  <a:srgbClr val="221E1F"/>
                </a:solidFill>
                <a:latin typeface="Adobe 宋体 Std L" panose="02020300000000000000" pitchFamily="18" charset="-122"/>
                <a:ea typeface="Adobe 宋体 Std L" panose="02020300000000000000" pitchFamily="18" charset="-122"/>
              </a:rPr>
              <a:t>以下注意事项：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 让认知障碍的老年人知道沟通者的存在方可触摸。</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 老年人因视、听力的逐渐丧失， 容易被惊吓， 因此应尽量选择从功能良好的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那一边</a:t>
            </a:r>
            <a:r>
              <a:rPr lang="zh-CN" altLang="en-US" sz="1400" dirty="0">
                <a:solidFill>
                  <a:srgbClr val="221E1F"/>
                </a:solidFill>
                <a:latin typeface="Adobe 宋体 Std L" panose="02020300000000000000" pitchFamily="18" charset="-122"/>
                <a:ea typeface="Adobe 宋体 Std L" panose="02020300000000000000" pitchFamily="18" charset="-122"/>
              </a:rPr>
              <a:t>接触老年人， 绝不要突然从背后或者暗侧给予触摸。</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 逐渐开始触摸， 持续观察老年人对触摸的反应， 逐渐从单手握老年人到双手</a:t>
            </a:r>
            <a:r>
              <a:rPr lang="zh-CN" altLang="en-US" sz="1400" dirty="0" smtClean="0">
                <a:solidFill>
                  <a:srgbClr val="221E1F"/>
                </a:solidFill>
                <a:latin typeface="Adobe 宋体 Std L" panose="02020300000000000000" pitchFamily="18" charset="-122"/>
                <a:ea typeface="Adobe 宋体 Std L" panose="02020300000000000000" pitchFamily="18" charset="-122"/>
              </a:rPr>
              <a:t>合握</a:t>
            </a:r>
            <a:r>
              <a:rPr lang="zh-CN" altLang="en-US" sz="1400" dirty="0">
                <a:solidFill>
                  <a:srgbClr val="221E1F"/>
                </a:solidFill>
                <a:latin typeface="Adobe 宋体 Std L" panose="02020300000000000000" pitchFamily="18" charset="-122"/>
                <a:ea typeface="Adobe 宋体 Std L" panose="02020300000000000000" pitchFamily="18" charset="-122"/>
              </a:rPr>
              <a:t>； 与老年人交谈时， 应保持适当的距离， </a:t>
            </a:r>
            <a:r>
              <a:rPr lang="zh-CN" altLang="en-US" sz="1400" dirty="0" smtClean="0">
                <a:solidFill>
                  <a:srgbClr val="221E1F"/>
                </a:solidFill>
                <a:latin typeface="Adobe 宋体 Std L" panose="02020300000000000000" pitchFamily="18" charset="-122"/>
                <a:ea typeface="Adobe 宋体 Std L" panose="02020300000000000000" pitchFamily="18" charset="-122"/>
              </a:rPr>
              <a:t>由</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米左右开始， 渐渐拉近彼此的距离。离</a:t>
            </a:r>
            <a:r>
              <a:rPr lang="zh-CN" altLang="en-US" sz="1400" dirty="0" smtClean="0">
                <a:solidFill>
                  <a:srgbClr val="221E1F"/>
                </a:solidFill>
                <a:latin typeface="Adobe 宋体 Std L" panose="02020300000000000000" pitchFamily="18" charset="-122"/>
                <a:ea typeface="Adobe 宋体 Std L" panose="02020300000000000000" pitchFamily="18" charset="-122"/>
              </a:rPr>
              <a:t>得太</a:t>
            </a:r>
            <a:r>
              <a:rPr lang="zh-CN" altLang="en-US" sz="1400" dirty="0">
                <a:solidFill>
                  <a:srgbClr val="221E1F"/>
                </a:solidFill>
                <a:latin typeface="Adobe 宋体 Std L" panose="02020300000000000000" pitchFamily="18" charset="-122"/>
                <a:ea typeface="Adobe 宋体 Std L" panose="02020300000000000000" pitchFamily="18" charset="-122"/>
              </a:rPr>
              <a:t>远， 患者听不清楚； 靠得太近， 患者又会感到害怕。在触摸的过程中， 还要注意观察</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的面部表情和被触摸的部位是松弛还是紧绷， 身体姿势是向后靠还是向前倾， 以</a:t>
            </a:r>
            <a:r>
              <a:rPr lang="zh-CN" altLang="en-US" sz="1400" dirty="0" smtClean="0">
                <a:solidFill>
                  <a:srgbClr val="221E1F"/>
                </a:solidFill>
                <a:latin typeface="Adobe 宋体 Std L" panose="02020300000000000000" pitchFamily="18" charset="-122"/>
                <a:ea typeface="Adobe 宋体 Std L" panose="02020300000000000000" pitchFamily="18" charset="-122"/>
              </a:rPr>
              <a:t>判断老年人</a:t>
            </a:r>
            <a:r>
              <a:rPr lang="zh-CN" altLang="en-US" sz="1400" dirty="0">
                <a:solidFill>
                  <a:srgbClr val="221E1F"/>
                </a:solidFill>
                <a:latin typeface="Adobe 宋体 Std L" panose="02020300000000000000" pitchFamily="18" charset="-122"/>
                <a:ea typeface="Adobe 宋体 Std L" panose="02020300000000000000" pitchFamily="18" charset="-122"/>
              </a:rPr>
              <a:t>是否接受， 以便为下一步措施的选择提供依据。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 注意适宜的触摸位置。最容易接收到的部位是手， 其他适宜触摸的部位有</a:t>
            </a:r>
            <a:r>
              <a:rPr lang="zh-CN" altLang="en-US" sz="1400" dirty="0" smtClean="0">
                <a:solidFill>
                  <a:srgbClr val="221E1F"/>
                </a:solidFill>
                <a:latin typeface="Adobe 宋体 Std L" panose="02020300000000000000" pitchFamily="18" charset="-122"/>
                <a:ea typeface="Adobe 宋体 Std L" panose="02020300000000000000" pitchFamily="18" charset="-122"/>
              </a:rPr>
              <a:t>手臂</a:t>
            </a:r>
            <a:r>
              <a:rPr lang="zh-CN" altLang="en-US" sz="1400" dirty="0">
                <a:solidFill>
                  <a:srgbClr val="221E1F"/>
                </a:solidFill>
                <a:latin typeface="Adobe 宋体 Std L" panose="02020300000000000000" pitchFamily="18" charset="-122"/>
                <a:ea typeface="Adobe 宋体 Std L" panose="02020300000000000000" pitchFamily="18" charset="-122"/>
              </a:rPr>
              <a:t>、背部与肩膀， 头部一般不宜触摸。</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第五， 要注意保护老年人容易破损的皮肤。避免使用拉扯或摩擦力， 可适当</a:t>
            </a:r>
            <a:r>
              <a:rPr lang="zh-CN" altLang="en-US" sz="1400" dirty="0" smtClean="0">
                <a:solidFill>
                  <a:srgbClr val="221E1F"/>
                </a:solidFill>
                <a:latin typeface="Adobe 宋体 Std L" panose="02020300000000000000" pitchFamily="18" charset="-122"/>
                <a:ea typeface="Adobe 宋体 Std L" panose="02020300000000000000" pitchFamily="18" charset="-122"/>
              </a:rPr>
              <a:t>涂抹乳液</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第六， 要尊重与了解老年人的个性和文化传统背景， 以免触怒老年人。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第七， 对老年人的触摸应予以正确的反应。应学习适当地接受老年人用抚触头发、手臂或脸颊来表达谢意。</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身体姿势。</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在日常沟通中， 身体姿势能有效地辅助表达， 但需要注意以下事项：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 与认知障碍老年人沟通前， 必须先让他知道沟通者的存在， 以免惊吓到</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 对于使用轮椅代步的老年人， 应适时地坐或蹲在旁边， 并保持双方眼睛在同</a:t>
            </a:r>
            <a:r>
              <a:rPr lang="zh-CN" altLang="en-US" sz="1400" dirty="0" smtClean="0">
                <a:solidFill>
                  <a:srgbClr val="221E1F"/>
                </a:solidFill>
                <a:latin typeface="Adobe 宋体 Std L" panose="02020300000000000000" pitchFamily="18" charset="-122"/>
                <a:ea typeface="Adobe 宋体 Std L" panose="02020300000000000000" pitchFamily="18" charset="-122"/>
              </a:rPr>
              <a:t>一水平线</a:t>
            </a:r>
            <a:r>
              <a:rPr lang="zh-CN" altLang="en-US" sz="1400" dirty="0">
                <a:solidFill>
                  <a:srgbClr val="221E1F"/>
                </a:solidFill>
                <a:latin typeface="Adobe 宋体 Std L" panose="02020300000000000000" pitchFamily="18" charset="-122"/>
                <a:ea typeface="Adobe 宋体 Std L" panose="02020300000000000000" pitchFamily="18" charset="-122"/>
              </a:rPr>
              <a:t>上， 以利于平等的交流与沟通。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 身体姿势与导向： 说话时倾身向前以表示对对方的话题感兴趣， 但是注意</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不要让</a:t>
            </a:r>
            <a:r>
              <a:rPr lang="zh-CN" altLang="en-US" sz="1400" dirty="0">
                <a:solidFill>
                  <a:srgbClr val="221E1F"/>
                </a:solidFill>
                <a:latin typeface="Adobe 宋体 Std L" panose="02020300000000000000" pitchFamily="18" charset="-122"/>
                <a:ea typeface="Adobe 宋体 Std L" panose="02020300000000000000" pitchFamily="18" charset="-122"/>
              </a:rPr>
              <a:t>老年人有身体领域被侵犯的不适。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 如果老年人不介意， 在他觉得舒适的情形下， 可以借一个拥抱来表达爱及</a:t>
            </a:r>
            <a:r>
              <a:rPr lang="zh-CN" altLang="en-US" sz="1400" dirty="0" smtClean="0">
                <a:solidFill>
                  <a:srgbClr val="221E1F"/>
                </a:solidFill>
                <a:latin typeface="Adobe 宋体 Std L" panose="02020300000000000000" pitchFamily="18" charset="-122"/>
                <a:ea typeface="Adobe 宋体 Std L" panose="02020300000000000000" pitchFamily="18" charset="-122"/>
              </a:rPr>
              <a:t>温暖的</a:t>
            </a:r>
            <a:r>
              <a:rPr lang="zh-CN" altLang="en-US" sz="1400" dirty="0">
                <a:solidFill>
                  <a:srgbClr val="221E1F"/>
                </a:solidFill>
                <a:latin typeface="Adobe 宋体 Std L" panose="02020300000000000000" pitchFamily="18" charset="-122"/>
                <a:ea typeface="Adobe 宋体 Std L" panose="02020300000000000000" pitchFamily="18" charset="-122"/>
              </a:rPr>
              <a:t>关怀。</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05154146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0"/>
            <a:ext cx="11054246" cy="6878806"/>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重视眼神的交流。眼神的信息传递是脸部表情的精华所在。与老年人交谈时，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要看</a:t>
            </a:r>
            <a:r>
              <a:rPr lang="zh-CN" altLang="en-US" sz="1400" dirty="0">
                <a:solidFill>
                  <a:srgbClr val="221E1F"/>
                </a:solidFill>
                <a:latin typeface="Adobe 宋体 Std L" panose="02020300000000000000" pitchFamily="18" charset="-122"/>
                <a:ea typeface="Adobe 宋体 Std L" panose="02020300000000000000" pitchFamily="18" charset="-122"/>
              </a:rPr>
              <a:t>着他们的眼睛， 微笑、亲切的目光和表情会给老年人以鼓励。眼睛接触时必须坦诚且</a:t>
            </a:r>
            <a:r>
              <a:rPr lang="zh-CN" altLang="en-US" sz="1400" dirty="0" smtClean="0">
                <a:solidFill>
                  <a:srgbClr val="221E1F"/>
                </a:solidFill>
                <a:latin typeface="Adobe 宋体 Std L" panose="02020300000000000000" pitchFamily="18" charset="-122"/>
                <a:ea typeface="Adobe 宋体 Std L" panose="02020300000000000000" pitchFamily="18" charset="-122"/>
              </a:rPr>
              <a:t>温柔</a:t>
            </a:r>
            <a:r>
              <a:rPr lang="zh-CN" altLang="en-US" sz="1400" dirty="0">
                <a:solidFill>
                  <a:srgbClr val="221E1F"/>
                </a:solidFill>
                <a:latin typeface="Adobe 宋体 Std L" panose="02020300000000000000" pitchFamily="18" charset="-122"/>
                <a:ea typeface="Adobe 宋体 Std L" panose="02020300000000000000" pitchFamily="18" charset="-122"/>
              </a:rPr>
              <a:t>。但认知障碍的老年人， 往往因知觉缺损而对所处情境难以了解， 容易走神， 故保持</a:t>
            </a:r>
            <a:r>
              <a:rPr lang="zh-CN" altLang="en-US" sz="1400" dirty="0" smtClean="0">
                <a:solidFill>
                  <a:srgbClr val="221E1F"/>
                </a:solidFill>
                <a:latin typeface="Adobe 宋体 Std L" panose="02020300000000000000" pitchFamily="18" charset="-122"/>
                <a:ea typeface="Adobe 宋体 Std L" panose="02020300000000000000" pitchFamily="18" charset="-122"/>
              </a:rPr>
              <a:t>眼对眼</a:t>
            </a:r>
            <a:r>
              <a:rPr lang="zh-CN" altLang="en-US" sz="1400" dirty="0">
                <a:solidFill>
                  <a:srgbClr val="221E1F"/>
                </a:solidFill>
                <a:latin typeface="Adobe 宋体 Std L" panose="02020300000000000000" pitchFamily="18" charset="-122"/>
                <a:ea typeface="Adobe 宋体 Std L" panose="02020300000000000000" pitchFamily="18" charset="-122"/>
              </a:rPr>
              <a:t>的接触对沟通的效果是非常重要的， 必要时可以正面触摸老年人以吸引其注意力</a:t>
            </a:r>
            <a:r>
              <a:rPr lang="zh-CN" altLang="en-US" sz="1400" dirty="0" smtClean="0">
                <a:solidFill>
                  <a:srgbClr val="221E1F"/>
                </a:solidFill>
                <a:latin typeface="Adobe 宋体 Std L" panose="02020300000000000000" pitchFamily="18" charset="-122"/>
                <a:ea typeface="Adobe 宋体 Std L" panose="02020300000000000000" pitchFamily="18" charset="-122"/>
              </a:rPr>
              <a:t>回到沟通</a:t>
            </a:r>
            <a:r>
              <a:rPr lang="zh-CN" altLang="en-US" sz="1400" dirty="0">
                <a:solidFill>
                  <a:srgbClr val="221E1F"/>
                </a:solidFill>
                <a:latin typeface="Adobe 宋体 Std L" panose="02020300000000000000" pitchFamily="18" charset="-122"/>
                <a:ea typeface="Adobe 宋体 Std L" panose="02020300000000000000" pitchFamily="18" charset="-122"/>
              </a:rPr>
              <a:t>的情境中来。但有的老年人会觉得直接眼对眼的接触， 具有威胁感， 这种情况则需</a:t>
            </a:r>
            <a:r>
              <a:rPr lang="zh-CN" altLang="en-US" sz="1400" dirty="0" smtClean="0">
                <a:solidFill>
                  <a:srgbClr val="221E1F"/>
                </a:solidFill>
                <a:latin typeface="Adobe 宋体 Std L" panose="02020300000000000000" pitchFamily="18" charset="-122"/>
                <a:ea typeface="Adobe 宋体 Std L" panose="02020300000000000000" pitchFamily="18" charset="-122"/>
              </a:rPr>
              <a:t>特别</a:t>
            </a:r>
            <a:r>
              <a:rPr lang="zh-CN" altLang="en-US" sz="1400" dirty="0">
                <a:solidFill>
                  <a:srgbClr val="221E1F"/>
                </a:solidFill>
                <a:latin typeface="Adobe 宋体 Std L" panose="02020300000000000000" pitchFamily="18" charset="-122"/>
                <a:ea typeface="Adobe 宋体 Std L" panose="02020300000000000000" pitchFamily="18" charset="-122"/>
              </a:rPr>
              <a:t>处理</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沉默。沟通中利用语言技巧固然重要， 但并不是唯一的可以帮助老年人的方法</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，不是</a:t>
            </a:r>
            <a:r>
              <a:rPr lang="zh-CN" altLang="en-US" sz="1400" dirty="0">
                <a:solidFill>
                  <a:srgbClr val="221E1F"/>
                </a:solidFill>
                <a:latin typeface="Adobe 宋体 Std L" panose="02020300000000000000" pitchFamily="18" charset="-122"/>
                <a:ea typeface="Adobe 宋体 Std L" panose="02020300000000000000" pitchFamily="18" charset="-122"/>
              </a:rPr>
              <a:t>所有的时间都应该说话， 有时待在一起就足够了。当老年人不愿意说话或者受到</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情绪打击</a:t>
            </a:r>
            <a:r>
              <a:rPr lang="zh-CN" altLang="en-US" sz="1400" dirty="0">
                <a:solidFill>
                  <a:srgbClr val="221E1F"/>
                </a:solidFill>
                <a:latin typeface="Adobe 宋体 Std L" panose="02020300000000000000" pitchFamily="18" charset="-122"/>
                <a:ea typeface="Adobe 宋体 Std L" panose="02020300000000000000" pitchFamily="18" charset="-122"/>
              </a:rPr>
              <a:t>时， 沟通者可以和对方说： “如果您不想说话， 您可以不说， 我希望能够坐在这儿</a:t>
            </a:r>
            <a:r>
              <a:rPr lang="zh-CN" altLang="en-US" sz="1400" dirty="0" smtClean="0">
                <a:solidFill>
                  <a:srgbClr val="221E1F"/>
                </a:solidFill>
                <a:latin typeface="Adobe 宋体 Std L" panose="02020300000000000000" pitchFamily="18" charset="-122"/>
                <a:ea typeface="Adobe 宋体 Std L" panose="02020300000000000000" pitchFamily="18" charset="-122"/>
              </a:rPr>
              <a:t>陪您</a:t>
            </a:r>
            <a:r>
              <a:rPr lang="zh-CN" altLang="en-US" sz="1400" dirty="0">
                <a:solidFill>
                  <a:srgbClr val="221E1F"/>
                </a:solidFill>
                <a:latin typeface="Adobe 宋体 Std L" panose="02020300000000000000" pitchFamily="18" charset="-122"/>
                <a:ea typeface="Adobe 宋体 Std L" panose="02020300000000000000" pitchFamily="18" charset="-122"/>
              </a:rPr>
              <a:t>一会儿， 好吗？” 这时沟通者以沉默的态度表示关心， 也是尊重老年人的愿望， 会很</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有效</a:t>
            </a:r>
            <a:r>
              <a:rPr lang="zh-CN" altLang="en-US" sz="1400" dirty="0">
                <a:solidFill>
                  <a:srgbClr val="221E1F"/>
                </a:solidFill>
                <a:latin typeface="Adobe 宋体 Std L" panose="02020300000000000000" pitchFamily="18" charset="-122"/>
                <a:ea typeface="Adobe 宋体 Std L" panose="02020300000000000000" pitchFamily="18" charset="-122"/>
              </a:rPr>
              <a:t>。它可以表达沟通者对老年患者的同情和支持， 起到此时无声胜有声的作用。此外， </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r>
              <a:rPr lang="zh-CN" altLang="en-US" sz="1400" dirty="0">
                <a:solidFill>
                  <a:srgbClr val="221E1F"/>
                </a:solidFill>
                <a:latin typeface="Adobe 宋体 Std L" panose="02020300000000000000" pitchFamily="18" charset="-122"/>
                <a:ea typeface="Adobe 宋体 Std L" panose="02020300000000000000" pitchFamily="18" charset="-122"/>
              </a:rPr>
              <a:t>片刻还可以为沟通双方提供思考和调适的机会</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沟通环境。认知障碍老人沟通交流能力和处理外部刺激的能力往往存在缺陷， </a:t>
            </a:r>
            <a:r>
              <a:rPr lang="zh-CN" altLang="en-US" sz="1400" dirty="0" smtClean="0">
                <a:solidFill>
                  <a:srgbClr val="221E1F"/>
                </a:solidFill>
                <a:latin typeface="Adobe 宋体 Std L" panose="02020300000000000000" pitchFamily="18" charset="-122"/>
                <a:ea typeface="Adobe 宋体 Std L" panose="02020300000000000000" pitchFamily="18" charset="-122"/>
              </a:rPr>
              <a:t>故应</a:t>
            </a:r>
            <a:r>
              <a:rPr lang="zh-CN" altLang="en-US" sz="1400" dirty="0">
                <a:solidFill>
                  <a:srgbClr val="221E1F"/>
                </a:solidFill>
                <a:latin typeface="Adobe 宋体 Std L" panose="02020300000000000000" pitchFamily="18" charset="-122"/>
                <a:ea typeface="Adobe 宋体 Std L" panose="02020300000000000000" pitchFamily="18" charset="-122"/>
              </a:rPr>
              <a:t>为其创造一个适应其沟通能力的舒适环境： 安全、安静、相对固定、相对独立。另外</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的空间距离最好保持</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en-US" altLang="zh-CN" sz="1400" dirty="0" smtClean="0">
                <a:solidFill>
                  <a:srgbClr val="221E1F"/>
                </a:solidFill>
                <a:latin typeface="Adobe 宋体 Std L" panose="02020300000000000000" pitchFamily="18" charset="-122"/>
                <a:ea typeface="Adobe 宋体 Std L" panose="02020300000000000000" pitchFamily="18" charset="-122"/>
              </a:rPr>
              <a:t>90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120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厘米</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良好的语言沟通可以正确地表达情感、意念、信仰与态度， 促使沟通双方能够互相</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a:t>
            </a:r>
            <a:r>
              <a:rPr lang="zh-CN" altLang="en-US" sz="1400" dirty="0">
                <a:solidFill>
                  <a:srgbClr val="221E1F"/>
                </a:solidFill>
                <a:latin typeface="Adobe 宋体 Std L" panose="02020300000000000000" pitchFamily="18" charset="-122"/>
                <a:ea typeface="Adobe 宋体 Std L" panose="02020300000000000000" pitchFamily="18" charset="-122"/>
              </a:rPr>
              <a:t>和接受。虽然认知障碍老年人语言沟通能力有不同程度的减退或障碍， 但良好的语言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仍然是促进其与外界交流和了解的重要途径， 沟通者也能清楚而迅速地将信息传递给</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。沟通者要用对老年人真诚相助的态度， 同时预估老年患者的教育程度和理解能力</a:t>
            </a:r>
            <a:r>
              <a:rPr lang="zh-CN" altLang="en-US" sz="1400" dirty="0" smtClean="0">
                <a:solidFill>
                  <a:srgbClr val="221E1F"/>
                </a:solidFill>
                <a:latin typeface="Adobe 宋体 Std L" panose="02020300000000000000" pitchFamily="18" charset="-122"/>
                <a:ea typeface="Adobe 宋体 Std L" panose="02020300000000000000" pitchFamily="18" charset="-122"/>
              </a:rPr>
              <a:t>，以便</a:t>
            </a:r>
            <a:r>
              <a:rPr lang="zh-CN" altLang="en-US" sz="1400" dirty="0">
                <a:solidFill>
                  <a:srgbClr val="221E1F"/>
                </a:solidFill>
                <a:latin typeface="Adobe 宋体 Std L" panose="02020300000000000000" pitchFamily="18" charset="-122"/>
                <a:ea typeface="Adobe 宋体 Std L" panose="02020300000000000000" pitchFamily="18" charset="-122"/>
              </a:rPr>
              <a:t>选择合适的语言表达方式</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沟通的方式很多， 口头沟通对外向的老年人， 是抒发情感和维护社交互动的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良好途径</a:t>
            </a:r>
            <a:r>
              <a:rPr lang="zh-CN" altLang="en-US" sz="1400" dirty="0">
                <a:solidFill>
                  <a:srgbClr val="221E1F"/>
                </a:solidFill>
                <a:latin typeface="Adobe 宋体 Std L" panose="02020300000000000000" pitchFamily="18" charset="-122"/>
                <a:ea typeface="Adobe 宋体 Std L" panose="02020300000000000000" pitchFamily="18" charset="-122"/>
              </a:rPr>
              <a:t>， 而书面沟通则更适合性格内向的老年人。认知障碍老年人由于其语言表达能力、</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a:t>
            </a:r>
            <a:r>
              <a:rPr lang="zh-CN" altLang="en-US" sz="1400" dirty="0">
                <a:solidFill>
                  <a:srgbClr val="221E1F"/>
                </a:solidFill>
                <a:latin typeface="Adobe 宋体 Std L" panose="02020300000000000000" pitchFamily="18" charset="-122"/>
                <a:ea typeface="Adobe 宋体 Std L" panose="02020300000000000000" pitchFamily="18" charset="-122"/>
              </a:rPr>
              <a:t>能力、判断能力、适应能力等均有所减退， 人格也发生了一些变化， 故可能使其变得</a:t>
            </a:r>
            <a:r>
              <a:rPr lang="zh-CN" altLang="en-US" sz="1400" dirty="0" smtClean="0">
                <a:solidFill>
                  <a:srgbClr val="221E1F"/>
                </a:solidFill>
                <a:latin typeface="Adobe 宋体 Std L" panose="02020300000000000000" pitchFamily="18" charset="-122"/>
                <a:ea typeface="Adobe 宋体 Std L" panose="02020300000000000000" pitchFamily="18" charset="-122"/>
              </a:rPr>
              <a:t>退缩</a:t>
            </a:r>
            <a:r>
              <a:rPr lang="zh-CN" altLang="en-US" sz="1400" dirty="0">
                <a:solidFill>
                  <a:srgbClr val="221E1F"/>
                </a:solidFill>
                <a:latin typeface="Adobe 宋体 Std L" panose="02020300000000000000" pitchFamily="18" charset="-122"/>
                <a:ea typeface="Adobe 宋体 Std L" panose="02020300000000000000" pitchFamily="18" charset="-122"/>
              </a:rPr>
              <a:t>、寂寞和沮丧。此时， 最好的解决办法是提供足够的社交与自我表达的机会， 予以</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正向鼓励</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口头沟通。口头沟通是与认知障碍老年人沟通的重要方式， 采取不同的方法、角度、频率与其进行沟通， 能有效地鼓励其增强战胜疾病的信心， 以维持和保留原有的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能力</a:t>
            </a:r>
            <a:r>
              <a:rPr lang="zh-CN" altLang="en-US" sz="1400" dirty="0">
                <a:solidFill>
                  <a:srgbClr val="221E1F"/>
                </a:solidFill>
                <a:latin typeface="Adobe 宋体 Std L" panose="02020300000000000000" pitchFamily="18" charset="-122"/>
                <a:ea typeface="Adobe 宋体 Std L" panose="02020300000000000000" pitchFamily="18" charset="-122"/>
              </a:rPr>
              <a:t>， 延缓衰退的速度。</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书面沟通。对有识字能力的老年人， 结合书写方式沟通能比较好地克服老年人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记忆减退</a:t>
            </a:r>
            <a:r>
              <a:rPr lang="zh-CN" altLang="en-US" sz="1400" dirty="0">
                <a:solidFill>
                  <a:srgbClr val="221E1F"/>
                </a:solidFill>
                <a:latin typeface="Adobe 宋体 Std L" panose="02020300000000000000" pitchFamily="18" charset="-122"/>
                <a:ea typeface="Adobe 宋体 Std L" panose="02020300000000000000" pitchFamily="18" charset="-122"/>
              </a:rPr>
              <a:t>， 起到提醒的功能。如果患者出现表达混乱时， 也可以尝试让他们写下想要表达</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的内容</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77010308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8514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五、与初期认知障碍老年人沟通的技巧</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674785"/>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做好以下几点， 对与认知障碍老年人进行有效沟通会有所帮助。</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安静</a:t>
            </a:r>
            <a:r>
              <a:rPr lang="zh-CN" altLang="en-US" sz="1400" dirty="0">
                <a:solidFill>
                  <a:srgbClr val="221E1F"/>
                </a:solidFill>
                <a:latin typeface="Adobe 宋体 Std L" panose="02020300000000000000" pitchFamily="18" charset="-122"/>
                <a:ea typeface="Adobe 宋体 Std L" panose="02020300000000000000" pitchFamily="18" charset="-122"/>
              </a:rPr>
              <a:t>的环境</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手机、电视， 甚至是其他噪声， 都可能会分散老年人的注意力， 使他们在谈话中忘</a:t>
            </a:r>
            <a:r>
              <a:rPr lang="zh-CN" altLang="en-US" sz="1400" dirty="0" smtClean="0">
                <a:solidFill>
                  <a:srgbClr val="221E1F"/>
                </a:solidFill>
                <a:latin typeface="Adobe 宋体 Std L" panose="02020300000000000000" pitchFamily="18" charset="-122"/>
                <a:ea typeface="Adobe 宋体 Std L" panose="02020300000000000000" pitchFamily="18" charset="-122"/>
              </a:rPr>
              <a:t>了所</a:t>
            </a:r>
            <a:r>
              <a:rPr lang="zh-CN" altLang="en-US" sz="1400" dirty="0">
                <a:solidFill>
                  <a:srgbClr val="221E1F"/>
                </a:solidFill>
                <a:latin typeface="Adobe 宋体 Std L" panose="02020300000000000000" pitchFamily="18" charset="-122"/>
                <a:ea typeface="Adobe 宋体 Std L" panose="02020300000000000000" pitchFamily="18" charset="-122"/>
              </a:rPr>
              <a:t>说的内容， 安静的环境能让交流更加容易。减少环境中造成老年人分心的因素， 比如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噪声</a:t>
            </a:r>
            <a:r>
              <a:rPr lang="zh-CN" altLang="en-US" sz="1400" dirty="0">
                <a:solidFill>
                  <a:srgbClr val="221E1F"/>
                </a:solidFill>
                <a:latin typeface="Adobe 宋体 Std L" panose="02020300000000000000" pitchFamily="18" charset="-122"/>
                <a:ea typeface="Adobe 宋体 Std L" panose="02020300000000000000" pitchFamily="18" charset="-122"/>
              </a:rPr>
              <a:t>、混乱的环境或陈设以使老人注意力集中。</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一对一</a:t>
            </a:r>
            <a:r>
              <a:rPr lang="zh-CN" altLang="en-US" sz="1400" dirty="0">
                <a:solidFill>
                  <a:srgbClr val="221E1F"/>
                </a:solidFill>
                <a:latin typeface="Adobe 宋体 Std L" panose="02020300000000000000" pitchFamily="18" charset="-122"/>
                <a:ea typeface="Adobe 宋体 Std L" panose="02020300000000000000" pitchFamily="18" charset="-122"/>
              </a:rPr>
              <a:t>交流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说话的人越多， 内容会越复杂， 同一时间不要多个人同时与老年人交流； 旁人不要</a:t>
            </a:r>
            <a:r>
              <a:rPr lang="zh-CN" altLang="en-US" sz="1400" dirty="0" smtClean="0">
                <a:solidFill>
                  <a:srgbClr val="221E1F"/>
                </a:solidFill>
                <a:latin typeface="Adobe 宋体 Std L" panose="02020300000000000000" pitchFamily="18" charset="-122"/>
                <a:ea typeface="Adobe 宋体 Std L" panose="02020300000000000000" pitchFamily="18" charset="-122"/>
              </a:rPr>
              <a:t>随意</a:t>
            </a:r>
            <a:r>
              <a:rPr lang="zh-CN" altLang="en-US" sz="1400" dirty="0">
                <a:solidFill>
                  <a:srgbClr val="221E1F"/>
                </a:solidFill>
                <a:latin typeface="Adobe 宋体 Std L" panose="02020300000000000000" pitchFamily="18" charset="-122"/>
                <a:ea typeface="Adobe 宋体 Std L" panose="02020300000000000000" pitchFamily="18" charset="-122"/>
              </a:rPr>
              <a:t>插话和代替回答问题， 以免老年人目不暇接或感到回答不及时而产生焦虑和挫折感， </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一对一</a:t>
            </a:r>
            <a:r>
              <a:rPr lang="zh-CN" altLang="en-US" sz="1400" dirty="0">
                <a:solidFill>
                  <a:srgbClr val="221E1F"/>
                </a:solidFill>
                <a:latin typeface="Adobe 宋体 Std L" panose="02020300000000000000" pitchFamily="18" charset="-122"/>
                <a:ea typeface="Adobe 宋体 Std L" panose="02020300000000000000" pitchFamily="18" charset="-122"/>
              </a:rPr>
              <a:t>的交流能够有效减轻老年人的思维负担。</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确定</a:t>
            </a:r>
            <a:r>
              <a:rPr lang="zh-CN" altLang="en-US" sz="1400" dirty="0">
                <a:solidFill>
                  <a:srgbClr val="221E1F"/>
                </a:solidFill>
                <a:latin typeface="Adobe 宋体 Std L" panose="02020300000000000000" pitchFamily="18" charset="-122"/>
                <a:ea typeface="Adobe 宋体 Std L" panose="02020300000000000000" pitchFamily="18" charset="-122"/>
              </a:rPr>
              <a:t>老年人听觉及视觉是否</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的眼镜度数是否仍然合适， 助听器的功能是否正常， 必要时可进行一次全面</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的检查</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引起</a:t>
            </a:r>
            <a:r>
              <a:rPr lang="zh-CN" altLang="en-US" sz="1400" dirty="0">
                <a:solidFill>
                  <a:srgbClr val="221E1F"/>
                </a:solidFill>
                <a:latin typeface="Adobe 宋体 Std L" panose="02020300000000000000" pitchFamily="18" charset="-122"/>
                <a:ea typeface="Adobe 宋体 Std L" panose="02020300000000000000" pitchFamily="18" charset="-122"/>
              </a:rPr>
              <a:t>了老年人的注意并维持老年人的注意力</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直接碰触其肩膀、手臂或手掌， 有助于吸引其注意力， 但碰触时必须小心谨慎地</a:t>
            </a:r>
            <a:r>
              <a:rPr lang="zh-CN" altLang="en-US" sz="1400" dirty="0" smtClean="0">
                <a:solidFill>
                  <a:srgbClr val="221E1F"/>
                </a:solidFill>
                <a:latin typeface="Adobe 宋体 Std L" panose="02020300000000000000" pitchFamily="18" charset="-122"/>
                <a:ea typeface="Adobe 宋体 Std L" panose="02020300000000000000" pitchFamily="18" charset="-122"/>
              </a:rPr>
              <a:t>观察其</a:t>
            </a:r>
            <a:r>
              <a:rPr lang="zh-CN" altLang="en-US" sz="1400" dirty="0">
                <a:solidFill>
                  <a:srgbClr val="221E1F"/>
                </a:solidFill>
                <a:latin typeface="Adobe 宋体 Std L" panose="02020300000000000000" pitchFamily="18" charset="-122"/>
                <a:ea typeface="Adobe 宋体 Std L" panose="02020300000000000000" pitchFamily="18" charset="-122"/>
              </a:rPr>
              <a:t>反应。在征得老年人同意后， 可以亲切地称呼老年人的名字， 这样也可能引起老年人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的注意</a:t>
            </a:r>
            <a:r>
              <a:rPr lang="zh-CN" altLang="en-US" sz="1400" dirty="0">
                <a:solidFill>
                  <a:srgbClr val="221E1F"/>
                </a:solidFill>
                <a:latin typeface="Adobe 宋体 Std L" panose="02020300000000000000" pitchFamily="18" charset="-122"/>
                <a:ea typeface="Adobe 宋体 Std L" panose="02020300000000000000" pitchFamily="18" charset="-122"/>
              </a:rPr>
              <a:t>。与老年人交流时要面对面， 并要保持目光的接触。如果老年人坐着或者躺着时</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我们不要</a:t>
            </a:r>
            <a:r>
              <a:rPr lang="zh-CN" altLang="en-US" sz="1400" dirty="0">
                <a:solidFill>
                  <a:srgbClr val="221E1F"/>
                </a:solidFill>
                <a:latin typeface="Adobe 宋体 Std L" panose="02020300000000000000" pitchFamily="18" charset="-122"/>
                <a:ea typeface="Adobe 宋体 Std L" panose="02020300000000000000" pitchFamily="18" charset="-122"/>
              </a:rPr>
              <a:t>站着， 不妨坐下或蹲下与其保持同一高度， 不要居高临下， 互动过程中称呼其名字，并保持眼对眼的接触， 以维持其注意力。</a:t>
            </a:r>
          </a:p>
        </p:txBody>
      </p:sp>
    </p:spTree>
    <p:extLst>
      <p:ext uri="{BB962C8B-B14F-4D97-AF65-F5344CB8AC3E}">
        <p14:creationId xmlns:p14="http://schemas.microsoft.com/office/powerpoint/2010/main" val="122281372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57652"/>
            <a:ext cx="11054246" cy="655564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a:t>
            </a:r>
            <a:r>
              <a:rPr lang="zh-CN" altLang="en-US" sz="1400" dirty="0">
                <a:solidFill>
                  <a:srgbClr val="221E1F"/>
                </a:solidFill>
                <a:latin typeface="Adobe 宋体 Std L" panose="02020300000000000000" pitchFamily="18" charset="-122"/>
                <a:ea typeface="Adobe 宋体 Std L" panose="02020300000000000000" pitchFamily="18" charset="-122"/>
              </a:rPr>
              <a:t>沟通的程序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首先向老年人做自我介绍， 说明你和他的关系， 且提供有助于定向感的信息， 避免</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一再</a:t>
            </a:r>
            <a:r>
              <a:rPr lang="zh-CN" altLang="en-US" sz="1400" dirty="0">
                <a:solidFill>
                  <a:srgbClr val="221E1F"/>
                </a:solidFill>
                <a:latin typeface="Adobe 宋体 Std L" panose="02020300000000000000" pitchFamily="18" charset="-122"/>
                <a:ea typeface="Adobe 宋体 Std L" panose="02020300000000000000" pitchFamily="18" charset="-122"/>
              </a:rPr>
              <a:t>的考验或询问。要从老年人的正面走进， 告诉他你是谁， 要以缓慢、温和、不仓促的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速度</a:t>
            </a:r>
            <a:r>
              <a:rPr lang="zh-CN" altLang="en-US" sz="1400" dirty="0">
                <a:solidFill>
                  <a:srgbClr val="221E1F"/>
                </a:solidFill>
                <a:latin typeface="Adobe 宋体 Std L" panose="02020300000000000000" pitchFamily="18" charset="-122"/>
                <a:ea typeface="Adobe 宋体 Std L" panose="02020300000000000000" pitchFamily="18" charset="-122"/>
              </a:rPr>
              <a:t>接近老年人。因为老年人对于快速移动很敏感， 如手势的改变， 容易因此受到过度</a:t>
            </a:r>
            <a:r>
              <a:rPr lang="zh-CN" altLang="en-US" sz="1400" dirty="0" smtClean="0">
                <a:solidFill>
                  <a:srgbClr val="221E1F"/>
                </a:solidFill>
                <a:latin typeface="Adobe 宋体 Std L" panose="02020300000000000000" pitchFamily="18" charset="-122"/>
                <a:ea typeface="Adobe 宋体 Std L" panose="02020300000000000000" pitchFamily="18" charset="-122"/>
              </a:rPr>
              <a:t>刺激和</a:t>
            </a:r>
            <a:r>
              <a:rPr lang="zh-CN" altLang="en-US" sz="1400" dirty="0">
                <a:solidFill>
                  <a:srgbClr val="221E1F"/>
                </a:solidFill>
                <a:latin typeface="Adobe 宋体 Std L" panose="02020300000000000000" pitchFamily="18" charset="-122"/>
                <a:ea typeface="Adobe 宋体 Std L" panose="02020300000000000000" pitchFamily="18" charset="-122"/>
              </a:rPr>
              <a:t>焦虑， 而误会他人， 出现攻击他人或伤害自己的行为。记住认知障碍老年人活在当下</a:t>
            </a:r>
            <a:r>
              <a:rPr lang="zh-CN" altLang="en-US" sz="1400" dirty="0" smtClean="0">
                <a:solidFill>
                  <a:srgbClr val="221E1F"/>
                </a:solidFill>
                <a:latin typeface="Adobe 宋体 Std L" panose="02020300000000000000" pitchFamily="18" charset="-122"/>
                <a:ea typeface="Adobe 宋体 Std L" panose="02020300000000000000" pitchFamily="18" charset="-122"/>
              </a:rPr>
              <a:t>，每个</a:t>
            </a:r>
            <a:r>
              <a:rPr lang="zh-CN" altLang="en-US" sz="1400" dirty="0">
                <a:solidFill>
                  <a:srgbClr val="221E1F"/>
                </a:solidFill>
                <a:latin typeface="Adobe 宋体 Std L" panose="02020300000000000000" pitchFamily="18" charset="-122"/>
                <a:ea typeface="Adobe 宋体 Std L" panose="02020300000000000000" pitchFamily="18" charset="-122"/>
              </a:rPr>
              <a:t>新的场合可能都需要重新解释</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一个微笑， 一个温暖的问候， 再一次进行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自我介绍</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a:t>
            </a:r>
            <a:r>
              <a:rPr lang="zh-CN" altLang="en-US" sz="1400" dirty="0">
                <a:solidFill>
                  <a:srgbClr val="221E1F"/>
                </a:solidFill>
                <a:latin typeface="Adobe 宋体 Std L" panose="02020300000000000000" pitchFamily="18" charset="-122"/>
                <a:ea typeface="Adobe 宋体 Std L" panose="02020300000000000000" pitchFamily="18" charset="-122"/>
              </a:rPr>
              <a:t>说话的语音语调</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讲话要慢， 语调要平和， 语气要温和、轻松， 吐字要清楚， 但不要大声讲话， 除非</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有听力问题， 尽可能用他熟悉的方言、俗语。永远不要喊叫， 一个尖锐或过于响亮</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的声音</a:t>
            </a:r>
            <a:r>
              <a:rPr lang="zh-CN" altLang="en-US" sz="1400" dirty="0">
                <a:solidFill>
                  <a:srgbClr val="221E1F"/>
                </a:solidFill>
                <a:latin typeface="Adobe 宋体 Std L" panose="02020300000000000000" pitchFamily="18" charset="-122"/>
                <a:ea typeface="Adobe 宋体 Std L" panose="02020300000000000000" pitchFamily="18" charset="-122"/>
              </a:rPr>
              <a:t>会显得你是不高兴甚至是愤怒的， 老年人会害怕甚至可能发生过激反应。注意说话</a:t>
            </a:r>
            <a:r>
              <a:rPr lang="zh-CN" altLang="en-US" sz="1400" dirty="0" smtClean="0">
                <a:solidFill>
                  <a:srgbClr val="221E1F"/>
                </a:solidFill>
                <a:latin typeface="Adobe 宋体 Std L" panose="02020300000000000000" pitchFamily="18" charset="-122"/>
                <a:ea typeface="Adobe 宋体 Std L" panose="02020300000000000000" pitchFamily="18" charset="-122"/>
              </a:rPr>
              <a:t>时的</a:t>
            </a:r>
            <a:r>
              <a:rPr lang="zh-CN" altLang="en-US" sz="1400" dirty="0">
                <a:solidFill>
                  <a:srgbClr val="221E1F"/>
                </a:solidFill>
                <a:latin typeface="Adobe 宋体 Std L" panose="02020300000000000000" pitchFamily="18" charset="-122"/>
                <a:ea typeface="Adobe 宋体 Std L" panose="02020300000000000000" pitchFamily="18" charset="-122"/>
              </a:rPr>
              <a:t>口吻， 应避免用对幼儿的语气对认知障碍老年人说话， 这样会伤害老年人的自尊心， </a:t>
            </a:r>
            <a:r>
              <a:rPr lang="zh-CN" altLang="en-US" sz="1400" dirty="0" smtClean="0">
                <a:solidFill>
                  <a:srgbClr val="221E1F"/>
                </a:solidFill>
                <a:latin typeface="Adobe 宋体 Std L" panose="02020300000000000000" pitchFamily="18" charset="-122"/>
                <a:ea typeface="Adobe 宋体 Std L" panose="02020300000000000000" pitchFamily="18" charset="-122"/>
              </a:rPr>
              <a:t>助长</a:t>
            </a:r>
            <a:r>
              <a:rPr lang="zh-CN" altLang="en-US" sz="1400" dirty="0">
                <a:solidFill>
                  <a:srgbClr val="221E1F"/>
                </a:solidFill>
                <a:latin typeface="Adobe 宋体 Std L" panose="02020300000000000000" pitchFamily="18" charset="-122"/>
                <a:ea typeface="Adobe 宋体 Std L" panose="02020300000000000000" pitchFamily="18" charset="-122"/>
              </a:rPr>
              <a:t>老年人的孩童心智和依赖心理。</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a:t>
            </a:r>
            <a:r>
              <a:rPr lang="zh-CN" altLang="en-US" sz="1400" dirty="0">
                <a:solidFill>
                  <a:srgbClr val="221E1F"/>
                </a:solidFill>
                <a:latin typeface="Adobe 宋体 Std L" panose="02020300000000000000" pitchFamily="18" charset="-122"/>
                <a:ea typeface="Adobe 宋体 Std L" panose="02020300000000000000" pitchFamily="18" charset="-122"/>
              </a:rPr>
              <a:t>的语言应简单易懂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与老年人交谈时， 采用简短及易懂字句， 避免使用复杂的长句子， 一次只给老年人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一个</a:t>
            </a:r>
            <a:r>
              <a:rPr lang="zh-CN" altLang="en-US" sz="1400" dirty="0">
                <a:solidFill>
                  <a:srgbClr val="221E1F"/>
                </a:solidFill>
                <a:latin typeface="Adobe 宋体 Std L" panose="02020300000000000000" pitchFamily="18" charset="-122"/>
                <a:ea typeface="Adobe 宋体 Std L" panose="02020300000000000000" pitchFamily="18" charset="-122"/>
              </a:rPr>
              <a:t>建议或想法， 每句话尽量只带有一个信息。要避免不清楚的表达。给老年人简单的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解释</a:t>
            </a:r>
            <a:r>
              <a:rPr lang="zh-CN" altLang="en-US" sz="1400" dirty="0">
                <a:solidFill>
                  <a:srgbClr val="221E1F"/>
                </a:solidFill>
                <a:latin typeface="Adobe 宋体 Std L" panose="02020300000000000000" pitchFamily="18" charset="-122"/>
                <a:ea typeface="Adobe 宋体 Std L" panose="02020300000000000000" pitchFamily="18" charset="-122"/>
              </a:rPr>
              <a:t>， 避免使用复杂的逻辑和过多的理由解释问题， 仅提供给老年人一个完整的、明确的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、简洁</a:t>
            </a:r>
            <a:r>
              <a:rPr lang="zh-CN" altLang="en-US" sz="1400" dirty="0">
                <a:solidFill>
                  <a:srgbClr val="221E1F"/>
                </a:solidFill>
                <a:latin typeface="Adobe 宋体 Std L" panose="02020300000000000000" pitchFamily="18" charset="-122"/>
                <a:ea typeface="Adobe 宋体 Std L" panose="02020300000000000000" pitchFamily="18" charset="-122"/>
              </a:rPr>
              <a:t>的解释。如果一件事情需要很多步骤完成， 可以给老年人分步指示， 把要做的事情</a:t>
            </a:r>
            <a:r>
              <a:rPr lang="zh-CN" altLang="en-US" sz="1400" dirty="0" smtClean="0">
                <a:solidFill>
                  <a:srgbClr val="221E1F"/>
                </a:solidFill>
                <a:latin typeface="Adobe 宋体 Std L" panose="02020300000000000000" pitchFamily="18" charset="-122"/>
                <a:ea typeface="Adobe 宋体 Std L" panose="02020300000000000000" pitchFamily="18" charset="-122"/>
              </a:rPr>
              <a:t>分解</a:t>
            </a:r>
            <a:r>
              <a:rPr lang="zh-CN" altLang="en-US" sz="1400" dirty="0">
                <a:solidFill>
                  <a:srgbClr val="221E1F"/>
                </a:solidFill>
                <a:latin typeface="Adobe 宋体 Std L" panose="02020300000000000000" pitchFamily="18" charset="-122"/>
                <a:ea typeface="Adobe 宋体 Std L" panose="02020300000000000000" pitchFamily="18" charset="-122"/>
              </a:rPr>
              <a:t>成简单清楚的步骤给老年人， 一步步地引导老年人完成。问题要简单， 每次只提出一</a:t>
            </a:r>
            <a:r>
              <a:rPr lang="zh-CN" altLang="en-US" sz="1400" dirty="0" smtClean="0">
                <a:solidFill>
                  <a:srgbClr val="221E1F"/>
                </a:solidFill>
                <a:latin typeface="Adobe 宋体 Std L" panose="02020300000000000000" pitchFamily="18" charset="-122"/>
                <a:ea typeface="Adobe 宋体 Std L" panose="02020300000000000000" pitchFamily="18" charset="-122"/>
              </a:rPr>
              <a:t>个问题</a:t>
            </a:r>
            <a:r>
              <a:rPr lang="zh-CN" altLang="en-US" sz="1400" dirty="0">
                <a:solidFill>
                  <a:srgbClr val="221E1F"/>
                </a:solidFill>
                <a:latin typeface="Adobe 宋体 Std L" panose="02020300000000000000" pitchFamily="18" charset="-122"/>
                <a:ea typeface="Adobe 宋体 Std L" panose="02020300000000000000" pitchFamily="18" charset="-122"/>
              </a:rPr>
              <a:t>， 还要避免向老年人提出有许多答案可选的问题， 答案不宜多于两个， 例如， “你</a:t>
            </a:r>
            <a:r>
              <a:rPr lang="zh-CN" altLang="en-US" sz="1400" dirty="0" smtClean="0">
                <a:solidFill>
                  <a:srgbClr val="221E1F"/>
                </a:solidFill>
                <a:latin typeface="Adobe 宋体 Std L" panose="02020300000000000000" pitchFamily="18" charset="-122"/>
                <a:ea typeface="Adobe 宋体 Std L" panose="02020300000000000000" pitchFamily="18" charset="-122"/>
              </a:rPr>
              <a:t>吃苹果</a:t>
            </a:r>
            <a:r>
              <a:rPr lang="zh-CN" altLang="en-US" sz="1400" dirty="0">
                <a:solidFill>
                  <a:srgbClr val="221E1F"/>
                </a:solidFill>
                <a:latin typeface="Adobe 宋体 Std L" panose="02020300000000000000" pitchFamily="18" charset="-122"/>
                <a:ea typeface="Adobe 宋体 Std L" panose="02020300000000000000" pitchFamily="18" charset="-122"/>
              </a:rPr>
              <a:t>还是梨？” 比“你喜欢吃什么水果？” 的提问方式好。询问其问题时， 应该是一些</a:t>
            </a:r>
            <a:r>
              <a:rPr lang="zh-CN" altLang="en-US" sz="1400" dirty="0" smtClean="0">
                <a:solidFill>
                  <a:srgbClr val="221E1F"/>
                </a:solidFill>
                <a:latin typeface="Adobe 宋体 Std L" panose="02020300000000000000" pitchFamily="18" charset="-122"/>
                <a:ea typeface="Adobe 宋体 Std L" panose="02020300000000000000" pitchFamily="18" charset="-122"/>
              </a:rPr>
              <a:t>以“是” </a:t>
            </a:r>
            <a:r>
              <a:rPr lang="zh-CN" altLang="en-US" sz="1400" dirty="0">
                <a:solidFill>
                  <a:srgbClr val="221E1F"/>
                </a:solidFill>
                <a:latin typeface="Adobe 宋体 Std L" panose="02020300000000000000" pitchFamily="18" charset="-122"/>
                <a:ea typeface="Adobe 宋体 Std L" panose="02020300000000000000" pitchFamily="18" charset="-122"/>
              </a:rPr>
              <a:t>或“否” 作为回答的一些问题而不是思考性问题， 例如， “您想出去走走吗？” 而</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不是</a:t>
            </a:r>
            <a:r>
              <a:rPr lang="zh-CN" altLang="en-US" sz="1400" dirty="0">
                <a:solidFill>
                  <a:srgbClr val="221E1F"/>
                </a:solidFill>
                <a:latin typeface="Adobe 宋体 Std L" panose="02020300000000000000" pitchFamily="18" charset="-122"/>
                <a:ea typeface="Adobe 宋体 Std L" panose="02020300000000000000" pitchFamily="18" charset="-122"/>
              </a:rPr>
              <a:t>“你想做些什么？” 问题可附带一些选择， 例如， “您是在北京还是在天津出生的？”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a:t>
            </a:r>
            <a:r>
              <a:rPr lang="zh-CN" altLang="en-US" sz="1400" dirty="0">
                <a:solidFill>
                  <a:srgbClr val="221E1F"/>
                </a:solidFill>
                <a:latin typeface="Adobe 宋体 Std L" panose="02020300000000000000" pitchFamily="18" charset="-122"/>
                <a:ea typeface="Adobe 宋体 Std L" panose="02020300000000000000" pitchFamily="18" charset="-122"/>
              </a:rPr>
              <a:t>把问题变成答案， 试着向老人提供解决问题的方法， 而不是提出问题。比如你可以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直接告诉</a:t>
            </a:r>
            <a:r>
              <a:rPr lang="zh-CN" altLang="en-US" sz="1400" dirty="0">
                <a:solidFill>
                  <a:srgbClr val="221E1F"/>
                </a:solidFill>
                <a:latin typeface="Adobe 宋体 Std L" panose="02020300000000000000" pitchFamily="18" charset="-122"/>
                <a:ea typeface="Adobe 宋体 Std L" panose="02020300000000000000" pitchFamily="18" charset="-122"/>
              </a:rPr>
              <a:t>他们厕所在这里， 而不是问他们是不是需要使用厕所。把否定句变成肯定句， 试着</a:t>
            </a:r>
            <a:r>
              <a:rPr lang="zh-CN" altLang="en-US" sz="1400" dirty="0" smtClean="0">
                <a:solidFill>
                  <a:srgbClr val="221E1F"/>
                </a:solidFill>
                <a:latin typeface="Adobe 宋体 Std L" panose="02020300000000000000" pitchFamily="18" charset="-122"/>
                <a:ea typeface="Adobe 宋体 Std L" panose="02020300000000000000" pitchFamily="18" charset="-122"/>
              </a:rPr>
              <a:t>说“</a:t>
            </a:r>
            <a:r>
              <a:rPr lang="zh-CN" altLang="en-US" sz="1400" dirty="0">
                <a:solidFill>
                  <a:srgbClr val="221E1F"/>
                </a:solidFill>
                <a:latin typeface="Adobe 宋体 Std L" panose="02020300000000000000" pitchFamily="18" charset="-122"/>
                <a:ea typeface="Adobe 宋体 Std L" panose="02020300000000000000" pitchFamily="18" charset="-122"/>
              </a:rPr>
              <a:t>我们来这儿吧”， 而不是“不要去那儿”， 强调一个句子里你最想引起老人注意的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关键词</a:t>
            </a:r>
            <a:r>
              <a:rPr lang="zh-CN" altLang="en-US" sz="1400" dirty="0">
                <a:solidFill>
                  <a:srgbClr val="221E1F"/>
                </a:solidFill>
                <a:latin typeface="Adobe 宋体 Std L" panose="02020300000000000000" pitchFamily="18" charset="-122"/>
                <a:ea typeface="Adobe 宋体 Std L" panose="02020300000000000000" pitchFamily="18" charset="-122"/>
              </a:rPr>
              <a:t>， 比如， “这是您的茶”， 避免使用代名词如“他” “他们” “这里” “那个” 等， 应</a:t>
            </a:r>
            <a:r>
              <a:rPr lang="zh-CN" altLang="en-US" sz="1400" dirty="0" smtClean="0">
                <a:solidFill>
                  <a:srgbClr val="221E1F"/>
                </a:solidFill>
                <a:latin typeface="Adobe 宋体 Std L" panose="02020300000000000000" pitchFamily="18" charset="-122"/>
                <a:ea typeface="Adobe 宋体 Std L" panose="02020300000000000000" pitchFamily="18" charset="-122"/>
              </a:rPr>
              <a:t>以人名</a:t>
            </a:r>
            <a:r>
              <a:rPr lang="zh-CN" altLang="en-US" sz="1400" dirty="0">
                <a:solidFill>
                  <a:srgbClr val="221E1F"/>
                </a:solidFill>
                <a:latin typeface="Adobe 宋体 Std L" panose="02020300000000000000" pitchFamily="18" charset="-122"/>
                <a:ea typeface="Adobe 宋体 Std L" panose="02020300000000000000" pitchFamily="18" charset="-122"/>
              </a:rPr>
              <a:t>、地名或物件名称做直接沟通， 减少用抽象的概念， 例如， “饥饿” “口渴” 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抽象的</a:t>
            </a:r>
            <a:r>
              <a:rPr lang="zh-CN" altLang="en-US" sz="1400" dirty="0">
                <a:solidFill>
                  <a:srgbClr val="221E1F"/>
                </a:solidFill>
                <a:latin typeface="Adobe 宋体 Std L" panose="02020300000000000000" pitchFamily="18" charset="-122"/>
                <a:ea typeface="Adobe 宋体 Std L" panose="02020300000000000000" pitchFamily="18" charset="-122"/>
              </a:rPr>
              <a:t>， “吃饭” 和“喝水” 是具体的。</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84665649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472446"/>
            <a:ext cx="11054246" cy="590931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8.</a:t>
            </a:r>
            <a:r>
              <a:rPr lang="zh-CN" altLang="en-US" sz="1400" dirty="0" smtClean="0">
                <a:solidFill>
                  <a:srgbClr val="221E1F"/>
                </a:solidFill>
                <a:latin typeface="Adobe 宋体 Std L" panose="02020300000000000000" pitchFamily="18" charset="-122"/>
                <a:ea typeface="Adobe 宋体 Std L" panose="02020300000000000000" pitchFamily="18" charset="-122"/>
              </a:rPr>
              <a:t>适当</a:t>
            </a:r>
            <a:r>
              <a:rPr lang="zh-CN" altLang="en-US" sz="1400" dirty="0">
                <a:solidFill>
                  <a:srgbClr val="221E1F"/>
                </a:solidFill>
                <a:latin typeface="Adobe 宋体 Std L" panose="02020300000000000000" pitchFamily="18" charset="-122"/>
                <a:ea typeface="Adobe 宋体 Std L" panose="02020300000000000000" pitchFamily="18" charset="-122"/>
              </a:rPr>
              <a:t>重复信息</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如果没有听清楚老年人的话， 则可以重复说一遍以确认老年人的需求； 在跟老年人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交谈</a:t>
            </a:r>
            <a:r>
              <a:rPr lang="zh-CN" altLang="en-US" sz="1400" dirty="0">
                <a:solidFill>
                  <a:srgbClr val="221E1F"/>
                </a:solidFill>
                <a:latin typeface="Adobe 宋体 Std L" panose="02020300000000000000" pitchFamily="18" charset="-122"/>
                <a:ea typeface="Adobe 宋体 Std L" panose="02020300000000000000" pitchFamily="18" charset="-122"/>
              </a:rPr>
              <a:t>时， 如果老年人对提出的问题没有回应， 稍等片刻， 然后再问一遍； 重复信息时应该</a:t>
            </a:r>
            <a:r>
              <a:rPr lang="zh-CN" altLang="en-US" sz="1400" dirty="0" smtClean="0">
                <a:solidFill>
                  <a:srgbClr val="221E1F"/>
                </a:solidFill>
                <a:latin typeface="Adobe 宋体 Std L" panose="02020300000000000000" pitchFamily="18" charset="-122"/>
                <a:ea typeface="Adobe 宋体 Std L" panose="02020300000000000000" pitchFamily="18" charset="-122"/>
              </a:rPr>
              <a:t>使用</a:t>
            </a:r>
            <a:r>
              <a:rPr lang="zh-CN" altLang="en-US" sz="1400" dirty="0">
                <a:solidFill>
                  <a:srgbClr val="221E1F"/>
                </a:solidFill>
                <a:latin typeface="Adobe 宋体 Std L" panose="02020300000000000000" pitchFamily="18" charset="-122"/>
                <a:ea typeface="Adobe 宋体 Std L" panose="02020300000000000000" pitchFamily="18" charset="-122"/>
              </a:rPr>
              <a:t>同样的方式和同样的语言。认知障碍的老年人在沟通的过程中， 可能会一遍又一遍</a:t>
            </a:r>
            <a:r>
              <a:rPr lang="zh-CN" altLang="en-US" sz="1400" dirty="0" smtClean="0">
                <a:solidFill>
                  <a:srgbClr val="221E1F"/>
                </a:solidFill>
                <a:latin typeface="Adobe 宋体 Std L" panose="02020300000000000000" pitchFamily="18" charset="-122"/>
                <a:ea typeface="Adobe 宋体 Std L" panose="02020300000000000000" pitchFamily="18" charset="-122"/>
              </a:rPr>
              <a:t>重复问</a:t>
            </a:r>
            <a:r>
              <a:rPr lang="zh-CN" altLang="en-US" sz="1400" dirty="0">
                <a:solidFill>
                  <a:srgbClr val="221E1F"/>
                </a:solidFill>
                <a:latin typeface="Adobe 宋体 Std L" panose="02020300000000000000" pitchFamily="18" charset="-122"/>
                <a:ea typeface="Adobe 宋体 Std L" panose="02020300000000000000" pitchFamily="18" charset="-122"/>
              </a:rPr>
              <a:t>相同的问题或者发表相同的评论， 这时候照护者需要保持极大的耐心来关注他们的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 如果问题已经做出合理分析， 在必要的情况下， 可以用别的事适当转移其注意力</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9.</a:t>
            </a:r>
            <a:r>
              <a:rPr lang="zh-CN" altLang="en-US" sz="1400" dirty="0" smtClean="0">
                <a:solidFill>
                  <a:srgbClr val="221E1F"/>
                </a:solidFill>
                <a:latin typeface="Adobe 宋体 Std L" panose="02020300000000000000" pitchFamily="18" charset="-122"/>
                <a:ea typeface="Adobe 宋体 Std L" panose="02020300000000000000" pitchFamily="18" charset="-122"/>
              </a:rPr>
              <a:t>委婉</a:t>
            </a:r>
            <a:r>
              <a:rPr lang="zh-CN" altLang="en-US" sz="1400" dirty="0">
                <a:solidFill>
                  <a:srgbClr val="221E1F"/>
                </a:solidFill>
                <a:latin typeface="Adobe 宋体 Std L" panose="02020300000000000000" pitchFamily="18" charset="-122"/>
                <a:ea typeface="Adobe 宋体 Std L" panose="02020300000000000000" pitchFamily="18" charset="-122"/>
              </a:rPr>
              <a:t>处理老年人的知觉障碍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当老年人坚信错的或不存在的事物时， 不要与之争论， 可针对老年人的情绪给予</a:t>
            </a:r>
            <a:r>
              <a:rPr lang="zh-CN" altLang="en-US" sz="1400" dirty="0" smtClean="0">
                <a:solidFill>
                  <a:srgbClr val="221E1F"/>
                </a:solidFill>
                <a:latin typeface="Adobe 宋体 Std L" panose="02020300000000000000" pitchFamily="18" charset="-122"/>
                <a:ea typeface="Adobe 宋体 Std L" panose="02020300000000000000" pitchFamily="18" charset="-122"/>
              </a:rPr>
              <a:t>安慰</a:t>
            </a:r>
            <a:r>
              <a:rPr lang="zh-CN" altLang="en-US" sz="1400" dirty="0">
                <a:solidFill>
                  <a:srgbClr val="221E1F"/>
                </a:solidFill>
                <a:latin typeface="Adobe 宋体 Std L" panose="02020300000000000000" pitchFamily="18" charset="-122"/>
                <a:ea typeface="Adobe 宋体 Std L" panose="02020300000000000000" pitchFamily="18" charset="-122"/>
              </a:rPr>
              <a:t>。假如当一位丧子的老人说， 她盼望着儿子不久能回家， 照护者适当的反应为“您</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一定曾经</a:t>
            </a:r>
            <a:r>
              <a:rPr lang="zh-CN" altLang="en-US" sz="1400" dirty="0">
                <a:solidFill>
                  <a:srgbClr val="221E1F"/>
                </a:solidFill>
                <a:latin typeface="Adobe 宋体 Std L" panose="02020300000000000000" pitchFamily="18" charset="-122"/>
                <a:ea typeface="Adobe 宋体 Std L" panose="02020300000000000000" pitchFamily="18" charset="-122"/>
              </a:rPr>
              <a:t>很疼您儿子， 有时甚至觉得他仍在这里”。如果照护者明白或隐含的表示同意她</a:t>
            </a:r>
            <a:r>
              <a:rPr lang="zh-CN" altLang="en-US" sz="1400" dirty="0" smtClean="0">
                <a:solidFill>
                  <a:srgbClr val="221E1F"/>
                </a:solidFill>
                <a:latin typeface="Adobe 宋体 Std L" panose="02020300000000000000" pitchFamily="18" charset="-122"/>
                <a:ea typeface="Adobe 宋体 Std L" panose="02020300000000000000" pitchFamily="18" charset="-122"/>
              </a:rPr>
              <a:t>儿子会</a:t>
            </a:r>
            <a:r>
              <a:rPr lang="zh-CN" altLang="en-US" sz="1400" dirty="0">
                <a:solidFill>
                  <a:srgbClr val="221E1F"/>
                </a:solidFill>
                <a:latin typeface="Adobe 宋体 Std L" panose="02020300000000000000" pitchFamily="18" charset="-122"/>
                <a:ea typeface="Adobe 宋体 Std L" panose="02020300000000000000" pitchFamily="18" charset="-122"/>
              </a:rPr>
              <a:t>“回家”， 则会增强老人错误的期待或导致老人的失望； 但若断然地告诉她“您儿子</a:t>
            </a:r>
            <a:r>
              <a:rPr lang="zh-CN" altLang="en-US" sz="1400" dirty="0" smtClean="0">
                <a:solidFill>
                  <a:srgbClr val="221E1F"/>
                </a:solidFill>
                <a:latin typeface="Adobe 宋体 Std L" panose="02020300000000000000" pitchFamily="18" charset="-122"/>
                <a:ea typeface="Adobe 宋体 Std L" panose="02020300000000000000" pitchFamily="18" charset="-122"/>
              </a:rPr>
              <a:t>已经</a:t>
            </a:r>
            <a:r>
              <a:rPr lang="zh-CN" altLang="en-US" sz="1400" dirty="0">
                <a:solidFill>
                  <a:srgbClr val="221E1F"/>
                </a:solidFill>
                <a:latin typeface="Adobe 宋体 Std L" panose="02020300000000000000" pitchFamily="18" charset="-122"/>
                <a:ea typeface="Adobe 宋体 Std L" panose="02020300000000000000" pitchFamily="18" charset="-122"/>
              </a:rPr>
              <a:t>不在了”， 则可能增加老人的焦虑。如果老年人说话找不到合适的词语或应对出现</a:t>
            </a:r>
            <a:r>
              <a:rPr lang="zh-CN" altLang="en-US" sz="1400" dirty="0" smtClean="0">
                <a:solidFill>
                  <a:srgbClr val="221E1F"/>
                </a:solidFill>
                <a:latin typeface="Adobe 宋体 Std L" panose="02020300000000000000" pitchFamily="18" charset="-122"/>
                <a:ea typeface="Adobe 宋体 Std L" panose="02020300000000000000" pitchFamily="18" charset="-122"/>
              </a:rPr>
              <a:t>困难时</a:t>
            </a:r>
            <a:r>
              <a:rPr lang="zh-CN" altLang="en-US" sz="1400" dirty="0">
                <a:solidFill>
                  <a:srgbClr val="221E1F"/>
                </a:solidFill>
                <a:latin typeface="Adobe 宋体 Std L" panose="02020300000000000000" pitchFamily="18" charset="-122"/>
                <a:ea typeface="Adobe 宋体 Std L" panose="02020300000000000000" pitchFamily="18" charset="-122"/>
              </a:rPr>
              <a:t>， 努力地寻找一个字或一个词表达自己的意思， 不宜马上纠正， 以免令对方难堪。</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10.</a:t>
            </a:r>
            <a:r>
              <a:rPr lang="zh-CN" altLang="en-US" sz="1400" dirty="0" smtClean="0">
                <a:solidFill>
                  <a:srgbClr val="221E1F"/>
                </a:solidFill>
                <a:latin typeface="Adobe 宋体 Std L" panose="02020300000000000000" pitchFamily="18" charset="-122"/>
                <a:ea typeface="Adobe 宋体 Std L" panose="02020300000000000000" pitchFamily="18" charset="-122"/>
              </a:rPr>
              <a:t>合理</a:t>
            </a:r>
            <a:r>
              <a:rPr lang="zh-CN" altLang="en-US" sz="1400" dirty="0">
                <a:solidFill>
                  <a:srgbClr val="221E1F"/>
                </a:solidFill>
                <a:latin typeface="Adobe 宋体 Std L" panose="02020300000000000000" pitchFamily="18" charset="-122"/>
                <a:ea typeface="Adobe 宋体 Std L" panose="02020300000000000000" pitchFamily="18" charset="-122"/>
              </a:rPr>
              <a:t>控制老年人的情绪</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当老年人情绪愤怒、拒绝合理解释时， 可以使用老年人感兴趣的话题转移老年人的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注意力</a:t>
            </a:r>
            <a:r>
              <a:rPr lang="zh-CN" altLang="en-US" sz="1400" dirty="0">
                <a:solidFill>
                  <a:srgbClr val="221E1F"/>
                </a:solidFill>
                <a:latin typeface="Adobe 宋体 Std L" panose="02020300000000000000" pitchFamily="18" charset="-122"/>
                <a:ea typeface="Adobe 宋体 Std L" panose="02020300000000000000" pitchFamily="18" charset="-122"/>
              </a:rPr>
              <a:t>， 让老年人放弃坚持要做的事情， 同时尊重老年人， 千万不可勉强， 这对沟通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十分重要。</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没有两位认知障碍的老年人是一模一样的， 必须尊重每一位认知障碍老年人的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独特性</a:t>
            </a:r>
            <a:r>
              <a:rPr lang="zh-CN" altLang="en-US" sz="1400" dirty="0">
                <a:solidFill>
                  <a:srgbClr val="221E1F"/>
                </a:solidFill>
                <a:latin typeface="Adobe 宋体 Std L" panose="02020300000000000000" pitchFamily="18" charset="-122"/>
                <a:ea typeface="Adobe 宋体 Std L" panose="02020300000000000000" pitchFamily="18" charset="-122"/>
              </a:rPr>
              <a:t>。由于认知障碍老年人的状况会随病程而改变， 针对初期认知障碍的老年人， 照护者</a:t>
            </a:r>
            <a:r>
              <a:rPr lang="zh-CN" altLang="en-US" sz="1400" dirty="0" smtClean="0">
                <a:solidFill>
                  <a:srgbClr val="221E1F"/>
                </a:solidFill>
                <a:latin typeface="Adobe 宋体 Std L" panose="02020300000000000000" pitchFamily="18" charset="-122"/>
                <a:ea typeface="Adobe 宋体 Std L" panose="02020300000000000000" pitchFamily="18" charset="-122"/>
              </a:rPr>
              <a:t>更要</a:t>
            </a:r>
            <a:r>
              <a:rPr lang="zh-CN" altLang="en-US" sz="1400" dirty="0">
                <a:solidFill>
                  <a:srgbClr val="221E1F"/>
                </a:solidFill>
                <a:latin typeface="Adobe 宋体 Std L" panose="02020300000000000000" pitchFamily="18" charset="-122"/>
                <a:ea typeface="Adobe 宋体 Std L" panose="02020300000000000000" pitchFamily="18" charset="-122"/>
              </a:rPr>
              <a:t>保持巨大的耐心。用接纳的态度面对认知障碍老年人， 只要我们愿意像对待具有健康</a:t>
            </a:r>
            <a:r>
              <a:rPr lang="zh-CN" altLang="en-US" sz="1400" dirty="0" smtClean="0">
                <a:solidFill>
                  <a:srgbClr val="221E1F"/>
                </a:solidFill>
                <a:latin typeface="Adobe 宋体 Std L" panose="02020300000000000000" pitchFamily="18" charset="-122"/>
                <a:ea typeface="Adobe 宋体 Std L" panose="02020300000000000000" pitchFamily="18" charset="-122"/>
              </a:rPr>
              <a:t>智能</a:t>
            </a:r>
            <a:r>
              <a:rPr lang="zh-CN" altLang="en-US" sz="1400" dirty="0">
                <a:solidFill>
                  <a:srgbClr val="221E1F"/>
                </a:solidFill>
                <a:latin typeface="Adobe 宋体 Std L" panose="02020300000000000000" pitchFamily="18" charset="-122"/>
                <a:ea typeface="Adobe 宋体 Std L" panose="02020300000000000000" pitchFamily="18" charset="-122"/>
              </a:rPr>
              <a:t>的正常人一样关爱他们， 保持接触， 亲近他们， 倾听他们的诉说， 就会发现他们仍有</a:t>
            </a:r>
            <a:r>
              <a:rPr lang="zh-CN" altLang="en-US" sz="1400" dirty="0" smtClean="0">
                <a:solidFill>
                  <a:srgbClr val="221E1F"/>
                </a:solidFill>
                <a:latin typeface="Adobe 宋体 Std L" panose="02020300000000000000" pitchFamily="18" charset="-122"/>
                <a:ea typeface="Adobe 宋体 Std L" panose="02020300000000000000" pitchFamily="18" charset="-122"/>
              </a:rPr>
              <a:t>许多</a:t>
            </a:r>
            <a:r>
              <a:rPr lang="zh-CN" altLang="en-US" sz="1400" dirty="0">
                <a:solidFill>
                  <a:srgbClr val="221E1F"/>
                </a:solidFill>
                <a:latin typeface="Adobe 宋体 Std L" panose="02020300000000000000" pitchFamily="18" charset="-122"/>
                <a:ea typeface="Adobe 宋体 Std L" panose="02020300000000000000" pitchFamily="18" charset="-122"/>
              </a:rPr>
              <a:t>话要说。尽管认知障碍老年人的情感表达很直接， 这对周围人来讲， 有时是痛苦和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尴尬的</a:t>
            </a:r>
            <a:r>
              <a:rPr lang="zh-CN" altLang="en-US" sz="1400" dirty="0">
                <a:solidFill>
                  <a:srgbClr val="221E1F"/>
                </a:solidFill>
                <a:latin typeface="Adobe 宋体 Std L" panose="02020300000000000000" pitchFamily="18" charset="-122"/>
                <a:ea typeface="Adobe 宋体 Std L" panose="02020300000000000000" pitchFamily="18" charset="-122"/>
              </a:rPr>
              <a:t>， 但这让我们知道他们内心的体验。虽然有时候不知道他们在说什么， 但只要细致地</a:t>
            </a:r>
            <a:r>
              <a:rPr lang="zh-CN" altLang="en-US" sz="1400" dirty="0" smtClean="0">
                <a:solidFill>
                  <a:srgbClr val="221E1F"/>
                </a:solidFill>
                <a:latin typeface="Adobe 宋体 Std L" panose="02020300000000000000" pitchFamily="18" charset="-122"/>
                <a:ea typeface="Adobe 宋体 Std L" panose="02020300000000000000" pitchFamily="18" charset="-122"/>
              </a:rPr>
              <a:t>观察</a:t>
            </a:r>
            <a:r>
              <a:rPr lang="zh-CN" altLang="en-US" sz="1400" dirty="0">
                <a:solidFill>
                  <a:srgbClr val="221E1F"/>
                </a:solidFill>
                <a:latin typeface="Adobe 宋体 Std L" panose="02020300000000000000" pitchFamily="18" charset="-122"/>
                <a:ea typeface="Adobe 宋体 Std L" panose="02020300000000000000" pitchFamily="18" charset="-122"/>
              </a:rPr>
              <a:t>， 从他们的言语表情、动作等方面， 就可以了解到一些信息， 感受他们的需求， 使</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我们更</a:t>
            </a:r>
            <a:r>
              <a:rPr lang="zh-CN" altLang="en-US" sz="1400" dirty="0">
                <a:solidFill>
                  <a:srgbClr val="221E1F"/>
                </a:solidFill>
                <a:latin typeface="Adobe 宋体 Std L" panose="02020300000000000000" pitchFamily="18" charset="-122"/>
                <a:ea typeface="Adobe 宋体 Std L" panose="02020300000000000000" pitchFamily="18" charset="-122"/>
              </a:rPr>
              <a:t>快找出适合的照顾方式， 陪伴老年人继续走下去。</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10399757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428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一、识别多元文化及多元文化护理</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18998"/>
            <a:ext cx="6318282" cy="4939814"/>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文化</a:t>
            </a:r>
            <a:r>
              <a:rPr lang="zh-CN" altLang="en-US" sz="1400" dirty="0">
                <a:solidFill>
                  <a:srgbClr val="221E1F"/>
                </a:solidFill>
                <a:latin typeface="Adobe 宋体 Std L" panose="02020300000000000000" pitchFamily="18" charset="-122"/>
                <a:ea typeface="Adobe 宋体 Std L" panose="02020300000000000000" pitchFamily="18" charset="-122"/>
              </a:rPr>
              <a:t>与多元文化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文化是指人类在社会历史发展过程中所创造的物质财富和精神财富的总和， 包括</a:t>
            </a:r>
            <a:r>
              <a:rPr lang="zh-CN" altLang="en-US" sz="1400" dirty="0" smtClean="0">
                <a:solidFill>
                  <a:srgbClr val="221E1F"/>
                </a:solidFill>
                <a:latin typeface="Adobe 宋体 Std L" panose="02020300000000000000" pitchFamily="18" charset="-122"/>
                <a:ea typeface="Adobe 宋体 Std L" panose="02020300000000000000" pitchFamily="18" charset="-122"/>
              </a:rPr>
              <a:t>知识</a:t>
            </a:r>
            <a:r>
              <a:rPr lang="zh-CN" altLang="en-US" sz="1400" dirty="0">
                <a:solidFill>
                  <a:srgbClr val="221E1F"/>
                </a:solidFill>
                <a:latin typeface="Adobe 宋体 Std L" panose="02020300000000000000" pitchFamily="18" charset="-122"/>
                <a:ea typeface="Adobe 宋体 Std L" panose="02020300000000000000" pitchFamily="18" charset="-122"/>
              </a:rPr>
              <a:t>、信仰、艺术、道德观念、风俗习惯等。</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多元文化是由于不同国家和地区在地理状况、历史发展上的差异， 价值观念、宗教</a:t>
            </a:r>
            <a:r>
              <a:rPr lang="zh-CN" altLang="en-US" sz="1400" dirty="0" smtClean="0">
                <a:solidFill>
                  <a:srgbClr val="221E1F"/>
                </a:solidFill>
                <a:latin typeface="Adobe 宋体 Std L" panose="02020300000000000000" pitchFamily="18" charset="-122"/>
                <a:ea typeface="Adobe 宋体 Std L" panose="02020300000000000000" pitchFamily="18" charset="-122"/>
              </a:rPr>
              <a:t>信仰</a:t>
            </a:r>
            <a:r>
              <a:rPr lang="zh-CN" altLang="en-US" sz="1400" dirty="0">
                <a:solidFill>
                  <a:srgbClr val="221E1F"/>
                </a:solidFill>
                <a:latin typeface="Adobe 宋体 Std L" panose="02020300000000000000" pitchFamily="18" charset="-122"/>
                <a:ea typeface="Adobe 宋体 Std L" panose="02020300000000000000" pitchFamily="18" charset="-122"/>
              </a:rPr>
              <a:t>、审美观、风俗习惯、语言文字、伦理道德等方面的差异， 产生了不同的行为规范， </a:t>
            </a:r>
            <a:r>
              <a:rPr lang="zh-CN" altLang="en-US" sz="1400" dirty="0" smtClean="0">
                <a:solidFill>
                  <a:srgbClr val="221E1F"/>
                </a:solidFill>
                <a:latin typeface="Adobe 宋体 Std L" panose="02020300000000000000" pitchFamily="18" charset="-122"/>
                <a:ea typeface="Adobe 宋体 Std L" panose="02020300000000000000" pitchFamily="18" charset="-122"/>
              </a:rPr>
              <a:t>导致</a:t>
            </a:r>
            <a:r>
              <a:rPr lang="zh-CN" altLang="en-US" sz="1400" dirty="0">
                <a:solidFill>
                  <a:srgbClr val="221E1F"/>
                </a:solidFill>
                <a:latin typeface="Adobe 宋体 Std L" panose="02020300000000000000" pitchFamily="18" charset="-122"/>
                <a:ea typeface="Adobe 宋体 Std L" panose="02020300000000000000" pitchFamily="18" charset="-122"/>
              </a:rPr>
              <a:t>了不同的社会发展， 构成了国家、地区与各民族之间的多元文化。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人类社会越来越复杂， 在信息流通越来越发达的情况下， 文化的更新转型也日益</a:t>
            </a:r>
            <a:r>
              <a:rPr lang="zh-CN" altLang="en-US" sz="1400" dirty="0" smtClean="0">
                <a:solidFill>
                  <a:srgbClr val="221E1F"/>
                </a:solidFill>
                <a:latin typeface="Adobe 宋体 Std L" panose="02020300000000000000" pitchFamily="18" charset="-122"/>
                <a:ea typeface="Adobe 宋体 Std L" panose="02020300000000000000" pitchFamily="18" charset="-122"/>
              </a:rPr>
              <a:t>加快</a:t>
            </a:r>
            <a:r>
              <a:rPr lang="zh-CN" altLang="en-US" sz="1400" dirty="0">
                <a:solidFill>
                  <a:srgbClr val="221E1F"/>
                </a:solidFill>
                <a:latin typeface="Adobe 宋体 Std L" panose="02020300000000000000" pitchFamily="18" charset="-122"/>
                <a:ea typeface="Adobe 宋体 Std L" panose="02020300000000000000" pitchFamily="18" charset="-122"/>
              </a:rPr>
              <a:t>， 各种文化的发展均面临着不同的机遇和挑战， 新的文化也将层出不穷。我们在现代</a:t>
            </a:r>
            <a:r>
              <a:rPr lang="zh-CN" altLang="en-US" sz="1400" dirty="0" smtClean="0">
                <a:solidFill>
                  <a:srgbClr val="221E1F"/>
                </a:solidFill>
                <a:latin typeface="Adobe 宋体 Std L" panose="02020300000000000000" pitchFamily="18" charset="-122"/>
                <a:ea typeface="Adobe 宋体 Std L" panose="02020300000000000000" pitchFamily="18" charset="-122"/>
              </a:rPr>
              <a:t>复杂</a:t>
            </a:r>
            <a:r>
              <a:rPr lang="zh-CN" altLang="en-US" sz="1400" dirty="0">
                <a:solidFill>
                  <a:srgbClr val="221E1F"/>
                </a:solidFill>
                <a:latin typeface="Adobe 宋体 Std L" panose="02020300000000000000" pitchFamily="18" charset="-122"/>
                <a:ea typeface="Adobe 宋体 Std L" panose="02020300000000000000" pitchFamily="18" charset="-122"/>
              </a:rPr>
              <a:t>的社会结构下， 必然需要各种不同的文化服务社会的发展， 因此造就了文化的多元性</a:t>
            </a:r>
            <a:r>
              <a:rPr lang="zh-CN" altLang="en-US" sz="1400" dirty="0" smtClean="0">
                <a:solidFill>
                  <a:srgbClr val="221E1F"/>
                </a:solidFill>
                <a:latin typeface="Adobe 宋体 Std L" panose="02020300000000000000" pitchFamily="18" charset="-122"/>
                <a:ea typeface="Adobe 宋体 Std L" panose="02020300000000000000" pitchFamily="18" charset="-122"/>
              </a:rPr>
              <a:t>，也就是</a:t>
            </a:r>
            <a:r>
              <a:rPr lang="zh-CN" altLang="en-US" sz="1400" dirty="0">
                <a:solidFill>
                  <a:srgbClr val="221E1F"/>
                </a:solidFill>
                <a:latin typeface="Adobe 宋体 Std L" panose="02020300000000000000" pitchFamily="18" charset="-122"/>
                <a:ea typeface="Adobe 宋体 Std L" panose="02020300000000000000" pitchFamily="18" charset="-122"/>
              </a:rPr>
              <a:t>复杂社会背景下的多元文化。而在不同文化环境中生活的人就会形成不同的文化</a:t>
            </a:r>
            <a:r>
              <a:rPr lang="zh-CN" altLang="en-US" sz="1400" dirty="0" smtClean="0">
                <a:solidFill>
                  <a:srgbClr val="221E1F"/>
                </a:solidFill>
                <a:latin typeface="Adobe 宋体 Std L" panose="02020300000000000000" pitchFamily="18" charset="-122"/>
                <a:ea typeface="Adobe 宋体 Std L" panose="02020300000000000000" pitchFamily="18" charset="-122"/>
              </a:rPr>
              <a:t>背景</a:t>
            </a:r>
            <a:r>
              <a:rPr lang="zh-CN" altLang="en-US" sz="1400" dirty="0">
                <a:solidFill>
                  <a:srgbClr val="221E1F"/>
                </a:solidFill>
                <a:latin typeface="Adobe 宋体 Std L" panose="02020300000000000000" pitchFamily="18" charset="-122"/>
                <a:ea typeface="Adobe 宋体 Std L" panose="02020300000000000000" pitchFamily="18" charset="-122"/>
              </a:rPr>
              <a:t>， 文化背景可以影响疾病发生、影响就医行为、影响对医疗护理的要求、影响对疾病</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的反应</a:t>
            </a:r>
            <a:r>
              <a:rPr lang="zh-CN" altLang="en-US" sz="1400" dirty="0">
                <a:solidFill>
                  <a:srgbClr val="221E1F"/>
                </a:solidFill>
                <a:latin typeface="Adobe 宋体 Std L" panose="02020300000000000000" pitchFamily="18" charset="-122"/>
                <a:ea typeface="Adobe 宋体 Std L" panose="02020300000000000000" pitchFamily="18" charset="-122"/>
              </a:rPr>
              <a:t>、影响死亡认知。文化背景是沟通主体长期的文化积淀， 即沟通主体较稳定的价值</a:t>
            </a:r>
            <a:r>
              <a:rPr lang="zh-CN" altLang="en-US" sz="1400" dirty="0" smtClean="0">
                <a:solidFill>
                  <a:srgbClr val="221E1F"/>
                </a:solidFill>
                <a:latin typeface="Adobe 宋体 Std L" panose="02020300000000000000" pitchFamily="18" charset="-122"/>
                <a:ea typeface="Adobe 宋体 Std L" panose="02020300000000000000" pitchFamily="18" charset="-122"/>
              </a:rPr>
              <a:t>取向</a:t>
            </a:r>
            <a:r>
              <a:rPr lang="zh-CN" altLang="en-US" sz="1400" dirty="0">
                <a:solidFill>
                  <a:srgbClr val="221E1F"/>
                </a:solidFill>
                <a:latin typeface="Adobe 宋体 Std L" panose="02020300000000000000" pitchFamily="18" charset="-122"/>
                <a:ea typeface="Adobe 宋体 Std L" panose="02020300000000000000" pitchFamily="18" charset="-122"/>
              </a:rPr>
              <a:t>、思维模式、心理结构的总和（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911587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三　掌握与多元文化背景下</a:t>
            </a:r>
            <a:r>
              <a:rPr lang="zh-CN" altLang="en-US" sz="2600" dirty="0" smtClean="0">
                <a:solidFill>
                  <a:srgbClr val="C00000"/>
                </a:solidFill>
                <a:latin typeface="方正准圆_GBK" pitchFamily="65" charset="-122"/>
                <a:ea typeface="方正准圆_GBK" pitchFamily="65" charset="-122"/>
              </a:rPr>
              <a:t>老年人沟通</a:t>
            </a:r>
            <a:r>
              <a:rPr lang="zh-CN" altLang="en-US" sz="2600" dirty="0">
                <a:solidFill>
                  <a:srgbClr val="C00000"/>
                </a:solidFill>
                <a:latin typeface="方正准圆_GBK" pitchFamily="65" charset="-122"/>
                <a:ea typeface="方正准圆_GBK" pitchFamily="65" charset="-122"/>
              </a:rPr>
              <a:t>的技巧</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786" y="3160180"/>
            <a:ext cx="4781550" cy="619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1686" y="3779305"/>
            <a:ext cx="481965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802036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51935"/>
            <a:ext cx="11054246" cy="3647152"/>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多元</a:t>
            </a:r>
            <a:r>
              <a:rPr lang="zh-CN" altLang="en-US" sz="1400" dirty="0">
                <a:solidFill>
                  <a:srgbClr val="221E1F"/>
                </a:solidFill>
                <a:latin typeface="Adobe 宋体 Std L" panose="02020300000000000000" pitchFamily="18" charset="-122"/>
                <a:ea typeface="Adobe 宋体 Std L" panose="02020300000000000000" pitchFamily="18" charset="-122"/>
              </a:rPr>
              <a:t>文化护理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多元文化护理也称为跨文化护理， 是指护士按照不同护理对象的世界观、价值观、</a:t>
            </a:r>
            <a:r>
              <a:rPr lang="zh-CN" altLang="en-US" sz="1400" dirty="0" smtClean="0">
                <a:solidFill>
                  <a:srgbClr val="221E1F"/>
                </a:solidFill>
                <a:latin typeface="Adobe 宋体 Std L" panose="02020300000000000000" pitchFamily="18" charset="-122"/>
                <a:ea typeface="Adobe 宋体 Std L" panose="02020300000000000000" pitchFamily="18" charset="-122"/>
              </a:rPr>
              <a:t>宗教</a:t>
            </a:r>
            <a:r>
              <a:rPr lang="zh-CN" altLang="en-US" sz="1400" dirty="0">
                <a:solidFill>
                  <a:srgbClr val="221E1F"/>
                </a:solidFill>
                <a:latin typeface="Adobe 宋体 Std L" panose="02020300000000000000" pitchFamily="18" charset="-122"/>
                <a:ea typeface="Adobe 宋体 Std L" panose="02020300000000000000" pitchFamily="18" charset="-122"/>
              </a:rPr>
              <a:t>信仰、生活习惯等采取不同的护理方式， 为不同文化背景下的人们提供共性的和差异</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的护理</a:t>
            </a:r>
            <a:r>
              <a:rPr lang="zh-CN" altLang="en-US" sz="1400" dirty="0">
                <a:solidFill>
                  <a:srgbClr val="221E1F"/>
                </a:solidFill>
                <a:latin typeface="Adobe 宋体 Std L" panose="02020300000000000000" pitchFamily="18" charset="-122"/>
                <a:ea typeface="Adobe 宋体 Std L" panose="02020300000000000000" pitchFamily="18" charset="-122"/>
              </a:rPr>
              <a:t>， 满足他们的健康需求。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不同文化对健康、疾病与照顾等的信念、价值、表达方式和行为习惯等存在差异。而</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a:t>
            </a:r>
            <a:r>
              <a:rPr lang="zh-CN" altLang="en-US" sz="1400" dirty="0">
                <a:solidFill>
                  <a:srgbClr val="221E1F"/>
                </a:solidFill>
                <a:latin typeface="Adobe 宋体 Std L" panose="02020300000000000000" pitchFamily="18" charset="-122"/>
                <a:ea typeface="Adobe 宋体 Std L" panose="02020300000000000000" pitchFamily="18" charset="-122"/>
              </a:rPr>
              <a:t>文化差异不仅存在于不同文化之间， 而且存在于同一文化之中的不同个体之间， 表现为</a:t>
            </a:r>
            <a:r>
              <a:rPr lang="zh-CN" altLang="en-US" sz="1400" dirty="0" smtClean="0">
                <a:solidFill>
                  <a:srgbClr val="221E1F"/>
                </a:solidFill>
                <a:latin typeface="Adobe 宋体 Std L" panose="02020300000000000000" pitchFamily="18" charset="-122"/>
                <a:ea typeface="Adobe 宋体 Std L" panose="02020300000000000000" pitchFamily="18" charset="-122"/>
              </a:rPr>
              <a:t>即使</a:t>
            </a:r>
            <a:r>
              <a:rPr lang="zh-CN" altLang="en-US" sz="1400" dirty="0">
                <a:solidFill>
                  <a:srgbClr val="221E1F"/>
                </a:solidFill>
                <a:latin typeface="Adobe 宋体 Std L" panose="02020300000000000000" pitchFamily="18" charset="-122"/>
                <a:ea typeface="Adobe 宋体 Std L" panose="02020300000000000000" pitchFamily="18" charset="-122"/>
              </a:rPr>
              <a:t>是同一文化内， 对同样刺激的反应也是不同的。因此， 每一对护患之间都存在差异， 都</a:t>
            </a:r>
            <a:r>
              <a:rPr lang="zh-CN" altLang="en-US" sz="1400" dirty="0" smtClean="0">
                <a:solidFill>
                  <a:srgbClr val="221E1F"/>
                </a:solidFill>
                <a:latin typeface="Adobe 宋体 Std L" panose="02020300000000000000" pitchFamily="18" charset="-122"/>
                <a:ea typeface="Adobe 宋体 Std L" panose="02020300000000000000" pitchFamily="18" charset="-122"/>
              </a:rPr>
              <a:t>有其</a:t>
            </a:r>
            <a:r>
              <a:rPr lang="zh-CN" altLang="en-US" sz="1400" dirty="0">
                <a:solidFill>
                  <a:srgbClr val="221E1F"/>
                </a:solidFill>
                <a:latin typeface="Adobe 宋体 Std L" panose="02020300000000000000" pitchFamily="18" charset="-122"/>
                <a:ea typeface="Adobe 宋体 Std L" panose="02020300000000000000" pitchFamily="18" charset="-122"/>
              </a:rPr>
              <a:t>特殊性。护理工作应因人而异、因类施护， 注意老年人的个性特征， 实行整体和全面的照护</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多元</a:t>
            </a:r>
            <a:r>
              <a:rPr lang="zh-CN" altLang="en-US" sz="1400" dirty="0">
                <a:solidFill>
                  <a:srgbClr val="221E1F"/>
                </a:solidFill>
                <a:latin typeface="Adobe 宋体 Std L" panose="02020300000000000000" pitchFamily="18" charset="-122"/>
                <a:ea typeface="Adobe 宋体 Std L" panose="02020300000000000000" pitchFamily="18" charset="-122"/>
              </a:rPr>
              <a:t>文化护理的主要特征：</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文化照顾是人类生存的必需条件。</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不同文化的族群具有文化照顾的共性和差异。</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文化照顾分为普通照顾和专业照顾。普通照顾是人类一种天性的具体表现， 它</a:t>
            </a:r>
            <a:r>
              <a:rPr lang="zh-CN" altLang="en-US" sz="1400" dirty="0" smtClean="0">
                <a:solidFill>
                  <a:srgbClr val="221E1F"/>
                </a:solidFill>
                <a:latin typeface="Adobe 宋体 Std L" panose="02020300000000000000" pitchFamily="18" charset="-122"/>
                <a:ea typeface="Adobe 宋体 Std L" panose="02020300000000000000" pitchFamily="18" charset="-122"/>
              </a:rPr>
              <a:t>存在</a:t>
            </a:r>
            <a:r>
              <a:rPr lang="zh-CN" altLang="en-US" sz="1400" dirty="0">
                <a:solidFill>
                  <a:srgbClr val="221E1F"/>
                </a:solidFill>
                <a:latin typeface="Adobe 宋体 Std L" panose="02020300000000000000" pitchFamily="18" charset="-122"/>
                <a:ea typeface="Adobe 宋体 Std L" panose="02020300000000000000" pitchFamily="18" charset="-122"/>
              </a:rPr>
              <a:t>于普通的日常生活中； 专业照顾是一种有目的、有意义的专业活动， 是一种工作而</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不是一</a:t>
            </a:r>
            <a:r>
              <a:rPr lang="zh-CN" altLang="en-US" sz="1400" dirty="0">
                <a:solidFill>
                  <a:srgbClr val="221E1F"/>
                </a:solidFill>
                <a:latin typeface="Adobe 宋体 Std L" panose="02020300000000000000" pitchFamily="18" charset="-122"/>
                <a:ea typeface="Adobe 宋体 Std L" panose="02020300000000000000" pitchFamily="18" charset="-122"/>
              </a:rPr>
              <a:t>种属性。</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92214906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8514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二、学习多元文化护理的作用</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674785"/>
            <a:ext cx="11054246" cy="461664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世界交往的日益频繁， 社会文化的日益多元化， 对照护提出了更高的要求， 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a:t>
            </a:r>
            <a:r>
              <a:rPr lang="zh-CN" altLang="en-US" sz="1400" dirty="0">
                <a:solidFill>
                  <a:srgbClr val="221E1F"/>
                </a:solidFill>
                <a:latin typeface="Adobe 宋体 Std L" panose="02020300000000000000" pitchFamily="18" charset="-122"/>
                <a:ea typeface="Adobe 宋体 Std L" panose="02020300000000000000" pitchFamily="18" charset="-122"/>
              </a:rPr>
              <a:t>专业的学生只有掌握多元文化的护理知识， 才能准确理解患者的各种行为， 才能明确</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不同</a:t>
            </a:r>
            <a:r>
              <a:rPr lang="zh-CN" altLang="en-US" sz="1400" dirty="0">
                <a:solidFill>
                  <a:srgbClr val="221E1F"/>
                </a:solidFill>
                <a:latin typeface="Adobe 宋体 Std L" panose="02020300000000000000" pitchFamily="18" charset="-122"/>
                <a:ea typeface="Adobe 宋体 Std L" panose="02020300000000000000" pitchFamily="18" charset="-122"/>
              </a:rPr>
              <a:t>文化背景的患者的需要， 提供适合患者文化背景的护理。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学习多元文化护理， 可以满足不同文化背景患者的需求， 鼓励和促进开放性思维， </a:t>
            </a:r>
            <a:r>
              <a:rPr lang="zh-CN" altLang="en-US" sz="1400" dirty="0" smtClean="0">
                <a:solidFill>
                  <a:srgbClr val="221E1F"/>
                </a:solidFill>
                <a:latin typeface="Adobe 宋体 Std L" panose="02020300000000000000" pitchFamily="18" charset="-122"/>
                <a:ea typeface="Adobe 宋体 Std L" panose="02020300000000000000" pitchFamily="18" charset="-122"/>
              </a:rPr>
              <a:t>促进</a:t>
            </a:r>
            <a:r>
              <a:rPr lang="zh-CN" altLang="en-US" sz="1400" dirty="0">
                <a:solidFill>
                  <a:srgbClr val="221E1F"/>
                </a:solidFill>
                <a:latin typeface="Adobe 宋体 Std L" panose="02020300000000000000" pitchFamily="18" charset="-122"/>
                <a:ea typeface="Adobe 宋体 Std L" panose="02020300000000000000" pitchFamily="18" charset="-122"/>
              </a:rPr>
              <a:t>护理人员提升自身文化素质， 提高护理的文化品位。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从多元文化护理观念出发， 老年人服务人员要了解与研究不同种族、民族、区域的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健康</a:t>
            </a:r>
            <a:r>
              <a:rPr lang="zh-CN" altLang="en-US" sz="1400" dirty="0">
                <a:solidFill>
                  <a:srgbClr val="221E1F"/>
                </a:solidFill>
                <a:latin typeface="Adobe 宋体 Std L" panose="02020300000000000000" pitchFamily="18" charset="-122"/>
                <a:ea typeface="Adobe 宋体 Std L" panose="02020300000000000000" pitchFamily="18" charset="-122"/>
              </a:rPr>
              <a:t>观、疾病观及护理保健手段， 增加不同种族、不同民族的文化知识， 以融入文化护理</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障碍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语言障碍包括语言障碍和语义障碍。语言是文化的载体， 是民族文化和民族心理</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表达</a:t>
            </a:r>
            <a:r>
              <a:rPr lang="zh-CN" altLang="en-US" sz="1400" dirty="0">
                <a:solidFill>
                  <a:srgbClr val="221E1F"/>
                </a:solidFill>
                <a:latin typeface="Adobe 宋体 Std L" panose="02020300000000000000" pitchFamily="18" charset="-122"/>
                <a:ea typeface="Adobe 宋体 Std L" panose="02020300000000000000" pitchFamily="18" charset="-122"/>
              </a:rPr>
              <a:t>、传递、储存、延续及社会交往的重要工具， 语言交流和情感沟通是重要的护理内容</a:t>
            </a:r>
            <a:r>
              <a:rPr lang="zh-CN" altLang="en-US" sz="1400" dirty="0" smtClean="0">
                <a:solidFill>
                  <a:srgbClr val="221E1F"/>
                </a:solidFill>
                <a:latin typeface="Adobe 宋体 Std L" panose="02020300000000000000" pitchFamily="18" charset="-122"/>
                <a:ea typeface="Adobe 宋体 Std L" panose="02020300000000000000" pitchFamily="18" charset="-122"/>
              </a:rPr>
              <a:t>。即使</a:t>
            </a:r>
            <a:r>
              <a:rPr lang="zh-CN" altLang="en-US" sz="1400" dirty="0">
                <a:solidFill>
                  <a:srgbClr val="221E1F"/>
                </a:solidFill>
                <a:latin typeface="Adobe 宋体 Std L" panose="02020300000000000000" pitchFamily="18" charset="-122"/>
                <a:ea typeface="Adobe 宋体 Std L" panose="02020300000000000000" pitchFamily="18" charset="-122"/>
              </a:rPr>
              <a:t>是相同的语言， 在不同的文化背景下也可能导致不同的解释。</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风俗习惯</a:t>
            </a:r>
            <a:r>
              <a:rPr lang="zh-CN" altLang="en-US" sz="1400" dirty="0">
                <a:solidFill>
                  <a:srgbClr val="221E1F"/>
                </a:solidFill>
                <a:latin typeface="Adobe 宋体 Std L" panose="02020300000000000000" pitchFamily="18" charset="-122"/>
                <a:ea typeface="Adobe 宋体 Std L" panose="02020300000000000000" pitchFamily="18" charset="-122"/>
              </a:rPr>
              <a:t>与宗教信仰问题</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东方人主张“孝” 道， 因此东方老年人易产生依赖思想。西方人却主张独立和</a:t>
            </a:r>
            <a:r>
              <a:rPr lang="zh-CN" altLang="en-US" sz="1400" dirty="0" smtClean="0">
                <a:solidFill>
                  <a:srgbClr val="221E1F"/>
                </a:solidFill>
                <a:latin typeface="Adobe 宋体 Std L" panose="02020300000000000000" pitchFamily="18" charset="-122"/>
                <a:ea typeface="Adobe 宋体 Std L" panose="02020300000000000000" pitchFamily="18" charset="-122"/>
              </a:rPr>
              <a:t>个人奋斗</a:t>
            </a:r>
            <a:r>
              <a:rPr lang="zh-CN" altLang="en-US" sz="1400" dirty="0">
                <a:solidFill>
                  <a:srgbClr val="221E1F"/>
                </a:solidFill>
                <a:latin typeface="Adobe 宋体 Std L" panose="02020300000000000000" pitchFamily="18" charset="-122"/>
                <a:ea typeface="Adobe 宋体 Std L" panose="02020300000000000000" pitchFamily="18" charset="-122"/>
              </a:rPr>
              <a:t>， 在生活护理上给予过多的协助往往使他们不快。作为照护者不但要了解患者所患</a:t>
            </a:r>
            <a:r>
              <a:rPr lang="zh-CN" altLang="en-US" sz="1400" dirty="0" smtClean="0">
                <a:solidFill>
                  <a:srgbClr val="221E1F"/>
                </a:solidFill>
                <a:latin typeface="Adobe 宋体 Std L" panose="02020300000000000000" pitchFamily="18" charset="-122"/>
                <a:ea typeface="Adobe 宋体 Std L" panose="02020300000000000000" pitchFamily="18" charset="-122"/>
              </a:rPr>
              <a:t>疾病</a:t>
            </a:r>
            <a:r>
              <a:rPr lang="zh-CN" altLang="en-US" sz="1400" dirty="0">
                <a:solidFill>
                  <a:srgbClr val="221E1F"/>
                </a:solidFill>
                <a:latin typeface="Adobe 宋体 Std L" panose="02020300000000000000" pitchFamily="18" charset="-122"/>
                <a:ea typeface="Adobe 宋体 Std L" panose="02020300000000000000" pitchFamily="18" charset="-122"/>
              </a:rPr>
              <a:t>， 还要了解他们的信仰、风俗习惯等， 要尊重他们。同时， 不同的文化群体饮食习惯</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也有所不同</a:t>
            </a:r>
            <a:r>
              <a:rPr lang="zh-CN" altLang="en-US" sz="1400" dirty="0">
                <a:solidFill>
                  <a:srgbClr val="221E1F"/>
                </a:solidFill>
                <a:latin typeface="Adobe 宋体 Std L" panose="02020300000000000000" pitchFamily="18" charset="-122"/>
                <a:ea typeface="Adobe 宋体 Std L" panose="02020300000000000000" pitchFamily="18" charset="-122"/>
              </a:rPr>
              <a:t>， 每个文化群体都有其明确的饮食戒规， 照护者应尊重这些民族的饮食习惯。</a:t>
            </a:r>
            <a:r>
              <a:rPr lang="zh-CN" altLang="en-US" sz="1400" dirty="0" smtClean="0">
                <a:solidFill>
                  <a:srgbClr val="221E1F"/>
                </a:solidFill>
                <a:latin typeface="Adobe 宋体 Std L" panose="02020300000000000000" pitchFamily="18" charset="-122"/>
                <a:ea typeface="Adobe 宋体 Std L" panose="02020300000000000000" pitchFamily="18" charset="-122"/>
              </a:rPr>
              <a:t>在不</a:t>
            </a:r>
            <a:r>
              <a:rPr lang="zh-CN" altLang="en-US" sz="1400" dirty="0">
                <a:solidFill>
                  <a:srgbClr val="221E1F"/>
                </a:solidFill>
                <a:latin typeface="Adobe 宋体 Std L" panose="02020300000000000000" pitchFamily="18" charset="-122"/>
                <a:ea typeface="Adobe 宋体 Std L" panose="02020300000000000000" pitchFamily="18" charset="-122"/>
              </a:rPr>
              <a:t>影响治疗的情况下， 满足老年人对饮食的需求， 有利于老年人的心理健康。</a:t>
            </a:r>
          </a:p>
        </p:txBody>
      </p:sp>
    </p:spTree>
    <p:extLst>
      <p:ext uri="{BB962C8B-B14F-4D97-AF65-F5344CB8AC3E}">
        <p14:creationId xmlns:p14="http://schemas.microsoft.com/office/powerpoint/2010/main" val="259883768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397855"/>
            <a:ext cx="11054246" cy="170816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伦理</a:t>
            </a:r>
            <a:r>
              <a:rPr lang="zh-CN" altLang="en-US" sz="1400" dirty="0">
                <a:solidFill>
                  <a:srgbClr val="221E1F"/>
                </a:solidFill>
                <a:latin typeface="Adobe 宋体 Std L" panose="02020300000000000000" pitchFamily="18" charset="-122"/>
                <a:ea typeface="Adobe 宋体 Std L" panose="02020300000000000000" pitchFamily="18" charset="-122"/>
              </a:rPr>
              <a:t>、价值观的多元化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不同文化背景下的老年人的伦理观和价值观不同。拥有东方文化思想的人在心理</a:t>
            </a:r>
            <a:r>
              <a:rPr lang="zh-CN" altLang="en-US" sz="1400" dirty="0" smtClean="0">
                <a:solidFill>
                  <a:srgbClr val="221E1F"/>
                </a:solidFill>
                <a:latin typeface="Adobe 宋体 Std L" panose="02020300000000000000" pitchFamily="18" charset="-122"/>
                <a:ea typeface="Adobe 宋体 Std L" panose="02020300000000000000" pitchFamily="18" charset="-122"/>
              </a:rPr>
              <a:t>受到挫折</a:t>
            </a:r>
            <a:r>
              <a:rPr lang="zh-CN" altLang="en-US" sz="1400" dirty="0">
                <a:solidFill>
                  <a:srgbClr val="221E1F"/>
                </a:solidFill>
                <a:latin typeface="Adobe 宋体 Std L" panose="02020300000000000000" pitchFamily="18" charset="-122"/>
                <a:ea typeface="Adobe 宋体 Std L" panose="02020300000000000000" pitchFamily="18" charset="-122"/>
              </a:rPr>
              <a:t>时往往用否认、逃避来应对。对恶性癌症患者， 东方人认为不告知他们是关心他们</a:t>
            </a:r>
            <a:r>
              <a:rPr lang="zh-CN" altLang="en-US" sz="1400" dirty="0" smtClean="0">
                <a:solidFill>
                  <a:srgbClr val="221E1F"/>
                </a:solidFill>
                <a:latin typeface="Adobe 宋体 Std L" panose="02020300000000000000" pitchFamily="18" charset="-122"/>
                <a:ea typeface="Adobe 宋体 Std L" panose="02020300000000000000" pitchFamily="18" charset="-122"/>
              </a:rPr>
              <a:t>，并</a:t>
            </a:r>
            <a:r>
              <a:rPr lang="zh-CN" altLang="en-US" sz="1400" dirty="0">
                <a:solidFill>
                  <a:srgbClr val="221E1F"/>
                </a:solidFill>
                <a:latin typeface="Adobe 宋体 Std L" panose="02020300000000000000" pitchFamily="18" charset="-122"/>
                <a:ea typeface="Adobe 宋体 Std L" panose="02020300000000000000" pitchFamily="18" charset="-122"/>
              </a:rPr>
              <a:t>有助于延长其生命， 而西方人则认为告知他们， 以便他们能在有限的时间内充分发挥</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的潜能来提高自身价值。针对不同服务对象的不同文化需求， 照护者应制定个体化的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护理</a:t>
            </a:r>
            <a:r>
              <a:rPr lang="zh-CN" altLang="en-US" sz="1400" dirty="0">
                <a:solidFill>
                  <a:srgbClr val="221E1F"/>
                </a:solidFill>
                <a:latin typeface="Adobe 宋体 Std L" panose="02020300000000000000" pitchFamily="18" charset="-122"/>
                <a:ea typeface="Adobe 宋体 Std L" panose="02020300000000000000" pitchFamily="18" charset="-122"/>
              </a:rPr>
              <a:t>计划， 提供相应的文化护理， 以满足护理对象的文化、精神、价值观的需求。</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12742" y="298250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四、多元文化背景下的沟通技巧</a:t>
            </a: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3650720"/>
            <a:ext cx="11054246" cy="203132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在多元文化背景下， 照护者应该采取与老人文化背景一致的沟通方式。不同文化</a:t>
            </a:r>
            <a:r>
              <a:rPr lang="zh-CN" altLang="en-US" sz="1400" dirty="0" smtClean="0">
                <a:solidFill>
                  <a:srgbClr val="221E1F"/>
                </a:solidFill>
                <a:latin typeface="Adobe 宋体 Std L" panose="02020300000000000000" pitchFamily="18" charset="-122"/>
                <a:ea typeface="Adobe 宋体 Std L" panose="02020300000000000000" pitchFamily="18" charset="-122"/>
              </a:rPr>
              <a:t>经历者</a:t>
            </a:r>
            <a:r>
              <a:rPr lang="zh-CN" altLang="en-US" sz="1400" dirty="0">
                <a:solidFill>
                  <a:srgbClr val="221E1F"/>
                </a:solidFill>
                <a:latin typeface="Adobe 宋体 Std L" panose="02020300000000000000" pitchFamily="18" charset="-122"/>
                <a:ea typeface="Adobe 宋体 Std L" panose="02020300000000000000" pitchFamily="18" charset="-122"/>
              </a:rPr>
              <a:t>对沟通交流的期待和方式不同， 所以照护者应该掌握和理解患者及其家庭的文化背景</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、互动方式、对角色关系及关系的期待、对健康和疾病的态度。来自不同文化背景</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的个人</a:t>
            </a:r>
            <a:r>
              <a:rPr lang="zh-CN" altLang="en-US" sz="1400" dirty="0">
                <a:solidFill>
                  <a:srgbClr val="221E1F"/>
                </a:solidFill>
                <a:latin typeface="Adobe 宋体 Std L" panose="02020300000000000000" pitchFamily="18" charset="-122"/>
                <a:ea typeface="Adobe 宋体 Std L" panose="02020300000000000000" pitchFamily="18" charset="-122"/>
              </a:rPr>
              <a:t>或群体， 存在不同的交流表达方式， 因此照护者应熟悉不同文化中人们的语言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表达方式</a:t>
            </a:r>
            <a:r>
              <a:rPr lang="zh-CN" altLang="en-US" sz="1400" dirty="0">
                <a:solidFill>
                  <a:srgbClr val="221E1F"/>
                </a:solidFill>
                <a:latin typeface="Adobe 宋体 Std L" panose="02020300000000000000" pitchFamily="18" charset="-122"/>
                <a:ea typeface="Adobe 宋体 Std L" panose="02020300000000000000" pitchFamily="18" charset="-122"/>
              </a:rPr>
              <a:t>， 才能与老年人进行有效沟通， 达到了解老年人的健康状况、心理感受， 与老年人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建立良好</a:t>
            </a:r>
            <a:r>
              <a:rPr lang="zh-CN" altLang="en-US" sz="1400" dirty="0">
                <a:solidFill>
                  <a:srgbClr val="221E1F"/>
                </a:solidFill>
                <a:latin typeface="Adobe 宋体 Std L" panose="02020300000000000000" pitchFamily="18" charset="-122"/>
                <a:ea typeface="Adobe 宋体 Std L" panose="02020300000000000000" pitchFamily="18" charset="-122"/>
              </a:rPr>
              <a:t>关系的目的。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此外， 对待老年人应该公平， 不分性别、年龄、肤色、种族、身体状况、经济状况</a:t>
            </a:r>
            <a:r>
              <a:rPr lang="zh-CN" altLang="en-US" sz="1400" dirty="0" smtClean="0">
                <a:solidFill>
                  <a:srgbClr val="221E1F"/>
                </a:solidFill>
                <a:latin typeface="Adobe 宋体 Std L" panose="02020300000000000000" pitchFamily="18" charset="-122"/>
                <a:ea typeface="Adobe 宋体 Std L" panose="02020300000000000000" pitchFamily="18" charset="-122"/>
              </a:rPr>
              <a:t>或地位</a:t>
            </a:r>
            <a:r>
              <a:rPr lang="zh-CN" altLang="en-US" sz="1400" dirty="0">
                <a:solidFill>
                  <a:srgbClr val="221E1F"/>
                </a:solidFill>
                <a:latin typeface="Adobe 宋体 Std L" panose="02020300000000000000" pitchFamily="18" charset="-122"/>
                <a:ea typeface="Adobe 宋体 Std L" panose="02020300000000000000" pitchFamily="18" charset="-122"/>
              </a:rPr>
              <a:t>高低， 绝不能歧视。在多元文化背景下的老年人沟通策略如下：</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1878972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80395"/>
            <a:ext cx="11054246" cy="623247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尊重</a:t>
            </a:r>
            <a:r>
              <a:rPr lang="zh-CN" altLang="en-US" sz="1400" dirty="0">
                <a:solidFill>
                  <a:srgbClr val="221E1F"/>
                </a:solidFill>
                <a:latin typeface="Adobe 宋体 Std L" panose="02020300000000000000" pitchFamily="18" charset="-122"/>
                <a:ea typeface="Adobe 宋体 Std L" panose="02020300000000000000" pitchFamily="18" charset="-122"/>
              </a:rPr>
              <a:t>患者的价值观念和传统习俗</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照护者应该了解老年人的文化背景、宗教习惯等， 有针对性地引导老年人， 满足老年人的需求。如泰国的老年人信仰佛教， 每天都要做礼拜； 美国的患者信仰基督教， 他们</a:t>
            </a:r>
            <a:r>
              <a:rPr lang="zh-CN" altLang="en-US" sz="1400" dirty="0" smtClean="0">
                <a:solidFill>
                  <a:srgbClr val="221E1F"/>
                </a:solidFill>
                <a:latin typeface="Adobe 宋体 Std L" panose="02020300000000000000" pitchFamily="18" charset="-122"/>
                <a:ea typeface="Adobe 宋体 Std L" panose="02020300000000000000" pitchFamily="18" charset="-122"/>
              </a:rPr>
              <a:t>时常</a:t>
            </a:r>
            <a:r>
              <a:rPr lang="zh-CN" altLang="en-US" sz="1400" dirty="0">
                <a:solidFill>
                  <a:srgbClr val="221E1F"/>
                </a:solidFill>
                <a:latin typeface="Adobe 宋体 Std L" panose="02020300000000000000" pitchFamily="18" charset="-122"/>
                <a:ea typeface="Adobe 宋体 Std L" panose="02020300000000000000" pitchFamily="18" charset="-122"/>
              </a:rPr>
              <a:t>的祈祷和祷告能帮助他们找到心灵的寄托。在饮食方面， 我国的回族和维吾尔族禁食</a:t>
            </a:r>
            <a:r>
              <a:rPr lang="zh-CN" altLang="en-US" sz="1400" dirty="0" smtClean="0">
                <a:solidFill>
                  <a:srgbClr val="221E1F"/>
                </a:solidFill>
                <a:latin typeface="Adobe 宋体 Std L" panose="02020300000000000000" pitchFamily="18" charset="-122"/>
                <a:ea typeface="Adobe 宋体 Std L" panose="02020300000000000000" pitchFamily="18" charset="-122"/>
              </a:rPr>
              <a:t>猪肉</a:t>
            </a:r>
            <a:r>
              <a:rPr lang="zh-CN" altLang="en-US" sz="1400" dirty="0">
                <a:solidFill>
                  <a:srgbClr val="221E1F"/>
                </a:solidFill>
                <a:latin typeface="Adobe 宋体 Std L" panose="02020300000000000000" pitchFamily="18" charset="-122"/>
                <a:ea typeface="Adobe 宋体 Std L" panose="02020300000000000000" pitchFamily="18" charset="-122"/>
              </a:rPr>
              <a:t>、锡伯族禁食狗肉等。还有一些其他方面的忌讳， 比如， 我们中国人不喜欢</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西方人</a:t>
            </a:r>
            <a:r>
              <a:rPr lang="zh-CN" altLang="en-US" sz="1400" dirty="0">
                <a:solidFill>
                  <a:srgbClr val="221E1F"/>
                </a:solidFill>
                <a:latin typeface="Adobe 宋体 Std L" panose="02020300000000000000" pitchFamily="18" charset="-122"/>
                <a:ea typeface="Adobe 宋体 Std L" panose="02020300000000000000" pitchFamily="18" charset="-122"/>
              </a:rPr>
              <a:t>忌讳</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13</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日本人忌绿色， 巴西人以棕色为凶丧之色等。因此， 照护者在安排老年人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的居住</a:t>
            </a:r>
            <a:r>
              <a:rPr lang="zh-CN" altLang="en-US" sz="1400" dirty="0">
                <a:solidFill>
                  <a:srgbClr val="221E1F"/>
                </a:solidFill>
                <a:latin typeface="Adobe 宋体 Std L" panose="02020300000000000000" pitchFamily="18" charset="-122"/>
                <a:ea typeface="Adobe 宋体 Std L" panose="02020300000000000000" pitchFamily="18" charset="-122"/>
              </a:rPr>
              <a:t>空间和床位的时候就要充分考虑老年人的文化习俗， 这样才能更好地为老年人服务。</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不同语言沟通的差异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沟通是人与人之间互通信息的过程， 沟通的效果受文化背景和文化观念的影响。</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不同语种</a:t>
            </a:r>
            <a:r>
              <a:rPr lang="zh-CN" altLang="en-US" sz="1400" dirty="0">
                <a:solidFill>
                  <a:srgbClr val="221E1F"/>
                </a:solidFill>
                <a:latin typeface="Adobe 宋体 Std L" panose="02020300000000000000" pitchFamily="18" charset="-122"/>
                <a:ea typeface="Adobe 宋体 Std L" panose="02020300000000000000" pitchFamily="18" charset="-122"/>
              </a:rPr>
              <a:t>或方言会导致沟通障碍， 即使是同样的话题， 其文化背景不同， 含义也不相同， 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在中国</a:t>
            </a:r>
            <a:r>
              <a:rPr lang="zh-CN" altLang="en-US" sz="1400" dirty="0">
                <a:solidFill>
                  <a:srgbClr val="221E1F"/>
                </a:solidFill>
                <a:latin typeface="Adobe 宋体 Std L" panose="02020300000000000000" pitchFamily="18" charset="-122"/>
                <a:ea typeface="Adobe 宋体 Std L" panose="02020300000000000000" pitchFamily="18" charset="-122"/>
              </a:rPr>
              <a:t>可以互问年龄和婚姻， 在西方国家如果问这种问题就会被认为不礼貌。因此， 跟</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沟通时， 照护者应了解沟通中的文化差异， 在护理中使用通俗易懂的语言， 与患者</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进行有效</a:t>
            </a:r>
            <a:r>
              <a:rPr lang="zh-CN" altLang="en-US" sz="1400" dirty="0">
                <a:solidFill>
                  <a:srgbClr val="221E1F"/>
                </a:solidFill>
                <a:latin typeface="Adobe 宋体 Std L" panose="02020300000000000000" pitchFamily="18" charset="-122"/>
                <a:ea typeface="Adobe 宋体 Std L" panose="02020300000000000000" pitchFamily="18" charset="-122"/>
              </a:rPr>
              <a:t>沟通。</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各国在病情观察、疼痛护理、临终照料、尸体料理等方面的差异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在疼痛护理方面， 意大利人似乎主要关心疼痛体验的直接性， 对他们在特定情境中</a:t>
            </a:r>
            <a:r>
              <a:rPr lang="zh-CN" altLang="en-US" sz="1400" dirty="0" smtClean="0">
                <a:solidFill>
                  <a:srgbClr val="221E1F"/>
                </a:solidFill>
                <a:latin typeface="Adobe 宋体 Std L" panose="02020300000000000000" pitchFamily="18" charset="-122"/>
                <a:ea typeface="Adobe 宋体 Std L" panose="02020300000000000000" pitchFamily="18" charset="-122"/>
              </a:rPr>
              <a:t>体验</a:t>
            </a:r>
            <a:r>
              <a:rPr lang="zh-CN" altLang="en-US" sz="1400" dirty="0">
                <a:solidFill>
                  <a:srgbClr val="221E1F"/>
                </a:solidFill>
                <a:latin typeface="Adobe 宋体 Std L" panose="02020300000000000000" pitchFamily="18" charset="-122"/>
                <a:ea typeface="Adobe 宋体 Std L" panose="02020300000000000000" pitchFamily="18" charset="-122"/>
              </a:rPr>
              <a:t>到的实际疼痛感觉到不安， 而犹太人主要关心疼痛的症状意义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不同背景下的礼仪文化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不同的动作， 在不同的文化背景下有着不同的含义， 例如， 中国， 把大拇指向下， </a:t>
            </a:r>
            <a:r>
              <a:rPr lang="zh-CN" altLang="en-US" sz="1400" dirty="0" smtClean="0">
                <a:solidFill>
                  <a:srgbClr val="221E1F"/>
                </a:solidFill>
                <a:latin typeface="Adobe 宋体 Std L" panose="02020300000000000000" pitchFamily="18" charset="-122"/>
                <a:ea typeface="Adobe 宋体 Std L" panose="02020300000000000000" pitchFamily="18" charset="-122"/>
              </a:rPr>
              <a:t>意味着</a:t>
            </a:r>
            <a:r>
              <a:rPr lang="zh-CN" altLang="en-US" sz="1400" dirty="0">
                <a:solidFill>
                  <a:srgbClr val="221E1F"/>
                </a:solidFill>
                <a:latin typeface="Adobe 宋体 Std L" panose="02020300000000000000" pitchFamily="18" charset="-122"/>
                <a:ea typeface="Adobe 宋体 Std L" panose="02020300000000000000" pitchFamily="18" charset="-122"/>
              </a:rPr>
              <a:t>“向下” “下面”， 英国、美国、菲律宾， 大拇指朝下含有“不能接受” </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“不同意”“结束” </a:t>
            </a:r>
            <a:r>
              <a:rPr lang="zh-CN" altLang="en-US" sz="1400" dirty="0">
                <a:solidFill>
                  <a:srgbClr val="221E1F"/>
                </a:solidFill>
                <a:latin typeface="Adobe 宋体 Std L" panose="02020300000000000000" pitchFamily="18" charset="-122"/>
                <a:ea typeface="Adobe 宋体 Std L" panose="02020300000000000000" pitchFamily="18" charset="-122"/>
              </a:rPr>
              <a:t>之义， 或表示“对方输了”， 墨西哥人、法国人则用这一手势来表示“没用” </a:t>
            </a:r>
            <a:r>
              <a:rPr lang="zh-CN" altLang="en-US" sz="1400" dirty="0" smtClean="0">
                <a:solidFill>
                  <a:srgbClr val="221E1F"/>
                </a:solidFill>
                <a:latin typeface="Adobe 宋体 Std L" panose="02020300000000000000" pitchFamily="18" charset="-122"/>
                <a:ea typeface="Adobe 宋体 Std L" panose="02020300000000000000" pitchFamily="18" charset="-122"/>
              </a:rPr>
              <a:t>“死了” </a:t>
            </a:r>
            <a:r>
              <a:rPr lang="zh-CN" altLang="en-US" sz="1400" dirty="0">
                <a:solidFill>
                  <a:srgbClr val="221E1F"/>
                </a:solidFill>
                <a:latin typeface="Adobe 宋体 Std L" panose="02020300000000000000" pitchFamily="18" charset="-122"/>
                <a:ea typeface="Adobe 宋体 Std L" panose="02020300000000000000" pitchFamily="18" charset="-122"/>
              </a:rPr>
              <a:t>或“运气差”。跨文化护理要求照护者在平时护理中注意自己的细节动作， 不以</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自己所</a:t>
            </a:r>
            <a:r>
              <a:rPr lang="zh-CN" altLang="en-US" sz="1400" dirty="0">
                <a:solidFill>
                  <a:srgbClr val="221E1F"/>
                </a:solidFill>
                <a:latin typeface="Adobe 宋体 Std L" panose="02020300000000000000" pitchFamily="18" charset="-122"/>
                <a:ea typeface="Adobe 宋体 Std L" panose="02020300000000000000" pitchFamily="18" charset="-122"/>
              </a:rPr>
              <a:t>认为的礼仪笼统对待各种文化背景下的老年人。</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其他</a:t>
            </a:r>
            <a:r>
              <a:rPr lang="zh-CN" altLang="en-US" sz="1400" dirty="0">
                <a:solidFill>
                  <a:srgbClr val="221E1F"/>
                </a:solidFill>
                <a:latin typeface="Adobe 宋体 Std L" panose="02020300000000000000" pitchFamily="18" charset="-122"/>
                <a:ea typeface="Adobe 宋体 Std L" panose="02020300000000000000" pitchFamily="18" charset="-122"/>
              </a:rPr>
              <a:t>方面的差异</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我国是多民族国家， 各民族的文化背景和所处的社会环境不同， 其生活方式、宗教</a:t>
            </a:r>
            <a:r>
              <a:rPr lang="zh-CN" altLang="en-US" sz="1400" dirty="0" smtClean="0">
                <a:solidFill>
                  <a:srgbClr val="221E1F"/>
                </a:solidFill>
                <a:latin typeface="Adobe 宋体 Std L" panose="02020300000000000000" pitchFamily="18" charset="-122"/>
                <a:ea typeface="Adobe 宋体 Std L" panose="02020300000000000000" pitchFamily="18" charset="-122"/>
              </a:rPr>
              <a:t>信仰</a:t>
            </a:r>
            <a:r>
              <a:rPr lang="zh-CN" altLang="en-US" sz="1400" dirty="0">
                <a:solidFill>
                  <a:srgbClr val="221E1F"/>
                </a:solidFill>
                <a:latin typeface="Adobe 宋体 Std L" panose="02020300000000000000" pitchFamily="18" charset="-122"/>
                <a:ea typeface="Adobe 宋体 Std L" panose="02020300000000000000" pitchFamily="18" charset="-122"/>
              </a:rPr>
              <a:t>、人生观差异较大， 对同一问题的心理体验和内心感受也各不相同， 照护者应尊重、</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a:t>
            </a:r>
            <a:r>
              <a:rPr lang="zh-CN" altLang="en-US" sz="1400" dirty="0">
                <a:solidFill>
                  <a:srgbClr val="221E1F"/>
                </a:solidFill>
                <a:latin typeface="Adobe 宋体 Std L" panose="02020300000000000000" pitchFamily="18" charset="-122"/>
                <a:ea typeface="Adobe 宋体 Std L" panose="02020300000000000000" pitchFamily="18" charset="-122"/>
              </a:rPr>
              <a:t>老年人的语言和行为， 尊重老年人的内心感受， 正确引导和照护。</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09370309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50304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二、沟通行动理论</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079822"/>
            <a:ext cx="11054246" cy="138499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沟通行动理论是哈贝马斯提出的理论。“沟通行动是人们之间的一种用语言进行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沟通的</a:t>
            </a:r>
            <a:r>
              <a:rPr lang="zh-CN" altLang="en-US" sz="1400" dirty="0">
                <a:solidFill>
                  <a:srgbClr val="221E1F"/>
                </a:solidFill>
                <a:latin typeface="Adobe 宋体 Std L" panose="02020300000000000000" pitchFamily="18" charset="-122"/>
                <a:ea typeface="Adobe 宋体 Std L" panose="02020300000000000000" pitchFamily="18" charset="-122"/>
              </a:rPr>
              <a:t>行动。沟通的目的是行动者为了协调相互的行动而进行的， 这种行动以语言为中介， </a:t>
            </a:r>
            <a:r>
              <a:rPr lang="zh-CN" altLang="en-US" sz="1400" dirty="0" smtClean="0">
                <a:solidFill>
                  <a:srgbClr val="221E1F"/>
                </a:solidFill>
                <a:latin typeface="Adobe 宋体 Std L" panose="02020300000000000000" pitchFamily="18" charset="-122"/>
                <a:ea typeface="Adobe 宋体 Std L" panose="02020300000000000000" pitchFamily="18" charset="-122"/>
              </a:rPr>
              <a:t>通过</a:t>
            </a:r>
            <a:r>
              <a:rPr lang="zh-CN" altLang="en-US" sz="1400" dirty="0">
                <a:solidFill>
                  <a:srgbClr val="221E1F"/>
                </a:solidFill>
                <a:latin typeface="Adobe 宋体 Std L" panose="02020300000000000000" pitchFamily="18" charset="-122"/>
                <a:ea typeface="Adobe 宋体 Std L" panose="02020300000000000000" pitchFamily="18" charset="-122"/>
              </a:rPr>
              <a:t>相互沟通而达到。” 沟通行动以语言为中介， 因此要对语言进行分析。哈贝马斯提出</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了自己</a:t>
            </a:r>
            <a:r>
              <a:rPr lang="zh-CN" altLang="en-US" sz="1400" dirty="0">
                <a:solidFill>
                  <a:srgbClr val="221E1F"/>
                </a:solidFill>
                <a:latin typeface="Adobe 宋体 Std L" panose="02020300000000000000" pitchFamily="18" charset="-122"/>
                <a:ea typeface="Adobe 宋体 Std L" panose="02020300000000000000" pitchFamily="18" charset="-122"/>
              </a:rPr>
              <a:t>的普遍语用学。“普遍语用学的任务就是说明言语行为在什么情况下可以达到自己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的目的</a:t>
            </a:r>
            <a:r>
              <a:rPr lang="zh-CN" altLang="en-US" sz="1400" dirty="0">
                <a:solidFill>
                  <a:srgbClr val="221E1F"/>
                </a:solidFill>
                <a:latin typeface="Adobe 宋体 Std L" panose="02020300000000000000" pitchFamily="18" charset="-122"/>
                <a:ea typeface="Adobe 宋体 Std L" panose="02020300000000000000" pitchFamily="18" charset="-122"/>
              </a:rPr>
              <a:t>， 言语有效性基础是什么， 揭示沟通行动得以顺利进行的条件是什么。”</a:t>
            </a:r>
            <a:endParaRPr lang="zh-CN" altLang="en-US" sz="1400" dirty="0">
              <a:latin typeface="Adobe 宋体 Std L" panose="02020300000000000000" pitchFamily="18" charset="-122"/>
              <a:ea typeface="Adobe 宋体 Std L" panose="02020300000000000000" pitchFamily="18" charset="-122"/>
            </a:endParaRPr>
          </a:p>
        </p:txBody>
      </p:sp>
      <p:sp>
        <p:nvSpPr>
          <p:cNvPr id="4" name="文本框 1">
            <a:extLst>
              <a:ext uri="{FF2B5EF4-FFF2-40B4-BE49-F238E27FC236}">
                <a16:creationId xmlns="" xmlns:a16="http://schemas.microsoft.com/office/drawing/2014/main" id="{5263DC9B-3D8F-19CA-605A-141B5E847747}"/>
              </a:ext>
            </a:extLst>
          </p:cNvPr>
          <p:cNvSpPr txBox="1"/>
          <p:nvPr/>
        </p:nvSpPr>
        <p:spPr>
          <a:xfrm>
            <a:off x="543359" y="2826088"/>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三、沟通分析理论</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12742" y="3402861"/>
            <a:ext cx="11054246" cy="267765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沟通分析是波纳提出的辅导理论中最核心的部分。波纳在对此部分的分析中指出： </a:t>
            </a:r>
            <a:r>
              <a:rPr lang="zh-CN" altLang="en-US" sz="1400" dirty="0" smtClean="0">
                <a:solidFill>
                  <a:srgbClr val="221E1F"/>
                </a:solidFill>
                <a:latin typeface="Adobe 宋体 Std L" panose="02020300000000000000" pitchFamily="18" charset="-122"/>
                <a:ea typeface="Adobe 宋体 Std L" panose="02020300000000000000" pitchFamily="18" charset="-122"/>
              </a:rPr>
              <a:t>任何</a:t>
            </a:r>
            <a:r>
              <a:rPr lang="zh-CN" altLang="en-US" sz="1400" dirty="0">
                <a:solidFill>
                  <a:srgbClr val="221E1F"/>
                </a:solidFill>
                <a:latin typeface="Adobe 宋体 Std L" panose="02020300000000000000" pitchFamily="18" charset="-122"/>
                <a:ea typeface="Adobe 宋体 Std L" panose="02020300000000000000" pitchFamily="18" charset="-122"/>
              </a:rPr>
              <a:t>时候， 一个人确认出另一个人出现之时， 不管是口头语言的或身体语言的， 沟通即已</a:t>
            </a:r>
            <a:r>
              <a:rPr lang="zh-CN" altLang="en-US" sz="1400" dirty="0" smtClean="0">
                <a:solidFill>
                  <a:srgbClr val="221E1F"/>
                </a:solidFill>
                <a:latin typeface="Adobe 宋体 Std L" panose="02020300000000000000" pitchFamily="18" charset="-122"/>
                <a:ea typeface="Adobe 宋体 Std L" panose="02020300000000000000" pitchFamily="18" charset="-122"/>
              </a:rPr>
              <a:t>发生</a:t>
            </a:r>
            <a:r>
              <a:rPr lang="zh-CN" altLang="en-US" sz="1400" dirty="0">
                <a:solidFill>
                  <a:srgbClr val="221E1F"/>
                </a:solidFill>
                <a:latin typeface="Adobe 宋体 Std L" panose="02020300000000000000" pitchFamily="18" charset="-122"/>
                <a:ea typeface="Adobe 宋体 Std L" panose="02020300000000000000" pitchFamily="18" charset="-122"/>
              </a:rPr>
              <a:t>。沟通经常被定义为人们对话的一个单位， 或者是两个人自我状态之间的刺激－ 反应</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的联结</a:t>
            </a:r>
            <a:r>
              <a:rPr lang="zh-CN" altLang="en-US" sz="1400" dirty="0">
                <a:solidFill>
                  <a:srgbClr val="221E1F"/>
                </a:solidFill>
                <a:latin typeface="Adobe 宋体 Std L" panose="02020300000000000000" pitchFamily="18" charset="-122"/>
                <a:ea typeface="Adobe 宋体 Std L" panose="02020300000000000000" pitchFamily="18" charset="-122"/>
              </a:rPr>
              <a:t>。从沟通分析的类别来看， 主要有三种。第一种是互补型沟通， 波纳认为这种沟通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形态</a:t>
            </a:r>
            <a:r>
              <a:rPr lang="zh-CN" altLang="en-US" sz="1400" dirty="0">
                <a:solidFill>
                  <a:srgbClr val="221E1F"/>
                </a:solidFill>
                <a:latin typeface="Adobe 宋体 Std L" panose="02020300000000000000" pitchFamily="18" charset="-122"/>
                <a:ea typeface="Adobe 宋体 Std L" panose="02020300000000000000" pitchFamily="18" charset="-122"/>
              </a:rPr>
              <a:t>是“健康人际关系的自然顺序” 的自我状态反应， 这是一种回应刺激的同一层次的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自我状态</a:t>
            </a:r>
            <a:r>
              <a:rPr lang="zh-CN" altLang="en-US" sz="1400" dirty="0">
                <a:solidFill>
                  <a:srgbClr val="221E1F"/>
                </a:solidFill>
                <a:latin typeface="Adobe 宋体 Std L" panose="02020300000000000000" pitchFamily="18" charset="-122"/>
                <a:ea typeface="Adobe 宋体 Std L" panose="02020300000000000000" pitchFamily="18" charset="-122"/>
              </a:rPr>
              <a:t>。如： “李爷爷， 您看见药盒了吗？” “看见了， 在桌子上。” 第二种是交叉型沟通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。波</a:t>
            </a:r>
            <a:r>
              <a:rPr lang="zh-CN" altLang="en-US" sz="1400" dirty="0">
                <a:solidFill>
                  <a:srgbClr val="221E1F"/>
                </a:solidFill>
                <a:latin typeface="Adobe 宋体 Std L" panose="02020300000000000000" pitchFamily="18" charset="-122"/>
                <a:ea typeface="Adobe 宋体 Std L" panose="02020300000000000000" pitchFamily="18" charset="-122"/>
              </a:rPr>
              <a:t>纳认为这是一种破坏性对话， 发生于一个人的自我状态反应， 但这是一种回应非刺激</a:t>
            </a:r>
            <a:r>
              <a:rPr lang="zh-CN" altLang="en-US" sz="1400" dirty="0" smtClean="0">
                <a:solidFill>
                  <a:srgbClr val="221E1F"/>
                </a:solidFill>
                <a:latin typeface="Adobe 宋体 Std L" panose="02020300000000000000" pitchFamily="18" charset="-122"/>
                <a:ea typeface="Adobe 宋体 Std L" panose="02020300000000000000" pitchFamily="18" charset="-122"/>
              </a:rPr>
              <a:t>来源</a:t>
            </a:r>
            <a:r>
              <a:rPr lang="zh-CN" altLang="en-US" sz="1400" dirty="0">
                <a:solidFill>
                  <a:srgbClr val="221E1F"/>
                </a:solidFill>
                <a:latin typeface="Adobe 宋体 Std L" panose="02020300000000000000" pitchFamily="18" charset="-122"/>
                <a:ea typeface="Adobe 宋体 Std L" panose="02020300000000000000" pitchFamily="18" charset="-122"/>
              </a:rPr>
              <a:t>的自我状态。如： “张奶奶， 您能来参加晚上的活动吗？” “你没看见我正忙着吗！” </a:t>
            </a:r>
            <a:r>
              <a:rPr lang="zh-CN" altLang="en-US" sz="1400" dirty="0" smtClean="0">
                <a:solidFill>
                  <a:srgbClr val="221E1F"/>
                </a:solidFill>
                <a:latin typeface="Adobe 宋体 Std L" panose="02020300000000000000" pitchFamily="18" charset="-122"/>
                <a:ea typeface="Adobe 宋体 Std L" panose="02020300000000000000" pitchFamily="18" charset="-122"/>
              </a:rPr>
              <a:t>第三</a:t>
            </a:r>
            <a:r>
              <a:rPr lang="zh-CN" altLang="en-US" sz="1400" dirty="0">
                <a:solidFill>
                  <a:srgbClr val="221E1F"/>
                </a:solidFill>
                <a:latin typeface="Adobe 宋体 Std L" panose="02020300000000000000" pitchFamily="18" charset="-122"/>
                <a:ea typeface="Adobe 宋体 Std L" panose="02020300000000000000" pitchFamily="18" charset="-122"/>
              </a:rPr>
              <a:t>种是暧昧型沟通， 即每个人以一个以上的自我状态放在沟通， 基本上， 可以说是不</a:t>
            </a:r>
            <a:r>
              <a:rPr lang="zh-CN" altLang="en-US" sz="1400" dirty="0" smtClean="0">
                <a:solidFill>
                  <a:srgbClr val="221E1F"/>
                </a:solidFill>
                <a:latin typeface="Adobe 宋体 Std L" panose="02020300000000000000" pitchFamily="18" charset="-122"/>
                <a:ea typeface="Adobe 宋体 Std L" panose="02020300000000000000" pitchFamily="18" charset="-122"/>
              </a:rPr>
              <a:t>诚实的</a:t>
            </a:r>
            <a:r>
              <a:rPr lang="zh-CN" altLang="en-US" sz="1400" dirty="0">
                <a:solidFill>
                  <a:srgbClr val="221E1F"/>
                </a:solidFill>
                <a:latin typeface="Adobe 宋体 Std L" panose="02020300000000000000" pitchFamily="18" charset="-122"/>
                <a:ea typeface="Adobe 宋体 Std L" panose="02020300000000000000" pitchFamily="18" charset="-122"/>
              </a:rPr>
              <a:t>。表面上， 两个人以前面两种沟通形态在对话， 而实际上真正要传达的信息却未说明</a:t>
            </a:r>
            <a:r>
              <a:rPr lang="zh-CN" altLang="en-US" sz="1400" dirty="0" smtClean="0">
                <a:solidFill>
                  <a:srgbClr val="221E1F"/>
                </a:solidFill>
                <a:latin typeface="Adobe 宋体 Std L" panose="02020300000000000000" pitchFamily="18" charset="-122"/>
                <a:ea typeface="Adobe 宋体 Std L" panose="02020300000000000000" pitchFamily="18" charset="-122"/>
              </a:rPr>
              <a:t>。如</a:t>
            </a:r>
            <a:r>
              <a:rPr lang="zh-CN" altLang="en-US" sz="1400" dirty="0">
                <a:solidFill>
                  <a:srgbClr val="221E1F"/>
                </a:solidFill>
                <a:latin typeface="Adobe 宋体 Std L" panose="02020300000000000000" pitchFamily="18" charset="-122"/>
                <a:ea typeface="Adobe 宋体 Std L" panose="02020300000000000000" pitchFamily="18" charset="-122"/>
              </a:rPr>
              <a:t>： “王爷爷， 您能把药盒给我吗？” “可以呀， 那我今天不吃药了。”</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78668890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3413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一、危机与危机干预</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4" y="2410046"/>
            <a:ext cx="11055173" cy="267765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每个人在其一生中经常会遇到应激、压力或挫折， 一旦这种应激或挫折自己不能</a:t>
            </a:r>
            <a:r>
              <a:rPr lang="zh-CN" altLang="en-US" sz="1400" dirty="0" smtClean="0">
                <a:solidFill>
                  <a:srgbClr val="221E1F"/>
                </a:solidFill>
                <a:latin typeface="Adobe 宋体 Std L" panose="02020300000000000000" pitchFamily="18" charset="-122"/>
                <a:ea typeface="Adobe 宋体 Std L" panose="02020300000000000000" pitchFamily="18" charset="-122"/>
              </a:rPr>
              <a:t>解决或</a:t>
            </a:r>
            <a:r>
              <a:rPr lang="zh-CN" altLang="en-US" sz="1400" dirty="0">
                <a:solidFill>
                  <a:srgbClr val="221E1F"/>
                </a:solidFill>
                <a:latin typeface="Adobe 宋体 Std L" panose="02020300000000000000" pitchFamily="18" charset="-122"/>
                <a:ea typeface="Adobe 宋体 Std L" panose="02020300000000000000" pitchFamily="18" charset="-122"/>
              </a:rPr>
              <a:t>处理时， 则会发生心理失衡， 这种失衡的状态便称为危机。老年人危机是在一定的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诱发因素</a:t>
            </a:r>
            <a:r>
              <a:rPr lang="zh-CN" altLang="en-US" sz="1400" dirty="0">
                <a:solidFill>
                  <a:srgbClr val="221E1F"/>
                </a:solidFill>
                <a:latin typeface="Adobe 宋体 Std L" panose="02020300000000000000" pitchFamily="18" charset="-122"/>
                <a:ea typeface="Adobe 宋体 Std L" panose="02020300000000000000" pitchFamily="18" charset="-122"/>
              </a:rPr>
              <a:t>下产生的， 表现为老年人对自己所经历的困难情境的一种心理失衡状态。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老年人的危机依据其来源可划分为三大类： 成长性危机、境遇性危机和存在性危机</a:t>
            </a:r>
            <a:r>
              <a:rPr lang="zh-CN" altLang="en-US" sz="1400" dirty="0" smtClean="0">
                <a:solidFill>
                  <a:srgbClr val="221E1F"/>
                </a:solidFill>
                <a:latin typeface="Adobe 宋体 Std L" panose="02020300000000000000" pitchFamily="18" charset="-122"/>
                <a:ea typeface="Adobe 宋体 Std L" panose="02020300000000000000" pitchFamily="18" charset="-122"/>
              </a:rPr>
              <a:t>。对于</a:t>
            </a:r>
            <a:r>
              <a:rPr lang="zh-CN" altLang="en-US" sz="1400" dirty="0">
                <a:solidFill>
                  <a:srgbClr val="221E1F"/>
                </a:solidFill>
                <a:latin typeface="Adobe 宋体 Std L" panose="02020300000000000000" pitchFamily="18" charset="-122"/>
                <a:ea typeface="Adobe 宋体 Std L" panose="02020300000000000000" pitchFamily="18" charset="-122"/>
              </a:rPr>
              <a:t>老年人来说， 所面临的发展性危机主要是对退休生活的适应。老年人在丧偶、身患</a:t>
            </a:r>
            <a:r>
              <a:rPr lang="zh-CN" altLang="en-US" sz="1400" dirty="0" smtClean="0">
                <a:solidFill>
                  <a:srgbClr val="221E1F"/>
                </a:solidFill>
                <a:latin typeface="Adobe 宋体 Std L" panose="02020300000000000000" pitchFamily="18" charset="-122"/>
                <a:ea typeface="Adobe 宋体 Std L" panose="02020300000000000000" pitchFamily="18" charset="-122"/>
              </a:rPr>
              <a:t>重病</a:t>
            </a:r>
            <a:r>
              <a:rPr lang="zh-CN" altLang="en-US" sz="1400" dirty="0">
                <a:solidFill>
                  <a:srgbClr val="221E1F"/>
                </a:solidFill>
                <a:latin typeface="Adobe 宋体 Std L" panose="02020300000000000000" pitchFamily="18" charset="-122"/>
                <a:ea typeface="Adobe 宋体 Std L" panose="02020300000000000000" pitchFamily="18" charset="-122"/>
              </a:rPr>
              <a:t>时较容易产生境遇性危机。存在性危机往往出现在老年人自我实现需求无法得到满足</a:t>
            </a:r>
            <a:r>
              <a:rPr lang="zh-CN" altLang="en-US" sz="1400" dirty="0" smtClean="0">
                <a:solidFill>
                  <a:srgbClr val="221E1F"/>
                </a:solidFill>
                <a:latin typeface="Adobe 宋体 Std L" panose="02020300000000000000" pitchFamily="18" charset="-122"/>
                <a:ea typeface="Adobe 宋体 Std L" panose="02020300000000000000" pitchFamily="18" charset="-122"/>
              </a:rPr>
              <a:t>、无法</a:t>
            </a:r>
            <a:r>
              <a:rPr lang="zh-CN" altLang="en-US" sz="1400" dirty="0">
                <a:solidFill>
                  <a:srgbClr val="221E1F"/>
                </a:solidFill>
                <a:latin typeface="Adobe 宋体 Std L" panose="02020300000000000000" pitchFamily="18" charset="-122"/>
                <a:ea typeface="Adobe 宋体 Std L" panose="02020300000000000000" pitchFamily="18" charset="-122"/>
              </a:rPr>
              <a:t>实现自我价值时而陷入心理冲突和焦虑。</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危机干预是一种短程的帮助过程， 是对处于困境或遭受挫折的人予以关怀和帮助的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一种</a:t>
            </a:r>
            <a:r>
              <a:rPr lang="zh-CN" altLang="en-US" sz="1400" dirty="0">
                <a:solidFill>
                  <a:srgbClr val="221E1F"/>
                </a:solidFill>
                <a:latin typeface="Adobe 宋体 Std L" panose="02020300000000000000" pitchFamily="18" charset="-122"/>
                <a:ea typeface="Adobe 宋体 Std L" panose="02020300000000000000" pitchFamily="18" charset="-122"/>
              </a:rPr>
              <a:t>方式， 有时也被称为情绪急救。例如， 老年人在遭遇丧偶和残疾带来的巨大悲痛时，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通过</a:t>
            </a:r>
            <a:r>
              <a:rPr lang="zh-CN" altLang="en-US" sz="1400" dirty="0">
                <a:solidFill>
                  <a:srgbClr val="221E1F"/>
                </a:solidFill>
                <a:latin typeface="Adobe 宋体 Std L" panose="02020300000000000000" pitchFamily="18" charset="-122"/>
                <a:ea typeface="Adobe 宋体 Std L" panose="02020300000000000000" pitchFamily="18" charset="-122"/>
              </a:rPr>
              <a:t>与老年人建立信任的关系重新帮助老年人树立坚强的生活信念， 缓解老年人的悲伤</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a:t>
            </a:r>
            <a:r>
              <a:rPr lang="zh-CN" altLang="en-US" sz="1400" dirty="0">
                <a:solidFill>
                  <a:srgbClr val="221E1F"/>
                </a:solidFill>
                <a:latin typeface="Adobe 宋体 Std L" panose="02020300000000000000" pitchFamily="18" charset="-122"/>
                <a:ea typeface="Adobe 宋体 Std L" panose="02020300000000000000" pitchFamily="18" charset="-122"/>
              </a:rPr>
              <a:t>， 从而可以预防可能出现的危机情况。</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911587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四　掌握与危机干预中老年</a:t>
            </a:r>
            <a:r>
              <a:rPr lang="zh-CN" altLang="en-US" sz="2600" dirty="0" smtClean="0">
                <a:solidFill>
                  <a:srgbClr val="C00000"/>
                </a:solidFill>
                <a:latin typeface="方正准圆_GBK" pitchFamily="65" charset="-122"/>
                <a:ea typeface="方正准圆_GBK" pitchFamily="65" charset="-122"/>
              </a:rPr>
              <a:t>人沟通</a:t>
            </a:r>
            <a:r>
              <a:rPr lang="zh-CN" altLang="en-US" sz="2600" dirty="0">
                <a:solidFill>
                  <a:srgbClr val="C00000"/>
                </a:solidFill>
                <a:latin typeface="方正准圆_GBK" pitchFamily="65" charset="-122"/>
                <a:ea typeface="方正准圆_GBK" pitchFamily="65" charset="-122"/>
              </a:rPr>
              <a:t>的技巧</a:t>
            </a:r>
          </a:p>
        </p:txBody>
      </p:sp>
    </p:spTree>
    <p:extLst>
      <p:ext uri="{BB962C8B-B14F-4D97-AF65-F5344CB8AC3E}">
        <p14:creationId xmlns:p14="http://schemas.microsoft.com/office/powerpoint/2010/main" val="137450464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85149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二、老年人危机干预的目标</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674785"/>
            <a:ext cx="11054246" cy="267765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一般来说， 危机干预有以下三个层次的目标：</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最低</a:t>
            </a:r>
            <a:r>
              <a:rPr lang="zh-CN" altLang="en-US" sz="1400" dirty="0">
                <a:solidFill>
                  <a:srgbClr val="221E1F"/>
                </a:solidFill>
                <a:latin typeface="Adobe 宋体 Std L" panose="02020300000000000000" pitchFamily="18" charset="-122"/>
                <a:ea typeface="Adobe 宋体 Std L" panose="02020300000000000000" pitchFamily="18" charset="-122"/>
              </a:rPr>
              <a:t>目标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缓解危机者的心理压力， 防止过激行为， 如自杀、自伤或攻击行为等。</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中级</a:t>
            </a:r>
            <a:r>
              <a:rPr lang="zh-CN" altLang="en-US" sz="1400" dirty="0">
                <a:solidFill>
                  <a:srgbClr val="221E1F"/>
                </a:solidFill>
                <a:latin typeface="Adobe 宋体 Std L" panose="02020300000000000000" pitchFamily="18" charset="-122"/>
                <a:ea typeface="Adobe 宋体 Std L" panose="02020300000000000000" pitchFamily="18" charset="-122"/>
              </a:rPr>
              <a:t>目标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帮助老年人恢复以往的社会适应能力， 使其重新面对自己的困境， 采取积极而有</a:t>
            </a:r>
            <a:r>
              <a:rPr lang="zh-CN" altLang="en-US" sz="1400" dirty="0" smtClean="0">
                <a:solidFill>
                  <a:srgbClr val="221E1F"/>
                </a:solidFill>
                <a:latin typeface="Adobe 宋体 Std L" panose="02020300000000000000" pitchFamily="18" charset="-122"/>
                <a:ea typeface="Adobe 宋体 Std L" panose="02020300000000000000" pitchFamily="18" charset="-122"/>
              </a:rPr>
              <a:t>建设性</a:t>
            </a:r>
            <a:r>
              <a:rPr lang="zh-CN" altLang="en-US" sz="1400" dirty="0">
                <a:solidFill>
                  <a:srgbClr val="221E1F"/>
                </a:solidFill>
                <a:latin typeface="Adobe 宋体 Std L" panose="02020300000000000000" pitchFamily="18" charset="-122"/>
                <a:ea typeface="Adobe 宋体 Std L" panose="02020300000000000000" pitchFamily="18" charset="-122"/>
              </a:rPr>
              <a:t>的对策。</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最高</a:t>
            </a:r>
            <a:r>
              <a:rPr lang="zh-CN" altLang="en-US" sz="1400" dirty="0">
                <a:solidFill>
                  <a:srgbClr val="221E1F"/>
                </a:solidFill>
                <a:latin typeface="Adobe 宋体 Std L" panose="02020300000000000000" pitchFamily="18" charset="-122"/>
                <a:ea typeface="Adobe 宋体 Std L" panose="02020300000000000000" pitchFamily="18" charset="-122"/>
              </a:rPr>
              <a:t>目标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帮助老年人把危机转化为一次成长的体验并提高老年人解决问题的能力</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危机干预的三个目标层次中， 最低目标的核心是“劝阻”， 中级目标的核心是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“恢复”</a:t>
            </a:r>
            <a:r>
              <a:rPr lang="zh-CN" altLang="en-US" sz="1400" dirty="0">
                <a:solidFill>
                  <a:srgbClr val="221E1F"/>
                </a:solidFill>
                <a:latin typeface="Adobe 宋体 Std L" panose="02020300000000000000" pitchFamily="18" charset="-122"/>
                <a:ea typeface="Adobe 宋体 Std L" panose="02020300000000000000" pitchFamily="18" charset="-122"/>
              </a:rPr>
              <a:t>， 最高目标的核心是“发展”。</a:t>
            </a:r>
          </a:p>
        </p:txBody>
      </p:sp>
    </p:spTree>
    <p:extLst>
      <p:ext uri="{BB962C8B-B14F-4D97-AF65-F5344CB8AC3E}">
        <p14:creationId xmlns:p14="http://schemas.microsoft.com/office/powerpoint/2010/main" val="35589037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30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三、老年人危机干预的步骤</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1251600"/>
            <a:ext cx="11054246" cy="4939814"/>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确定</a:t>
            </a:r>
            <a:r>
              <a:rPr lang="zh-CN" altLang="en-US" sz="1400" dirty="0">
                <a:solidFill>
                  <a:srgbClr val="221E1F"/>
                </a:solidFill>
                <a:latin typeface="Adobe 宋体 Std L" panose="02020300000000000000" pitchFamily="18" charset="-122"/>
                <a:ea typeface="Adobe 宋体 Std L" panose="02020300000000000000" pitchFamily="18" charset="-122"/>
              </a:rPr>
              <a:t>问题</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危机干预第一步要从老年人的角度出发， 确定和理解老年人所面临的问题是什么， </a:t>
            </a:r>
            <a:r>
              <a:rPr lang="zh-CN" altLang="en-US" sz="1400" dirty="0" smtClean="0">
                <a:solidFill>
                  <a:srgbClr val="221E1F"/>
                </a:solidFill>
                <a:latin typeface="Adobe 宋体 Std L" panose="02020300000000000000" pitchFamily="18" charset="-122"/>
                <a:ea typeface="Adobe 宋体 Std L" panose="02020300000000000000" pitchFamily="18" charset="-122"/>
              </a:rPr>
              <a:t>明确</a:t>
            </a:r>
            <a:r>
              <a:rPr lang="zh-CN" altLang="en-US" sz="1400" dirty="0">
                <a:solidFill>
                  <a:srgbClr val="221E1F"/>
                </a:solidFill>
                <a:latin typeface="Adobe 宋体 Std L" panose="02020300000000000000" pitchFamily="18" charset="-122"/>
                <a:ea typeface="Adobe 宋体 Std L" panose="02020300000000000000" pitchFamily="18" charset="-122"/>
              </a:rPr>
              <a:t>是成长性危机、境遇性危机还是存在性危机。对于很多老年人来说， 他们的危机往往</a:t>
            </a:r>
            <a:r>
              <a:rPr lang="zh-CN" altLang="en-US" sz="1400" dirty="0" smtClean="0">
                <a:solidFill>
                  <a:srgbClr val="221E1F"/>
                </a:solidFill>
                <a:latin typeface="Adobe 宋体 Std L" panose="02020300000000000000" pitchFamily="18" charset="-122"/>
                <a:ea typeface="Adobe 宋体 Std L" panose="02020300000000000000" pitchFamily="18" charset="-122"/>
              </a:rPr>
              <a:t>是由</a:t>
            </a:r>
            <a:r>
              <a:rPr lang="zh-CN" altLang="en-US" sz="1400" dirty="0">
                <a:solidFill>
                  <a:srgbClr val="221E1F"/>
                </a:solidFill>
                <a:latin typeface="Adobe 宋体 Std L" panose="02020300000000000000" pitchFamily="18" charset="-122"/>
                <a:ea typeface="Adobe 宋体 Std L" panose="02020300000000000000" pitchFamily="18" charset="-122"/>
              </a:rPr>
              <a:t>多个错综复杂的问题交织而成， 危机干预者必须能设身处地地感知和理解危机情境， </a:t>
            </a:r>
            <a:r>
              <a:rPr lang="zh-CN" altLang="en-US" sz="1400" dirty="0" smtClean="0">
                <a:solidFill>
                  <a:srgbClr val="221E1F"/>
                </a:solidFill>
                <a:latin typeface="Adobe 宋体 Std L" panose="02020300000000000000" pitchFamily="18" charset="-122"/>
                <a:ea typeface="Adobe 宋体 Std L" panose="02020300000000000000" pitchFamily="18" charset="-122"/>
              </a:rPr>
              <a:t>清晰</a:t>
            </a:r>
            <a:r>
              <a:rPr lang="zh-CN" altLang="en-US" sz="1400" dirty="0">
                <a:solidFill>
                  <a:srgbClr val="221E1F"/>
                </a:solidFill>
                <a:latin typeface="Adobe 宋体 Std L" panose="02020300000000000000" pitchFamily="18" charset="-122"/>
                <a:ea typeface="Adobe 宋体 Std L" panose="02020300000000000000" pitchFamily="18" charset="-122"/>
              </a:rPr>
              <a:t>地界定每一个问题， 否则他所采用的任何措施都无法取得满意的效果。</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保证</a:t>
            </a:r>
            <a:r>
              <a:rPr lang="zh-CN" altLang="en-US" sz="1400" dirty="0">
                <a:solidFill>
                  <a:srgbClr val="221E1F"/>
                </a:solidFill>
                <a:latin typeface="Adobe 宋体 Std L" panose="02020300000000000000" pitchFamily="18" charset="-122"/>
                <a:ea typeface="Adobe 宋体 Std L" panose="02020300000000000000" pitchFamily="18" charset="-122"/>
              </a:rPr>
              <a:t>老年人安全</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在危机干预过程中， 危机干预者要将保证老年人安全作为首要目标。将老人在身体</a:t>
            </a:r>
            <a:r>
              <a:rPr lang="zh-CN" altLang="en-US" sz="1400" dirty="0" smtClean="0">
                <a:solidFill>
                  <a:srgbClr val="221E1F"/>
                </a:solidFill>
                <a:latin typeface="Adobe 宋体 Std L" panose="02020300000000000000" pitchFamily="18" charset="-122"/>
                <a:ea typeface="Adobe 宋体 Std L" panose="02020300000000000000" pitchFamily="18" charset="-122"/>
              </a:rPr>
              <a:t>上和</a:t>
            </a:r>
            <a:r>
              <a:rPr lang="zh-CN" altLang="en-US" sz="1400" dirty="0">
                <a:solidFill>
                  <a:srgbClr val="221E1F"/>
                </a:solidFill>
                <a:latin typeface="Adobe 宋体 Std L" panose="02020300000000000000" pitchFamily="18" charset="-122"/>
                <a:ea typeface="Adobe 宋体 Std L" panose="02020300000000000000" pitchFamily="18" charset="-122"/>
              </a:rPr>
              <a:t>心理上对自己和他人造成危险的可能性降到最低。如家庭暴力的受害老人可暂时离开</a:t>
            </a:r>
            <a:r>
              <a:rPr lang="zh-CN" altLang="en-US" sz="1400" dirty="0" smtClean="0">
                <a:solidFill>
                  <a:srgbClr val="221E1F"/>
                </a:solidFill>
                <a:latin typeface="Adobe 宋体 Std L" panose="02020300000000000000" pitchFamily="18" charset="-122"/>
                <a:ea typeface="Adobe 宋体 Std L" panose="02020300000000000000" pitchFamily="18" charset="-122"/>
              </a:rPr>
              <a:t>施暴</a:t>
            </a:r>
            <a:r>
              <a:rPr lang="zh-CN" altLang="en-US" sz="1400" dirty="0">
                <a:solidFill>
                  <a:srgbClr val="221E1F"/>
                </a:solidFill>
                <a:latin typeface="Adobe 宋体 Std L" panose="02020300000000000000" pitchFamily="18" charset="-122"/>
                <a:ea typeface="Adobe 宋体 Std L" panose="02020300000000000000" pitchFamily="18" charset="-122"/>
              </a:rPr>
              <a:t>者， 地震幸存者应离开危险的建筑等。除了保证老人的生命稳定以外， 还要让老人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具备基本</a:t>
            </a:r>
            <a:r>
              <a:rPr lang="zh-CN" altLang="en-US" sz="1400" dirty="0">
                <a:solidFill>
                  <a:srgbClr val="221E1F"/>
                </a:solidFill>
                <a:latin typeface="Adobe 宋体 Std L" panose="02020300000000000000" pitchFamily="18" charset="-122"/>
                <a:ea typeface="Adobe 宋体 Std L" panose="02020300000000000000" pitchFamily="18" charset="-122"/>
              </a:rPr>
              <a:t>的心理自我平衡， 这意味着患有精神病急性症状、高自杀风险、严重焦虑或抑郁的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在干预之前需要一些其他的干预措施， 包括恰当使用药物等。</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给予</a:t>
            </a:r>
            <a:r>
              <a:rPr lang="zh-CN" altLang="en-US" sz="1400" dirty="0">
                <a:solidFill>
                  <a:srgbClr val="221E1F"/>
                </a:solidFill>
                <a:latin typeface="Adobe 宋体 Std L" panose="02020300000000000000" pitchFamily="18" charset="-122"/>
                <a:ea typeface="Adobe 宋体 Std L" panose="02020300000000000000" pitchFamily="18" charset="-122"/>
              </a:rPr>
              <a:t>支持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给予支持强调干预者与老年人的沟通和交流， 使老年人了解危机干预者是完全可以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信任</a:t>
            </a:r>
            <a:r>
              <a:rPr lang="zh-CN" altLang="en-US" sz="1400" dirty="0">
                <a:solidFill>
                  <a:srgbClr val="221E1F"/>
                </a:solidFill>
                <a:latin typeface="Adobe 宋体 Std L" panose="02020300000000000000" pitchFamily="18" charset="-122"/>
                <a:ea typeface="Adobe 宋体 Std L" panose="02020300000000000000" pitchFamily="18" charset="-122"/>
              </a:rPr>
              <a:t>， 是能够给予其关心帮助的人。当然， 对于处于危机情境下的老年人来说， 很难轻易</a:t>
            </a:r>
            <a:r>
              <a:rPr lang="zh-CN" altLang="en-US" sz="1400" dirty="0" smtClean="0">
                <a:solidFill>
                  <a:srgbClr val="221E1F"/>
                </a:solidFill>
                <a:latin typeface="Adobe 宋体 Std L" panose="02020300000000000000" pitchFamily="18" charset="-122"/>
                <a:ea typeface="Adobe 宋体 Std L" panose="02020300000000000000" pitchFamily="18" charset="-122"/>
              </a:rPr>
              <a:t>相信</a:t>
            </a:r>
            <a:r>
              <a:rPr lang="zh-CN" altLang="en-US" sz="1400" dirty="0">
                <a:solidFill>
                  <a:srgbClr val="221E1F"/>
                </a:solidFill>
                <a:latin typeface="Adobe 宋体 Std L" panose="02020300000000000000" pitchFamily="18" charset="-122"/>
                <a:ea typeface="Adobe 宋体 Std L" panose="02020300000000000000" pitchFamily="18" charset="-122"/>
              </a:rPr>
              <a:t>危机干预者是值得信任的人。危机干预者必须以尊重、无条件积极关注的方式接纳</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 无论老年人的态度如何。提供支持就是提供这样一种机会</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让老年人相信“这里</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有一个人</a:t>
            </a:r>
            <a:r>
              <a:rPr lang="zh-CN" altLang="en-US" sz="1400" dirty="0">
                <a:solidFill>
                  <a:srgbClr val="221E1F"/>
                </a:solidFill>
                <a:latin typeface="Adobe 宋体 Std L" panose="02020300000000000000" pitchFamily="18" charset="-122"/>
                <a:ea typeface="Adobe 宋体 Std L" panose="02020300000000000000" pitchFamily="18" charset="-122"/>
              </a:rPr>
              <a:t>确实很关心我”。如当老年人处于极度孤独的状态下， 危机干预者可以说： “这样</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一个</a:t>
            </a:r>
            <a:r>
              <a:rPr lang="zh-CN" altLang="en-US" sz="1400" dirty="0">
                <a:solidFill>
                  <a:srgbClr val="221E1F"/>
                </a:solidFill>
                <a:latin typeface="Adobe 宋体 Std L" panose="02020300000000000000" pitchFamily="18" charset="-122"/>
                <a:ea typeface="Adobe 宋体 Std L" panose="02020300000000000000" pitchFamily="18" charset="-122"/>
              </a:rPr>
              <a:t>特殊的时刻， 我非常关心你的安全， 我很愿意为你提供帮助， 我是某某， 这是我的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电话号码</a:t>
            </a:r>
            <a:r>
              <a:rPr lang="zh-CN" altLang="en-US" sz="1400" dirty="0">
                <a:solidFill>
                  <a:srgbClr val="221E1F"/>
                </a:solidFill>
                <a:latin typeface="Adobe 宋体 Std L" panose="02020300000000000000" pitchFamily="18" charset="-122"/>
                <a:ea typeface="Adobe 宋体 Std L" panose="02020300000000000000" pitchFamily="18" charset="-122"/>
              </a:rPr>
              <a:t>， 当你觉得无助时， 可以随时联系我， 好吗？”</a:t>
            </a:r>
          </a:p>
        </p:txBody>
      </p:sp>
    </p:spTree>
    <p:extLst>
      <p:ext uri="{BB962C8B-B14F-4D97-AF65-F5344CB8AC3E}">
        <p14:creationId xmlns:p14="http://schemas.microsoft.com/office/powerpoint/2010/main" val="347280563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087043"/>
            <a:ext cx="11054246" cy="461664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提出</a:t>
            </a:r>
            <a:r>
              <a:rPr lang="zh-CN" altLang="en-US" sz="1400" dirty="0">
                <a:solidFill>
                  <a:srgbClr val="221E1F"/>
                </a:solidFill>
                <a:latin typeface="Adobe 宋体 Std L" panose="02020300000000000000" pitchFamily="18" charset="-122"/>
                <a:ea typeface="Adobe 宋体 Std L" panose="02020300000000000000" pitchFamily="18" charset="-122"/>
              </a:rPr>
              <a:t>应对方式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提出应对方式是帮助老年人探索其可以利用的替代方法， 促使老年人积极地搜索</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可以获得</a:t>
            </a:r>
            <a:r>
              <a:rPr lang="zh-CN" altLang="en-US" sz="1400" dirty="0">
                <a:solidFill>
                  <a:srgbClr val="221E1F"/>
                </a:solidFill>
                <a:latin typeface="Adobe 宋体 Std L" panose="02020300000000000000" pitchFamily="18" charset="-122"/>
                <a:ea typeface="Adobe 宋体 Std L" panose="02020300000000000000" pitchFamily="18" charset="-122"/>
              </a:rPr>
              <a:t>的环境支持、可以利用的应对方式， 发掘积极的思维方式。例如， 老年人在经历</a:t>
            </a:r>
            <a:r>
              <a:rPr lang="zh-CN" altLang="en-US" sz="1400" dirty="0" smtClean="0">
                <a:solidFill>
                  <a:srgbClr val="221E1F"/>
                </a:solidFill>
                <a:latin typeface="Adobe 宋体 Std L" panose="02020300000000000000" pitchFamily="18" charset="-122"/>
                <a:ea typeface="Adobe 宋体 Std L" panose="02020300000000000000" pitchFamily="18" charset="-122"/>
              </a:rPr>
              <a:t>重大疾病</a:t>
            </a:r>
            <a:r>
              <a:rPr lang="zh-CN" altLang="en-US" sz="1400" dirty="0">
                <a:solidFill>
                  <a:srgbClr val="221E1F"/>
                </a:solidFill>
                <a:latin typeface="Adobe 宋体 Std L" panose="02020300000000000000" pitchFamily="18" charset="-122"/>
                <a:ea typeface="Adobe 宋体 Std L" panose="02020300000000000000" pitchFamily="18" charset="-122"/>
              </a:rPr>
              <a:t>时， 会造成心理上的孤立和社会隔绝感， 可以让重点人群确认自己的社会支持</a:t>
            </a:r>
            <a:r>
              <a:rPr lang="zh-CN" altLang="en-US" sz="1400" dirty="0" smtClean="0">
                <a:solidFill>
                  <a:srgbClr val="221E1F"/>
                </a:solidFill>
                <a:latin typeface="Adobe 宋体 Std L" panose="02020300000000000000" pitchFamily="18" charset="-122"/>
                <a:ea typeface="Adobe 宋体 Std L" panose="02020300000000000000" pitchFamily="18" charset="-122"/>
              </a:rPr>
              <a:t>网络（</a:t>
            </a:r>
            <a:r>
              <a:rPr lang="zh-CN" altLang="en-US" sz="1400" dirty="0">
                <a:solidFill>
                  <a:srgbClr val="221E1F"/>
                </a:solidFill>
                <a:latin typeface="Adobe 宋体 Std L" panose="02020300000000000000" pitchFamily="18" charset="-122"/>
                <a:ea typeface="Adobe 宋体 Std L" panose="02020300000000000000" pitchFamily="18" charset="-122"/>
              </a:rPr>
              <a:t>如家人、朋友以及社区内的相关资源等）， 明确自己能够从哪里得到怎样的具体</a:t>
            </a:r>
            <a:r>
              <a:rPr lang="zh-CN" altLang="en-US" sz="1400" dirty="0" smtClean="0">
                <a:solidFill>
                  <a:srgbClr val="221E1F"/>
                </a:solidFill>
                <a:latin typeface="Adobe 宋体 Std L" panose="02020300000000000000" pitchFamily="18" charset="-122"/>
                <a:ea typeface="Adobe 宋体 Std L" panose="02020300000000000000" pitchFamily="18" charset="-122"/>
              </a:rPr>
              <a:t>帮助（</a:t>
            </a:r>
            <a:r>
              <a:rPr lang="zh-CN" altLang="en-US" sz="1400" dirty="0">
                <a:solidFill>
                  <a:srgbClr val="221E1F"/>
                </a:solidFill>
                <a:latin typeface="Adobe 宋体 Std L" panose="02020300000000000000" pitchFamily="18" charset="-122"/>
                <a:ea typeface="Adobe 宋体 Std L" panose="02020300000000000000" pitchFamily="18" charset="-122"/>
              </a:rPr>
              <a:t>如情感支持、建议或信息、物质方面等）。再如可以与老年人讨论： 在危机发生后， 你</a:t>
            </a:r>
            <a:r>
              <a:rPr lang="zh-CN" altLang="en-US" sz="1400" dirty="0" smtClean="0">
                <a:solidFill>
                  <a:srgbClr val="221E1F"/>
                </a:solidFill>
                <a:latin typeface="Adobe 宋体 Std L" panose="02020300000000000000" pitchFamily="18" charset="-122"/>
                <a:ea typeface="Adobe 宋体 Std L" panose="02020300000000000000" pitchFamily="18" charset="-122"/>
              </a:rPr>
              <a:t>都采取</a:t>
            </a:r>
            <a:r>
              <a:rPr lang="zh-CN" altLang="en-US" sz="1400" dirty="0">
                <a:solidFill>
                  <a:srgbClr val="221E1F"/>
                </a:solidFill>
                <a:latin typeface="Adobe 宋体 Std L" panose="02020300000000000000" pitchFamily="18" charset="-122"/>
                <a:ea typeface="Adobe 宋体 Std L" panose="02020300000000000000" pitchFamily="18" charset="-122"/>
              </a:rPr>
              <a:t>了哪些方法来应对？ 如多跟亲友或熟悉的人待在一起、积极参加各种活动、尽量</a:t>
            </a:r>
            <a:r>
              <a:rPr lang="zh-CN" altLang="en-US" sz="1400" dirty="0" smtClean="0">
                <a:solidFill>
                  <a:srgbClr val="221E1F"/>
                </a:solidFill>
                <a:latin typeface="Adobe 宋体 Std L" panose="02020300000000000000" pitchFamily="18" charset="-122"/>
                <a:ea typeface="Adobe 宋体 Std L" panose="02020300000000000000" pitchFamily="18" charset="-122"/>
              </a:rPr>
              <a:t>保持以往</a:t>
            </a:r>
            <a:r>
              <a:rPr lang="zh-CN" altLang="en-US" sz="1400" dirty="0">
                <a:solidFill>
                  <a:srgbClr val="221E1F"/>
                </a:solidFill>
                <a:latin typeface="Adobe 宋体 Std L" panose="02020300000000000000" pitchFamily="18" charset="-122"/>
                <a:ea typeface="Adobe 宋体 Std L" panose="02020300000000000000" pitchFamily="18" charset="-122"/>
              </a:rPr>
              <a:t>的作息时间、做一些可行且对改善现状有帮助的事等， 避免不好的应对方式（如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冲动</a:t>
            </a:r>
            <a:r>
              <a:rPr lang="zh-CN" altLang="en-US" sz="1400" dirty="0">
                <a:solidFill>
                  <a:srgbClr val="221E1F"/>
                </a:solidFill>
                <a:latin typeface="Adobe 宋体 Std L" panose="02020300000000000000" pitchFamily="18" charset="-122"/>
                <a:ea typeface="Adobe 宋体 Std L" panose="02020300000000000000" pitchFamily="18" charset="-122"/>
              </a:rPr>
              <a:t>、酗酒、自伤、自杀）。</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制订</a:t>
            </a:r>
            <a:r>
              <a:rPr lang="zh-CN" altLang="en-US" sz="1400" dirty="0">
                <a:solidFill>
                  <a:srgbClr val="221E1F"/>
                </a:solidFill>
                <a:latin typeface="Adobe 宋体 Std L" panose="02020300000000000000" pitchFamily="18" charset="-122"/>
                <a:ea typeface="Adobe 宋体 Std L" panose="02020300000000000000" pitchFamily="18" charset="-122"/>
              </a:rPr>
              <a:t>具体计划</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危机干预工作者要与老年人共同制定行动步骤来矫正其情绪的失衡状态。要针对</a:t>
            </a:r>
            <a:r>
              <a:rPr lang="zh-CN" altLang="en-US" sz="1400" dirty="0" smtClean="0">
                <a:solidFill>
                  <a:srgbClr val="221E1F"/>
                </a:solidFill>
                <a:latin typeface="Adobe 宋体 Std L" panose="02020300000000000000" pitchFamily="18" charset="-122"/>
                <a:ea typeface="Adobe 宋体 Std L" panose="02020300000000000000" pitchFamily="18" charset="-122"/>
              </a:rPr>
              <a:t>当时的</a:t>
            </a:r>
            <a:r>
              <a:rPr lang="zh-CN" altLang="en-US" sz="1400" dirty="0">
                <a:solidFill>
                  <a:srgbClr val="221E1F"/>
                </a:solidFill>
                <a:latin typeface="Adobe 宋体 Std L" panose="02020300000000000000" pitchFamily="18" charset="-122"/>
                <a:ea typeface="Adobe 宋体 Std L" panose="02020300000000000000" pitchFamily="18" charset="-122"/>
              </a:rPr>
              <a:t>具体问题以及老年人的功能水平和心理需求来修订干预计划， 同时还要考虑有关文化</a:t>
            </a:r>
            <a:r>
              <a:rPr lang="zh-CN" altLang="en-US" sz="1400" dirty="0" smtClean="0">
                <a:solidFill>
                  <a:srgbClr val="221E1F"/>
                </a:solidFill>
                <a:latin typeface="Adobe 宋体 Std L" panose="02020300000000000000" pitchFamily="18" charset="-122"/>
                <a:ea typeface="Adobe 宋体 Std L" panose="02020300000000000000" pitchFamily="18" charset="-122"/>
              </a:rPr>
              <a:t>背景</a:t>
            </a:r>
            <a:r>
              <a:rPr lang="zh-CN" altLang="en-US" sz="1400" dirty="0">
                <a:solidFill>
                  <a:srgbClr val="221E1F"/>
                </a:solidFill>
                <a:latin typeface="Adobe 宋体 Std L" panose="02020300000000000000" pitchFamily="18" charset="-122"/>
                <a:ea typeface="Adobe 宋体 Std L" panose="02020300000000000000" pitchFamily="18" charset="-122"/>
              </a:rPr>
              <a:t>、社会生活习惯以及家庭环境等因素。一般来说， 危机干预的计划应满足两点： 一是</a:t>
            </a:r>
            <a:r>
              <a:rPr lang="zh-CN" altLang="en-US" sz="1400" dirty="0" smtClean="0">
                <a:solidFill>
                  <a:srgbClr val="221E1F"/>
                </a:solidFill>
                <a:latin typeface="Adobe 宋体 Std L" panose="02020300000000000000" pitchFamily="18" charset="-122"/>
                <a:ea typeface="Adobe 宋体 Std L" panose="02020300000000000000" pitchFamily="18" charset="-122"/>
              </a:rPr>
              <a:t>确定</a:t>
            </a:r>
            <a:r>
              <a:rPr lang="zh-CN" altLang="en-US" sz="1400" dirty="0">
                <a:solidFill>
                  <a:srgbClr val="221E1F"/>
                </a:solidFill>
                <a:latin typeface="Adobe 宋体 Std L" panose="02020300000000000000" pitchFamily="18" charset="-122"/>
                <a:ea typeface="Adobe 宋体 Std L" panose="02020300000000000000" pitchFamily="18" charset="-122"/>
              </a:rPr>
              <a:t>有另外的个人、组织团体或相关机构能够提供及时的支持； 二是提供的应对机制必须</a:t>
            </a:r>
            <a:r>
              <a:rPr lang="zh-CN" altLang="en-US" sz="1400" dirty="0" smtClean="0">
                <a:solidFill>
                  <a:srgbClr val="221E1F"/>
                </a:solidFill>
                <a:latin typeface="Adobe 宋体 Std L" panose="02020300000000000000" pitchFamily="18" charset="-122"/>
                <a:ea typeface="Adobe 宋体 Std L" panose="02020300000000000000" pitchFamily="18" charset="-122"/>
              </a:rPr>
              <a:t>是老年人</a:t>
            </a:r>
            <a:r>
              <a:rPr lang="zh-CN" altLang="en-US" sz="1400" dirty="0">
                <a:solidFill>
                  <a:srgbClr val="221E1F"/>
                </a:solidFill>
                <a:latin typeface="Adobe 宋体 Std L" panose="02020300000000000000" pitchFamily="18" charset="-122"/>
                <a:ea typeface="Adobe 宋体 Std L" panose="02020300000000000000" pitchFamily="18" charset="-122"/>
              </a:rPr>
              <a:t>现在能够采用的、具体的、积极的、切实可行的， 并有助于老年人解决问题。</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获得</a:t>
            </a:r>
            <a:r>
              <a:rPr lang="zh-CN" altLang="en-US" sz="1400" dirty="0">
                <a:solidFill>
                  <a:srgbClr val="221E1F"/>
                </a:solidFill>
                <a:latin typeface="Adobe 宋体 Std L" panose="02020300000000000000" pitchFamily="18" charset="-122"/>
                <a:ea typeface="Adobe 宋体 Std L" panose="02020300000000000000" pitchFamily="18" charset="-122"/>
              </a:rPr>
              <a:t>承诺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获得承诺是帮助老年人向自己承诺采取确定的、积极的步骤， 并从老年人那里得</a:t>
            </a:r>
            <a:r>
              <a:rPr lang="zh-CN" altLang="en-US" sz="1400" dirty="0" smtClean="0">
                <a:solidFill>
                  <a:srgbClr val="221E1F"/>
                </a:solidFill>
                <a:latin typeface="Adobe 宋体 Std L" panose="02020300000000000000" pitchFamily="18" charset="-122"/>
                <a:ea typeface="Adobe 宋体 Std L" panose="02020300000000000000" pitchFamily="18" charset="-122"/>
              </a:rPr>
              <a:t>到会明确</a:t>
            </a:r>
            <a:r>
              <a:rPr lang="zh-CN" altLang="en-US" sz="1400" dirty="0">
                <a:solidFill>
                  <a:srgbClr val="221E1F"/>
                </a:solidFill>
                <a:latin typeface="Adobe 宋体 Std L" panose="02020300000000000000" pitchFamily="18" charset="-122"/>
                <a:ea typeface="Adobe 宋体 Std L" panose="02020300000000000000" pitchFamily="18" charset="-122"/>
              </a:rPr>
              <a:t>按照计划行事的保证。在随访核查的过程中， 工作人员应该从老年人那里得到诚实</a:t>
            </a:r>
            <a:r>
              <a:rPr lang="zh-CN" altLang="en-US" sz="1400" dirty="0" smtClean="0">
                <a:solidFill>
                  <a:srgbClr val="221E1F"/>
                </a:solidFill>
                <a:latin typeface="Adobe 宋体 Std L" panose="02020300000000000000" pitchFamily="18" charset="-122"/>
                <a:ea typeface="Adobe 宋体 Std L" panose="02020300000000000000" pitchFamily="18" charset="-122"/>
              </a:rPr>
              <a:t>、直接</a:t>
            </a:r>
            <a:r>
              <a:rPr lang="zh-CN" altLang="en-US" sz="1400" dirty="0">
                <a:solidFill>
                  <a:srgbClr val="221E1F"/>
                </a:solidFill>
                <a:latin typeface="Adobe 宋体 Std L" panose="02020300000000000000" pitchFamily="18" charset="-122"/>
                <a:ea typeface="Adobe 宋体 Std L" panose="02020300000000000000" pitchFamily="18" charset="-122"/>
              </a:rPr>
              <a:t>和适当的承诺， 并用理解、同情和支持的方式进行询问。</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30287337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1">
            <a:extLst>
              <a:ext uri="{FF2B5EF4-FFF2-40B4-BE49-F238E27FC236}">
                <a16:creationId xmlns="" xmlns:a16="http://schemas.microsoft.com/office/drawing/2014/main" id="{5263DC9B-3D8F-19CA-605A-141B5E847747}"/>
              </a:ext>
            </a:extLst>
          </p:cNvPr>
          <p:cNvSpPr txBox="1"/>
          <p:nvPr/>
        </p:nvSpPr>
        <p:spPr>
          <a:xfrm>
            <a:off x="612742" y="42830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四、老年人危机干预的沟通技巧</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12742" y="1476453"/>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干预双方建立良好的关系是老年人危机干预的前提和基础， 从上述案例中， 我们也</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a:t>
            </a:r>
            <a:r>
              <a:rPr lang="zh-CN" altLang="en-US" sz="1400" dirty="0">
                <a:solidFill>
                  <a:srgbClr val="221E1F"/>
                </a:solidFill>
                <a:latin typeface="Adobe 宋体 Std L" panose="02020300000000000000" pitchFamily="18" charset="-122"/>
                <a:ea typeface="Adobe 宋体 Std L" panose="02020300000000000000" pitchFamily="18" charset="-122"/>
              </a:rPr>
              <a:t>看到老年人危机干预的一些沟通技巧， 只有在信任、真诚、安全、接纳的氛围中， 给</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提供的干预支持才易于被接受。对于干预者而言， 建立良好的关系不仅需要其助人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的积极</a:t>
            </a:r>
            <a:r>
              <a:rPr lang="zh-CN" altLang="en-US" sz="1400" dirty="0">
                <a:solidFill>
                  <a:srgbClr val="221E1F"/>
                </a:solidFill>
                <a:latin typeface="Adobe 宋体 Std L" panose="02020300000000000000" pitchFamily="18" charset="-122"/>
                <a:ea typeface="Adobe 宋体 Std L" panose="02020300000000000000" pitchFamily="18" charset="-122"/>
              </a:rPr>
              <a:t>心态， 还要在学习中不断积累和演练相关的技术技巧。在老年人危机干预的过程中</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a:t>
            </a:r>
            <a:r>
              <a:rPr lang="zh-CN" altLang="en-US" sz="1400" dirty="0">
                <a:solidFill>
                  <a:srgbClr val="221E1F"/>
                </a:solidFill>
                <a:latin typeface="Adobe 宋体 Std L" panose="02020300000000000000" pitchFamily="18" charset="-122"/>
                <a:ea typeface="Adobe 宋体 Std L" panose="02020300000000000000" pitchFamily="18" charset="-122"/>
              </a:rPr>
              <a:t>应该注意以下技巧：</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积极</a:t>
            </a:r>
            <a:r>
              <a:rPr lang="zh-CN" altLang="en-US" sz="1400" dirty="0">
                <a:solidFill>
                  <a:srgbClr val="221E1F"/>
                </a:solidFill>
                <a:latin typeface="Adobe 宋体 Std L" panose="02020300000000000000" pitchFamily="18" charset="-122"/>
                <a:ea typeface="Adobe 宋体 Std L" panose="02020300000000000000" pitchFamily="18" charset="-122"/>
              </a:rPr>
              <a:t>倾听</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准确和良好的倾听技术是危机干预者必须具备的能力， 实际上有时仅仅倾听就可以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有效</a:t>
            </a:r>
            <a:r>
              <a:rPr lang="zh-CN" altLang="en-US" sz="1400" dirty="0">
                <a:solidFill>
                  <a:srgbClr val="221E1F"/>
                </a:solidFill>
                <a:latin typeface="Adobe 宋体 Std L" panose="02020300000000000000" pitchFamily="18" charset="-122"/>
                <a:ea typeface="Adobe 宋体 Std L" panose="02020300000000000000" pitchFamily="18" charset="-122"/>
              </a:rPr>
              <a:t>地帮助老年人， 在倾听老年人谈话的过程中， 要让老年人充分表达自己的意思。有效</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要求危机干预者做到以下四点： 全部精神集中于处于危机中的老年人； 领会老年人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言语和</a:t>
            </a:r>
            <a:r>
              <a:rPr lang="zh-CN" altLang="en-US" sz="1400" dirty="0">
                <a:solidFill>
                  <a:srgbClr val="221E1F"/>
                </a:solidFill>
                <a:latin typeface="Adobe 宋体 Std L" panose="02020300000000000000" pitchFamily="18" charset="-122"/>
                <a:ea typeface="Adobe 宋体 Std L" panose="02020300000000000000" pitchFamily="18" charset="-122"/>
              </a:rPr>
              <a:t>非言语的交流内容（有时老人未讲出的内容比讲出来的更重要）； 捕捉到老年人准备</a:t>
            </a:r>
            <a:r>
              <a:rPr lang="zh-CN" altLang="en-US" sz="1400" dirty="0" smtClean="0">
                <a:solidFill>
                  <a:srgbClr val="221E1F"/>
                </a:solidFill>
                <a:latin typeface="Adobe 宋体 Std L" panose="02020300000000000000" pitchFamily="18" charset="-122"/>
                <a:ea typeface="Adobe 宋体 Std L" panose="02020300000000000000" pitchFamily="18" charset="-122"/>
              </a:rPr>
              <a:t>与别人</a:t>
            </a:r>
            <a:r>
              <a:rPr lang="zh-CN" altLang="en-US" sz="1400" dirty="0">
                <a:solidFill>
                  <a:srgbClr val="221E1F"/>
                </a:solidFill>
                <a:latin typeface="Adobe 宋体 Std L" panose="02020300000000000000" pitchFamily="18" charset="-122"/>
                <a:ea typeface="Adobe 宋体 Std L" panose="02020300000000000000" pitchFamily="18" charset="-122"/>
              </a:rPr>
              <a:t>特别是干预者进行情感接触的状态； 通过言语和非言语的行为表现方式建立信任</a:t>
            </a:r>
            <a:r>
              <a:rPr lang="zh-CN" altLang="en-US" sz="1400" dirty="0" smtClean="0">
                <a:solidFill>
                  <a:srgbClr val="221E1F"/>
                </a:solidFill>
                <a:latin typeface="Adobe 宋体 Std L" panose="02020300000000000000" pitchFamily="18" charset="-122"/>
                <a:ea typeface="Adobe 宋体 Std L" panose="02020300000000000000" pitchFamily="18" charset="-122"/>
              </a:rPr>
              <a:t>关系</a:t>
            </a:r>
            <a:r>
              <a:rPr lang="zh-CN" altLang="en-US" sz="1400" dirty="0">
                <a:solidFill>
                  <a:srgbClr val="221E1F"/>
                </a:solidFill>
                <a:latin typeface="Adobe 宋体 Std L" panose="02020300000000000000" pitchFamily="18" charset="-122"/>
                <a:ea typeface="Adobe 宋体 Std L" panose="02020300000000000000" pitchFamily="18" charset="-122"/>
              </a:rPr>
              <a:t>， 使得老年人认可危机干预的过程。</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一位具有良好倾听技巧的咨询师会透露给对方一种信息“你的意见和感受， 对我</a:t>
            </a:r>
            <a:r>
              <a:rPr lang="zh-CN" altLang="en-US" sz="1400" dirty="0" smtClean="0">
                <a:solidFill>
                  <a:srgbClr val="221E1F"/>
                </a:solidFill>
                <a:latin typeface="Adobe 宋体 Std L" panose="02020300000000000000" pitchFamily="18" charset="-122"/>
                <a:ea typeface="Adobe 宋体 Std L" panose="02020300000000000000" pitchFamily="18" charset="-122"/>
              </a:rPr>
              <a:t>来说很</a:t>
            </a:r>
            <a:r>
              <a:rPr lang="zh-CN" altLang="en-US" sz="1400" dirty="0">
                <a:solidFill>
                  <a:srgbClr val="221E1F"/>
                </a:solidFill>
                <a:latin typeface="Adobe 宋体 Std L" panose="02020300000000000000" pitchFamily="18" charset="-122"/>
                <a:ea typeface="Adobe 宋体 Std L" panose="02020300000000000000" pitchFamily="18" charset="-122"/>
              </a:rPr>
              <a:t>重要”。干预者对老年人的尊重有助于获得老年人的好感和信任， 人们常常会说： “你</a:t>
            </a:r>
            <a:r>
              <a:rPr lang="zh-CN" altLang="en-US" sz="1400" dirty="0" smtClean="0">
                <a:solidFill>
                  <a:srgbClr val="221E1F"/>
                </a:solidFill>
                <a:latin typeface="Adobe 宋体 Std L" panose="02020300000000000000" pitchFamily="18" charset="-122"/>
                <a:ea typeface="Adobe 宋体 Std L" panose="02020300000000000000" pitchFamily="18" charset="-122"/>
              </a:rPr>
              <a:t>那么</a:t>
            </a:r>
            <a:r>
              <a:rPr lang="zh-CN" altLang="en-US" sz="1400" dirty="0">
                <a:solidFill>
                  <a:srgbClr val="221E1F"/>
                </a:solidFill>
                <a:latin typeface="Adobe 宋体 Std L" panose="02020300000000000000" pitchFamily="18" charset="-122"/>
                <a:ea typeface="Adobe 宋体 Std L" panose="02020300000000000000" pitchFamily="18" charset="-122"/>
              </a:rPr>
              <a:t>耐心地听我说， 真是太感激了！” 如果干预者跟老年人谈话的过程中不停插话， 谈</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一些积极</a:t>
            </a:r>
            <a:r>
              <a:rPr lang="zh-CN" altLang="en-US" sz="1400" dirty="0">
                <a:solidFill>
                  <a:srgbClr val="221E1F"/>
                </a:solidFill>
                <a:latin typeface="Adobe 宋体 Std L" panose="02020300000000000000" pitchFamily="18" charset="-122"/>
                <a:ea typeface="Adobe 宋体 Std L" panose="02020300000000000000" pitchFamily="18" charset="-122"/>
              </a:rPr>
              <a:t>面对人生、引导别人面对困难的经验， 或者不停发问等， 都会让老年人感到厌烦， </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不愿意</a:t>
            </a:r>
            <a:r>
              <a:rPr lang="zh-CN" altLang="en-US" sz="1400" dirty="0">
                <a:solidFill>
                  <a:srgbClr val="221E1F"/>
                </a:solidFill>
                <a:latin typeface="Adobe 宋体 Std L" panose="02020300000000000000" pitchFamily="18" charset="-122"/>
                <a:ea typeface="Adobe 宋体 Std L" panose="02020300000000000000" pitchFamily="18" charset="-122"/>
              </a:rPr>
              <a:t>再说下去。</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当然， 老年人在倾诉的过程中可能会有一段时间的沉默， 这也是非常正常的， 表明</a:t>
            </a:r>
            <a:r>
              <a:rPr lang="zh-CN" altLang="en-US" sz="1400" dirty="0" smtClean="0">
                <a:solidFill>
                  <a:srgbClr val="221E1F"/>
                </a:solidFill>
                <a:latin typeface="Adobe 宋体 Std L" panose="02020300000000000000" pitchFamily="18" charset="-122"/>
                <a:ea typeface="Adobe 宋体 Std L" panose="02020300000000000000" pitchFamily="18" charset="-122"/>
              </a:rPr>
              <a:t>他需要</a:t>
            </a:r>
            <a:r>
              <a:rPr lang="zh-CN" altLang="en-US" sz="1400" dirty="0">
                <a:solidFill>
                  <a:srgbClr val="221E1F"/>
                </a:solidFill>
                <a:latin typeface="Adobe 宋体 Std L" panose="02020300000000000000" pitchFamily="18" charset="-122"/>
                <a:ea typeface="Adobe 宋体 Std L" panose="02020300000000000000" pitchFamily="18" charset="-122"/>
              </a:rPr>
              <a:t>一个空间， 或者不知道一些事情该如何说， 该不该与干预者说。这个时候， 干预者</a:t>
            </a:r>
            <a:r>
              <a:rPr lang="zh-CN" altLang="en-US" sz="1400" dirty="0" smtClean="0">
                <a:solidFill>
                  <a:srgbClr val="221E1F"/>
                </a:solidFill>
                <a:latin typeface="Adobe 宋体 Std L" panose="02020300000000000000" pitchFamily="18" charset="-122"/>
                <a:ea typeface="Adobe 宋体 Std L" panose="02020300000000000000" pitchFamily="18" charset="-122"/>
              </a:rPr>
              <a:t>需要</a:t>
            </a:r>
            <a:r>
              <a:rPr lang="zh-CN" altLang="en-US" sz="1400" dirty="0">
                <a:solidFill>
                  <a:srgbClr val="221E1F"/>
                </a:solidFill>
                <a:latin typeface="Adobe 宋体 Std L" panose="02020300000000000000" pitchFamily="18" charset="-122"/>
                <a:ea typeface="Adobe 宋体 Std L" panose="02020300000000000000" pitchFamily="18" charset="-122"/>
              </a:rPr>
              <a:t>做到的就是耐心地引导以及恰当地回应。</a:t>
            </a:r>
          </a:p>
        </p:txBody>
      </p:sp>
    </p:spTree>
    <p:extLst>
      <p:ext uri="{BB962C8B-B14F-4D97-AF65-F5344CB8AC3E}">
        <p14:creationId xmlns:p14="http://schemas.microsoft.com/office/powerpoint/2010/main" val="90007062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81916"/>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有效</a:t>
            </a:r>
            <a:r>
              <a:rPr lang="zh-CN" altLang="en-US" sz="1400" dirty="0">
                <a:solidFill>
                  <a:srgbClr val="221E1F"/>
                </a:solidFill>
                <a:latin typeface="Adobe 宋体 Std L" panose="02020300000000000000" pitchFamily="18" charset="-122"/>
                <a:ea typeface="Adobe 宋体 Std L" panose="02020300000000000000" pitchFamily="18" charset="-122"/>
              </a:rPr>
              <a:t>询问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在危机干预的过程中， 需要通过向当事人提问来了解情况。问题提得是否妥当对干预</a:t>
            </a:r>
            <a:r>
              <a:rPr lang="zh-CN" altLang="en-US" sz="1400" dirty="0" smtClean="0">
                <a:solidFill>
                  <a:srgbClr val="221E1F"/>
                </a:solidFill>
                <a:latin typeface="Adobe 宋体 Std L" panose="02020300000000000000" pitchFamily="18" charset="-122"/>
                <a:ea typeface="Adobe 宋体 Std L" panose="02020300000000000000" pitchFamily="18" charset="-122"/>
              </a:rPr>
              <a:t>过程</a:t>
            </a:r>
            <a:r>
              <a:rPr lang="zh-CN" altLang="en-US" sz="1400" dirty="0">
                <a:solidFill>
                  <a:srgbClr val="221E1F"/>
                </a:solidFill>
                <a:latin typeface="Adobe 宋体 Std L" panose="02020300000000000000" pitchFamily="18" charset="-122"/>
                <a:ea typeface="Adobe 宋体 Std L" panose="02020300000000000000" pitchFamily="18" charset="-122"/>
              </a:rPr>
              <a:t>至关重要。问题提得好， 可以促进干预双方的交流； 问题提得不好， 可能阻碍干预顺利</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a:t>
            </a:r>
            <a:r>
              <a:rPr lang="zh-CN" altLang="en-US" sz="1400" dirty="0">
                <a:solidFill>
                  <a:srgbClr val="221E1F"/>
                </a:solidFill>
                <a:latin typeface="Adobe 宋体 Std L" panose="02020300000000000000" pitchFamily="18" charset="-122"/>
                <a:ea typeface="Adobe 宋体 Std L" panose="02020300000000000000" pitchFamily="18" charset="-122"/>
              </a:rPr>
              <a:t>。在提问时应注意语气语调的运用， 以免显得过于咄咄逼人， 例如， “您当时为什么</a:t>
            </a:r>
            <a:r>
              <a:rPr lang="zh-CN" altLang="en-US" sz="1400" dirty="0" smtClean="0">
                <a:solidFill>
                  <a:srgbClr val="221E1F"/>
                </a:solidFill>
                <a:latin typeface="Adobe 宋体 Std L" panose="02020300000000000000" pitchFamily="18" charset="-122"/>
                <a:ea typeface="Adobe 宋体 Std L" panose="02020300000000000000" pitchFamily="18" charset="-122"/>
              </a:rPr>
              <a:t>没有把</a:t>
            </a:r>
            <a:r>
              <a:rPr lang="zh-CN" altLang="en-US" sz="1400" dirty="0">
                <a:solidFill>
                  <a:srgbClr val="221E1F"/>
                </a:solidFill>
                <a:latin typeface="Adobe 宋体 Std L" panose="02020300000000000000" pitchFamily="18" charset="-122"/>
                <a:ea typeface="Adobe 宋体 Std L" panose="02020300000000000000" pitchFamily="18" charset="-122"/>
              </a:rPr>
              <a:t>这件事告诉您爱人呢？” 这种语气很容易引起老年人的反感， 因此在提问的过程中应</a:t>
            </a:r>
            <a:r>
              <a:rPr lang="zh-CN" altLang="en-US" sz="1400" dirty="0" smtClean="0">
                <a:solidFill>
                  <a:srgbClr val="221E1F"/>
                </a:solidFill>
                <a:latin typeface="Adobe 宋体 Std L" panose="02020300000000000000" pitchFamily="18" charset="-122"/>
                <a:ea typeface="Adobe 宋体 Std L" panose="02020300000000000000" pitchFamily="18" charset="-122"/>
              </a:rPr>
              <a:t>采用共</a:t>
            </a:r>
            <a:r>
              <a:rPr lang="zh-CN" altLang="en-US" sz="1400" dirty="0">
                <a:solidFill>
                  <a:srgbClr val="221E1F"/>
                </a:solidFill>
                <a:latin typeface="Adobe 宋体 Std L" panose="02020300000000000000" pitchFamily="18" charset="-122"/>
                <a:ea typeface="Adobe 宋体 Std L" panose="02020300000000000000" pitchFamily="18" charset="-122"/>
              </a:rPr>
              <a:t>情式、疑问式、语气温和的发问， 这种方式会在老年人心里产生更好的印象。在提问的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过程</a:t>
            </a:r>
            <a:r>
              <a:rPr lang="zh-CN" altLang="en-US" sz="1400" dirty="0">
                <a:solidFill>
                  <a:srgbClr val="221E1F"/>
                </a:solidFill>
                <a:latin typeface="Adobe 宋体 Std L" panose="02020300000000000000" pitchFamily="18" charset="-122"/>
                <a:ea typeface="Adobe 宋体 Std L" panose="02020300000000000000" pitchFamily="18" charset="-122"/>
              </a:rPr>
              <a:t>中， 合理选择开放式和封闭式的提问方式。开放式的提问有利于获取老年人的信息， </a:t>
            </a:r>
            <a:r>
              <a:rPr lang="zh-CN" altLang="en-US" sz="1400" dirty="0" smtClean="0">
                <a:solidFill>
                  <a:srgbClr val="221E1F"/>
                </a:solidFill>
                <a:latin typeface="Adobe 宋体 Std L" panose="02020300000000000000" pitchFamily="18" charset="-122"/>
                <a:ea typeface="Adobe 宋体 Std L" panose="02020300000000000000" pitchFamily="18" charset="-122"/>
              </a:rPr>
              <a:t>封闭式</a:t>
            </a:r>
            <a:r>
              <a:rPr lang="zh-CN" altLang="en-US" sz="1400" dirty="0">
                <a:solidFill>
                  <a:srgbClr val="221E1F"/>
                </a:solidFill>
                <a:latin typeface="Adobe 宋体 Std L" panose="02020300000000000000" pitchFamily="18" charset="-122"/>
                <a:ea typeface="Adobe 宋体 Std L" panose="02020300000000000000" pitchFamily="18" charset="-122"/>
              </a:rPr>
              <a:t>的提问有助于确定老年人的真实想法， 以便于在制订计划之后， 得到老年人的承诺</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及时</a:t>
            </a:r>
            <a:r>
              <a:rPr lang="zh-CN" altLang="en-US" sz="1400" dirty="0">
                <a:solidFill>
                  <a:srgbClr val="221E1F"/>
                </a:solidFill>
                <a:latin typeface="Adobe 宋体 Std L" panose="02020300000000000000" pitchFamily="18" charset="-122"/>
                <a:ea typeface="Adobe 宋体 Std L" panose="02020300000000000000" pitchFamily="18" charset="-122"/>
              </a:rPr>
              <a:t>反馈</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语言反馈是干预者经过分析、概括、总结、提炼， 将老年人的语言和思想经历用</a:t>
            </a:r>
            <a:r>
              <a:rPr lang="zh-CN" altLang="en-US" sz="1400" dirty="0" smtClean="0">
                <a:solidFill>
                  <a:srgbClr val="221E1F"/>
                </a:solidFill>
                <a:latin typeface="Adobe 宋体 Std L" panose="02020300000000000000" pitchFamily="18" charset="-122"/>
                <a:ea typeface="Adobe 宋体 Std L" panose="02020300000000000000" pitchFamily="18" charset="-122"/>
              </a:rPr>
              <a:t>简短的</a:t>
            </a:r>
            <a:r>
              <a:rPr lang="zh-CN" altLang="en-US" sz="1400" dirty="0">
                <a:solidFill>
                  <a:srgbClr val="221E1F"/>
                </a:solidFill>
                <a:latin typeface="Adobe 宋体 Std L" panose="02020300000000000000" pitchFamily="18" charset="-122"/>
                <a:ea typeface="Adobe 宋体 Std L" panose="02020300000000000000" pitchFamily="18" charset="-122"/>
              </a:rPr>
              <a:t>语言反馈给老年人， 启发老年人用不同的视角来剖析自己的困扰， 从中发现问题的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关键和</a:t>
            </a:r>
            <a:r>
              <a:rPr lang="zh-CN" altLang="en-US" sz="1400" dirty="0">
                <a:solidFill>
                  <a:srgbClr val="221E1F"/>
                </a:solidFill>
                <a:latin typeface="Adobe 宋体 Std L" panose="02020300000000000000" pitchFamily="18" charset="-122"/>
                <a:ea typeface="Adobe 宋体 Std L" panose="02020300000000000000" pitchFamily="18" charset="-122"/>
              </a:rPr>
              <a:t>解决之道。例如， “这段痛苦的经历让您非常伤心， 您觉得自己被欺骗了， 您决定</a:t>
            </a:r>
            <a:r>
              <a:rPr lang="zh-CN" altLang="en-US" sz="1400" dirty="0" smtClean="0">
                <a:solidFill>
                  <a:srgbClr val="221E1F"/>
                </a:solidFill>
                <a:latin typeface="Adobe 宋体 Std L" panose="02020300000000000000" pitchFamily="18" charset="-122"/>
                <a:ea typeface="Adobe 宋体 Std L" panose="02020300000000000000" pitchFamily="18" charset="-122"/>
              </a:rPr>
              <a:t>从此不再</a:t>
            </a:r>
            <a:r>
              <a:rPr lang="zh-CN" altLang="en-US" sz="1400" dirty="0">
                <a:solidFill>
                  <a:srgbClr val="221E1F"/>
                </a:solidFill>
                <a:latin typeface="Adobe 宋体 Std L" panose="02020300000000000000" pitchFamily="18" charset="-122"/>
                <a:ea typeface="Adobe 宋体 Std L" panose="02020300000000000000" pitchFamily="18" charset="-122"/>
              </a:rPr>
              <a:t>信任他”。又如“我再重复一下您的意思</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您看对吗？” 语言反馈技术是和倾听</a:t>
            </a:r>
            <a:r>
              <a:rPr lang="zh-CN" altLang="en-US" sz="1400" dirty="0" smtClean="0">
                <a:solidFill>
                  <a:srgbClr val="221E1F"/>
                </a:solidFill>
                <a:latin typeface="Adobe 宋体 Std L" panose="02020300000000000000" pitchFamily="18" charset="-122"/>
                <a:ea typeface="Adobe 宋体 Std L" panose="02020300000000000000" pitchFamily="18" charset="-122"/>
              </a:rPr>
              <a:t>及询问</a:t>
            </a:r>
            <a:r>
              <a:rPr lang="zh-CN" altLang="en-US" sz="1400" dirty="0">
                <a:solidFill>
                  <a:srgbClr val="221E1F"/>
                </a:solidFill>
                <a:latin typeface="Adobe 宋体 Std L" panose="02020300000000000000" pitchFamily="18" charset="-122"/>
                <a:ea typeface="Adobe 宋体 Std L" panose="02020300000000000000" pitchFamily="18" charset="-122"/>
              </a:rPr>
              <a:t>结合在一起应用的， 同时整个过程也贯穿着情感的交流和互动。在交谈时， 尽量</a:t>
            </a:r>
            <a:r>
              <a:rPr lang="zh-CN" altLang="en-US" sz="1400" dirty="0" smtClean="0">
                <a:solidFill>
                  <a:srgbClr val="221E1F"/>
                </a:solidFill>
                <a:latin typeface="Adobe 宋体 Std L" panose="02020300000000000000" pitchFamily="18" charset="-122"/>
                <a:ea typeface="Adobe 宋体 Std L" panose="02020300000000000000" pitchFamily="18" charset="-122"/>
              </a:rPr>
              <a:t>使用第一</a:t>
            </a:r>
            <a:r>
              <a:rPr lang="zh-CN" altLang="en-US" sz="1400" dirty="0">
                <a:solidFill>
                  <a:srgbClr val="221E1F"/>
                </a:solidFill>
                <a:latin typeface="Adobe 宋体 Std L" panose="02020300000000000000" pitchFamily="18" charset="-122"/>
                <a:ea typeface="Adobe 宋体 Std L" panose="02020300000000000000" pitchFamily="18" charset="-122"/>
              </a:rPr>
              <a:t>人称， 例如， “我们应该这样” “我们会觉得</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有助于缩短干预者与老年人的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距离</a:t>
            </a:r>
            <a:r>
              <a:rPr lang="zh-CN" altLang="en-US" sz="1400" dirty="0">
                <a:solidFill>
                  <a:srgbClr val="221E1F"/>
                </a:solidFill>
                <a:latin typeface="Adobe 宋体 Std L" panose="02020300000000000000" pitchFamily="18" charset="-122"/>
                <a:ea typeface="Adobe 宋体 Std L" panose="02020300000000000000" pitchFamily="18" charset="-122"/>
              </a:rPr>
              <a:t>， 让老人觉得干预者真正参与并理解了自己的体验， 有利于双方建立良好的关系。</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40991472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2016434"/>
            <a:ext cx="11054246" cy="235449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注意</a:t>
            </a:r>
            <a:r>
              <a:rPr lang="zh-CN" altLang="en-US" sz="1400" dirty="0">
                <a:solidFill>
                  <a:srgbClr val="221E1F"/>
                </a:solidFill>
                <a:latin typeface="Adobe 宋体 Std L" panose="02020300000000000000" pitchFamily="18" charset="-122"/>
                <a:ea typeface="Adobe 宋体 Std L" panose="02020300000000000000" pitchFamily="18" charset="-122"/>
              </a:rPr>
              <a:t>情感反应及表达</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情感反应及表达是干预双方的情感互动， 包含多方面的内容， 有老年人对干预者</a:t>
            </a:r>
            <a:r>
              <a:rPr lang="zh-CN" altLang="en-US" sz="1400" dirty="0" smtClean="0">
                <a:solidFill>
                  <a:srgbClr val="221E1F"/>
                </a:solidFill>
                <a:latin typeface="Adobe 宋体 Std L" panose="02020300000000000000" pitchFamily="18" charset="-122"/>
                <a:ea typeface="Adobe 宋体 Std L" panose="02020300000000000000" pitchFamily="18" charset="-122"/>
              </a:rPr>
              <a:t>陈述事件</a:t>
            </a:r>
            <a:r>
              <a:rPr lang="zh-CN" altLang="en-US" sz="1400" dirty="0">
                <a:solidFill>
                  <a:srgbClr val="221E1F"/>
                </a:solidFill>
                <a:latin typeface="Adobe 宋体 Std L" panose="02020300000000000000" pitchFamily="18" charset="-122"/>
                <a:ea typeface="Adobe 宋体 Std L" panose="02020300000000000000" pitchFamily="18" charset="-122"/>
              </a:rPr>
              <a:t>时的情感反应， 也有干预者有意识和无意识的情感流露， 更主要的是干预者把</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老年人语言</a:t>
            </a:r>
            <a:r>
              <a:rPr lang="zh-CN" altLang="en-US" sz="1400" dirty="0">
                <a:solidFill>
                  <a:srgbClr val="221E1F"/>
                </a:solidFill>
                <a:latin typeface="Adobe 宋体 Std L" panose="02020300000000000000" pitchFamily="18" charset="-122"/>
                <a:ea typeface="Adobe 宋体 Std L" panose="02020300000000000000" pitchFamily="18" charset="-122"/>
              </a:rPr>
              <a:t>与非语言行为中包含的情感整理后， 反馈给老人， 使其对自己隐藏的情绪有明确和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清晰</a:t>
            </a:r>
            <a:r>
              <a:rPr lang="zh-CN" altLang="en-US" sz="1400" dirty="0">
                <a:solidFill>
                  <a:srgbClr val="221E1F"/>
                </a:solidFill>
                <a:latin typeface="Adobe 宋体 Std L" panose="02020300000000000000" pitchFamily="18" charset="-122"/>
                <a:ea typeface="Adobe 宋体 Std L" panose="02020300000000000000" pitchFamily="18" charset="-122"/>
              </a:rPr>
              <a:t>的认识， 引出丰富的情感世界， 并加以疏通、调理和释放， 以促进老年人的心理康复</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情感</a:t>
            </a:r>
            <a:r>
              <a:rPr lang="zh-CN" altLang="en-US" sz="1400" dirty="0">
                <a:solidFill>
                  <a:srgbClr val="221E1F"/>
                </a:solidFill>
                <a:latin typeface="Adobe 宋体 Std L" panose="02020300000000000000" pitchFamily="18" charset="-122"/>
                <a:ea typeface="Adobe 宋体 Std L" panose="02020300000000000000" pitchFamily="18" charset="-122"/>
              </a:rPr>
              <a:t>反应的基本作用是引导老年人厘清其模糊不清的主观情绪世界， 促进其对自己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的整体性</a:t>
            </a:r>
            <a:r>
              <a:rPr lang="zh-CN" altLang="en-US" sz="1400" dirty="0">
                <a:solidFill>
                  <a:srgbClr val="221E1F"/>
                </a:solidFill>
                <a:latin typeface="Adobe 宋体 Std L" panose="02020300000000000000" pitchFamily="18" charset="-122"/>
                <a:ea typeface="Adobe 宋体 Std L" panose="02020300000000000000" pitchFamily="18" charset="-122"/>
              </a:rPr>
              <a:t>认知， 觉察重新接纳自己后的感觉， 使干预者更加了解危机老年人， 也使危机</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更加了解自己。</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情感反应与语言反馈的不同之处在于， 前者是对信息加入的情绪成分进行反应， </a:t>
            </a:r>
            <a:r>
              <a:rPr lang="zh-CN" altLang="en-US" sz="1400" dirty="0" smtClean="0">
                <a:solidFill>
                  <a:srgbClr val="221E1F"/>
                </a:solidFill>
                <a:latin typeface="Adobe 宋体 Std L" panose="02020300000000000000" pitchFamily="18" charset="-122"/>
                <a:ea typeface="Adobe 宋体 Std L" panose="02020300000000000000" pitchFamily="18" charset="-122"/>
              </a:rPr>
              <a:t>后者侧重</a:t>
            </a:r>
            <a:r>
              <a:rPr lang="zh-CN" altLang="en-US" sz="1400" dirty="0">
                <a:solidFill>
                  <a:srgbClr val="221E1F"/>
                </a:solidFill>
                <a:latin typeface="Adobe 宋体 Std L" panose="02020300000000000000" pitchFamily="18" charset="-122"/>
                <a:ea typeface="Adobe 宋体 Std L" panose="02020300000000000000" pitchFamily="18" charset="-122"/>
              </a:rPr>
              <a:t>的则是对信息内容的反馈。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09936485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任意多边形 52"/>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48" name="任意多边形 47"/>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4" name="任意多边形 53"/>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6" name="任意多边形 55"/>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8" name="任意多边形 5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1" name="任意多边形 60"/>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5" name="任意多边形 54"/>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0" name="任意多边形 59"/>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2" name="任意多边形 6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3" name="任意多边形 6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4" name="任意多边形 6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5" name="任意多边形 6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6" name="任意多边形 6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8" name="任意多边形 6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9" name="文本框 68"/>
          <p:cNvSpPr txBox="1"/>
          <p:nvPr/>
        </p:nvSpPr>
        <p:spPr>
          <a:xfrm>
            <a:off x="930136" y="2670045"/>
            <a:ext cx="7716811" cy="1323439"/>
          </a:xfrm>
          <a:prstGeom prst="rect">
            <a:avLst/>
          </a:prstGeom>
          <a:noFill/>
        </p:spPr>
        <p:txBody>
          <a:bodyPr wrap="square" rtlCol="0">
            <a:spAutoFit/>
          </a:bodyPr>
          <a:lstStyle/>
          <a:p>
            <a:r>
              <a:rPr lang="zh-CN" altLang="en-US" sz="8000" b="1" dirty="0" smtClean="0">
                <a:solidFill>
                  <a:schemeClr val="accent1"/>
                </a:solidFill>
                <a:latin typeface="方正大黑_GBK" panose="03000509000000000000" pitchFamily="65" charset="-122"/>
                <a:ea typeface="方正大黑_GBK" panose="03000509000000000000" pitchFamily="65" charset="-122"/>
                <a:cs typeface="+mn-ea"/>
                <a:sym typeface="+mn-lt"/>
              </a:rPr>
              <a:t>感谢您的观看</a:t>
            </a:r>
            <a:endParaRPr lang="zh-CN" altLang="en-US" sz="8000" b="1" dirty="0">
              <a:solidFill>
                <a:schemeClr val="accent1"/>
              </a:solidFill>
              <a:latin typeface="方正大黑_GBK" panose="03000509000000000000" pitchFamily="65" charset="-122"/>
              <a:ea typeface="方正大黑_GBK" panose="03000509000000000000" pitchFamily="65" charset="-122"/>
              <a:cs typeface="+mn-ea"/>
              <a:sym typeface="+mn-lt"/>
            </a:endParaRPr>
          </a:p>
        </p:txBody>
      </p:sp>
      <p:sp>
        <p:nvSpPr>
          <p:cNvPr id="75" name="矩形 74"/>
          <p:cNvSpPr/>
          <p:nvPr/>
        </p:nvSpPr>
        <p:spPr>
          <a:xfrm>
            <a:off x="363548" y="2613818"/>
            <a:ext cx="264280" cy="14358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40559598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50304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a:t>
            </a:r>
            <a:r>
              <a:rPr lang="zh-CN" altLang="en-US" sz="2000" dirty="0" smtClean="0">
                <a:solidFill>
                  <a:srgbClr val="FF0000"/>
                </a:solidFill>
                <a:latin typeface="华文中宋" panose="02010600040101010101" pitchFamily="2" charset="-122"/>
                <a:ea typeface="华文中宋" panose="02010600040101010101" pitchFamily="2" charset="-122"/>
              </a:rPr>
              <a:t>、</a:t>
            </a:r>
            <a:r>
              <a:rPr lang="en-US" altLang="zh-CN" sz="2000" dirty="0" smtClean="0">
                <a:solidFill>
                  <a:srgbClr val="FF0000"/>
                </a:solidFill>
                <a:latin typeface="华文中宋" panose="02010600040101010101" pitchFamily="2" charset="-122"/>
                <a:ea typeface="华文中宋" panose="02010600040101010101" pitchFamily="2" charset="-122"/>
              </a:rPr>
              <a:t>NLP</a:t>
            </a:r>
            <a:r>
              <a:rPr lang="zh-CN" altLang="en-US" sz="2000" dirty="0" smtClean="0">
                <a:solidFill>
                  <a:srgbClr val="FF0000"/>
                </a:solidFill>
                <a:latin typeface="华文中宋" panose="02010600040101010101" pitchFamily="2" charset="-122"/>
                <a:ea typeface="华文中宋" panose="02010600040101010101" pitchFamily="2" charset="-122"/>
              </a:rPr>
              <a:t>理论</a:t>
            </a:r>
            <a:endParaRPr lang="zh-CN" altLang="en-US" sz="2000" dirty="0">
              <a:solidFill>
                <a:srgbClr val="FF0000"/>
              </a:solidFill>
              <a:latin typeface="华文中宋" panose="02010600040101010101" pitchFamily="2" charset="-122"/>
              <a:ea typeface="华文中宋" panose="02010600040101010101" pitchFamily="2" charset="-122"/>
            </a:endParaRP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079822"/>
            <a:ext cx="11054246" cy="1061829"/>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NLP</a:t>
            </a:r>
            <a:r>
              <a:rPr lang="zh-CN" altLang="en-US" sz="1400" dirty="0" smtClean="0">
                <a:solidFill>
                  <a:srgbClr val="221E1F"/>
                </a:solidFill>
                <a:latin typeface="Adobe 宋体 Std L" panose="02020300000000000000" pitchFamily="18" charset="-122"/>
                <a:ea typeface="Adobe 宋体 Std L" panose="02020300000000000000" pitchFamily="18" charset="-122"/>
              </a:rPr>
              <a:t>是</a:t>
            </a:r>
            <a:r>
              <a:rPr lang="zh-CN" altLang="en-US" sz="1400" dirty="0">
                <a:solidFill>
                  <a:srgbClr val="221E1F"/>
                </a:solidFill>
                <a:latin typeface="Adobe 宋体 Std L" panose="02020300000000000000" pitchFamily="18" charset="-122"/>
                <a:ea typeface="Adobe 宋体 Std L" panose="02020300000000000000" pitchFamily="18" charset="-122"/>
              </a:rPr>
              <a:t>神经语言程序学的英文缩写</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N</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指的是神经系统， 包括大脑和思维过程</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L</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是指</a:t>
            </a:r>
            <a:r>
              <a:rPr lang="zh-CN" altLang="en-US" sz="1400" dirty="0">
                <a:solidFill>
                  <a:srgbClr val="221E1F"/>
                </a:solidFill>
                <a:latin typeface="Adobe 宋体 Std L" panose="02020300000000000000" pitchFamily="18" charset="-122"/>
                <a:ea typeface="Adobe 宋体 Std L" panose="02020300000000000000" pitchFamily="18" charset="-122"/>
              </a:rPr>
              <a:t>语言， 更准确点说， 是指从感觉信号的输入到构成意思的过程</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P</a:t>
            </a:r>
            <a:r>
              <a:rPr lang="zh-CN" altLang="en-US" sz="1400" dirty="0" smtClean="0">
                <a:solidFill>
                  <a:srgbClr val="221E1F"/>
                </a:solidFill>
                <a:latin typeface="Adobe 宋体 Std L" panose="02020300000000000000" pitchFamily="18" charset="-122"/>
                <a:ea typeface="Adobe 宋体 Std L" panose="02020300000000000000" pitchFamily="18" charset="-122"/>
              </a:rPr>
              <a:t>是</a:t>
            </a:r>
            <a:r>
              <a:rPr lang="zh-CN" altLang="en-US" sz="1400" dirty="0">
                <a:solidFill>
                  <a:srgbClr val="221E1F"/>
                </a:solidFill>
                <a:latin typeface="Adobe 宋体 Std L" panose="02020300000000000000" pitchFamily="18" charset="-122"/>
                <a:ea typeface="Adobe 宋体 Std L" panose="02020300000000000000" pitchFamily="18" charset="-122"/>
              </a:rPr>
              <a:t>指为产生某种</a:t>
            </a:r>
            <a:r>
              <a:rPr lang="zh-CN" altLang="en-US" sz="1400" dirty="0" smtClean="0">
                <a:solidFill>
                  <a:srgbClr val="221E1F"/>
                </a:solidFill>
                <a:latin typeface="Adobe 宋体 Std L" panose="02020300000000000000" pitchFamily="18" charset="-122"/>
                <a:ea typeface="Adobe 宋体 Std L" panose="02020300000000000000" pitchFamily="18" charset="-122"/>
              </a:rPr>
              <a:t>后果而</a:t>
            </a:r>
            <a:r>
              <a:rPr lang="zh-CN" altLang="en-US" sz="1400" dirty="0">
                <a:solidFill>
                  <a:srgbClr val="221E1F"/>
                </a:solidFill>
                <a:latin typeface="Adobe 宋体 Std L" panose="02020300000000000000" pitchFamily="18" charset="-122"/>
                <a:ea typeface="Adobe 宋体 Std L" panose="02020300000000000000" pitchFamily="18" charset="-122"/>
              </a:rPr>
              <a:t>要执行的一套具体指令。它指我们思维上及行为上的习惯， 就如同电脑中的程式， </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可以通过</a:t>
            </a:r>
            <a:r>
              <a:rPr lang="zh-CN" altLang="en-US" sz="1400" dirty="0">
                <a:solidFill>
                  <a:srgbClr val="221E1F"/>
                </a:solidFill>
                <a:latin typeface="Adobe 宋体 Std L" panose="02020300000000000000" pitchFamily="18" charset="-122"/>
                <a:ea typeface="Adobe 宋体 Std L" panose="02020300000000000000" pitchFamily="18" charset="-122"/>
              </a:rPr>
              <a:t>更新软件而</a:t>
            </a:r>
            <a:r>
              <a:rPr lang="zh-CN" altLang="en-US" sz="1400" dirty="0" smtClean="0">
                <a:solidFill>
                  <a:srgbClr val="221E1F"/>
                </a:solidFill>
                <a:latin typeface="Adobe 宋体 Std L" panose="02020300000000000000" pitchFamily="18" charset="-122"/>
                <a:ea typeface="Adobe 宋体 Std L" panose="02020300000000000000" pitchFamily="18" charset="-122"/>
              </a:rPr>
              <a:t>改变。</a:t>
            </a:r>
            <a:endParaRPr lang="zh-CN" altLang="en-US" sz="1400" dirty="0">
              <a:latin typeface="Adobe 宋体 Std L" panose="02020300000000000000" pitchFamily="18" charset="-122"/>
              <a:ea typeface="Adobe 宋体 Std L" panose="02020300000000000000" pitchFamily="18" charset="-122"/>
            </a:endParaRPr>
          </a:p>
        </p:txBody>
      </p:sp>
      <p:sp>
        <p:nvSpPr>
          <p:cNvPr id="4" name="文本框 1">
            <a:extLst>
              <a:ext uri="{FF2B5EF4-FFF2-40B4-BE49-F238E27FC236}">
                <a16:creationId xmlns="" xmlns:a16="http://schemas.microsoft.com/office/drawing/2014/main" id="{5263DC9B-3D8F-19CA-605A-141B5E847747}"/>
              </a:ext>
            </a:extLst>
          </p:cNvPr>
          <p:cNvSpPr txBox="1"/>
          <p:nvPr/>
        </p:nvSpPr>
        <p:spPr>
          <a:xfrm>
            <a:off x="543359" y="2826088"/>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五</a:t>
            </a:r>
            <a:r>
              <a:rPr lang="zh-CN" altLang="en-US" sz="2000" dirty="0" smtClean="0">
                <a:solidFill>
                  <a:srgbClr val="FF0000"/>
                </a:solidFill>
                <a:latin typeface="华文中宋" panose="02010600040101010101" pitchFamily="2" charset="-122"/>
                <a:ea typeface="华文中宋" panose="02010600040101010101" pitchFamily="2" charset="-122"/>
              </a:rPr>
              <a:t>、</a:t>
            </a:r>
            <a:r>
              <a:rPr lang="en-US" altLang="zh-CN" sz="2000" dirty="0" smtClean="0">
                <a:solidFill>
                  <a:srgbClr val="FF0000"/>
                </a:solidFill>
                <a:latin typeface="华文中宋" panose="02010600040101010101" pitchFamily="2" charset="-122"/>
                <a:ea typeface="华文中宋" panose="02010600040101010101" pitchFamily="2" charset="-122"/>
              </a:rPr>
              <a:t>MI</a:t>
            </a:r>
            <a:r>
              <a:rPr lang="zh-CN" altLang="en-US" sz="2000" dirty="0" smtClean="0">
                <a:solidFill>
                  <a:srgbClr val="FF0000"/>
                </a:solidFill>
                <a:latin typeface="华文中宋" panose="02010600040101010101" pitchFamily="2" charset="-122"/>
                <a:ea typeface="华文中宋" panose="02010600040101010101" pitchFamily="2" charset="-122"/>
              </a:rPr>
              <a:t> </a:t>
            </a:r>
            <a:r>
              <a:rPr lang="zh-CN" altLang="en-US" sz="2000" dirty="0">
                <a:solidFill>
                  <a:srgbClr val="FF0000"/>
                </a:solidFill>
                <a:latin typeface="华文中宋" panose="02010600040101010101" pitchFamily="2" charset="-122"/>
                <a:ea typeface="华文中宋" panose="02010600040101010101" pitchFamily="2" charset="-122"/>
              </a:rPr>
              <a:t>理论</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12742" y="3402861"/>
            <a:ext cx="11054246" cy="203132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动机访谈</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Motivational</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Interview</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又</a:t>
            </a:r>
            <a:r>
              <a:rPr lang="zh-CN" altLang="en-US" sz="1400" dirty="0" smtClean="0">
                <a:solidFill>
                  <a:srgbClr val="221E1F"/>
                </a:solidFill>
                <a:latin typeface="Adobe 宋体 Std L" panose="02020300000000000000" pitchFamily="18" charset="-122"/>
                <a:ea typeface="Adobe 宋体 Std L" panose="02020300000000000000" pitchFamily="18" charset="-122"/>
              </a:rPr>
              <a:t>称</a:t>
            </a:r>
            <a:r>
              <a:rPr lang="en-US" altLang="zh-CN" sz="1400" dirty="0" smtClean="0">
                <a:solidFill>
                  <a:srgbClr val="221E1F"/>
                </a:solidFill>
                <a:latin typeface="Adobe 宋体 Std L" panose="02020300000000000000" pitchFamily="18" charset="-122"/>
                <a:ea typeface="Adobe 宋体 Std L" panose="02020300000000000000" pitchFamily="18" charset="-122"/>
              </a:rPr>
              <a:t>MI</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理论， 就是通过帮助人找寻并挖掘改变</a:t>
            </a:r>
            <a:r>
              <a:rPr lang="zh-CN" altLang="en-US" sz="1400" dirty="0" smtClean="0">
                <a:solidFill>
                  <a:srgbClr val="221E1F"/>
                </a:solidFill>
                <a:latin typeface="Adobe 宋体 Std L" panose="02020300000000000000" pitchFamily="18" charset="-122"/>
                <a:ea typeface="Adobe 宋体 Std L" panose="02020300000000000000" pitchFamily="18" charset="-122"/>
              </a:rPr>
              <a:t>自身</a:t>
            </a:r>
            <a:r>
              <a:rPr lang="zh-CN" altLang="en-US" sz="1400" dirty="0">
                <a:solidFill>
                  <a:srgbClr val="221E1F"/>
                </a:solidFill>
                <a:latin typeface="Adobe 宋体 Std L" panose="02020300000000000000" pitchFamily="18" charset="-122"/>
                <a:ea typeface="Adobe 宋体 Std L" panose="02020300000000000000" pitchFamily="18" charset="-122"/>
              </a:rPr>
              <a:t>行为的内在愿望， 通过愿望与现实相对比， 使人从内心的意愿出发， 达到彻底改掉</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不良习惯</a:t>
            </a:r>
            <a:r>
              <a:rPr lang="zh-CN" altLang="en-US" sz="1400" dirty="0">
                <a:solidFill>
                  <a:srgbClr val="221E1F"/>
                </a:solidFill>
                <a:latin typeface="Adobe 宋体 Std L" panose="02020300000000000000" pitchFamily="18" charset="-122"/>
                <a:ea typeface="Adobe 宋体 Std L" panose="02020300000000000000" pitchFamily="18" charset="-122"/>
              </a:rPr>
              <a:t>的目的。动机访谈法有五个原则： 表达共情心、创造差异、避免争辩、化解阻抗、</a:t>
            </a:r>
            <a:r>
              <a:rPr lang="zh-CN" altLang="en-US" sz="1400" dirty="0" smtClean="0">
                <a:solidFill>
                  <a:srgbClr val="221E1F"/>
                </a:solidFill>
                <a:latin typeface="Adobe 宋体 Std L" panose="02020300000000000000" pitchFamily="18" charset="-122"/>
                <a:ea typeface="Adobe 宋体 Std L" panose="02020300000000000000" pitchFamily="18" charset="-122"/>
              </a:rPr>
              <a:t>支持</a:t>
            </a:r>
            <a:r>
              <a:rPr lang="zh-CN" altLang="en-US" sz="1400" dirty="0">
                <a:solidFill>
                  <a:srgbClr val="221E1F"/>
                </a:solidFill>
                <a:latin typeface="Adobe 宋体 Std L" panose="02020300000000000000" pitchFamily="18" charset="-122"/>
                <a:ea typeface="Adobe 宋体 Std L" panose="02020300000000000000" pitchFamily="18" charset="-122"/>
              </a:rPr>
              <a:t>自我效能感。其最大特点就是不采取逼迫以及评价人的方式， 相反， 在充分尊重被</a:t>
            </a:r>
            <a:r>
              <a:rPr lang="zh-CN" altLang="en-US" sz="1400" dirty="0" smtClean="0">
                <a:solidFill>
                  <a:srgbClr val="221E1F"/>
                </a:solidFill>
                <a:latin typeface="Adobe 宋体 Std L" panose="02020300000000000000" pitchFamily="18" charset="-122"/>
                <a:ea typeface="Adobe 宋体 Std L" panose="02020300000000000000" pitchFamily="18" charset="-122"/>
              </a:rPr>
              <a:t>访谈者</a:t>
            </a:r>
            <a:r>
              <a:rPr lang="zh-CN" altLang="en-US" sz="1400" dirty="0">
                <a:solidFill>
                  <a:srgbClr val="221E1F"/>
                </a:solidFill>
                <a:latin typeface="Adobe 宋体 Std L" panose="02020300000000000000" pitchFamily="18" charset="-122"/>
                <a:ea typeface="Adobe 宋体 Std L" panose="02020300000000000000" pitchFamily="18" charset="-122"/>
              </a:rPr>
              <a:t>及其行为的基础上， 使其真正认识到问题的严重性和由此带来的隐患， 另外， 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帮助被</a:t>
            </a:r>
            <a:r>
              <a:rPr lang="zh-CN" altLang="en-US" sz="1400" dirty="0">
                <a:solidFill>
                  <a:srgbClr val="221E1F"/>
                </a:solidFill>
                <a:latin typeface="Adobe 宋体 Std L" panose="02020300000000000000" pitchFamily="18" charset="-122"/>
                <a:ea typeface="Adobe 宋体 Std L" panose="02020300000000000000" pitchFamily="18" charset="-122"/>
              </a:rPr>
              <a:t>访谈者预见美好的未来， 使被访谈者从内心激发其自身的改变潜能， 从而达到彻底</a:t>
            </a:r>
            <a:r>
              <a:rPr lang="zh-CN" altLang="en-US" sz="1400" dirty="0" smtClean="0">
                <a:solidFill>
                  <a:srgbClr val="221E1F"/>
                </a:solidFill>
                <a:latin typeface="Adobe 宋体 Std L" panose="02020300000000000000" pitchFamily="18" charset="-122"/>
                <a:ea typeface="Adobe 宋体 Std L" panose="02020300000000000000" pitchFamily="18" charset="-122"/>
              </a:rPr>
              <a:t>改变行为</a:t>
            </a:r>
            <a:r>
              <a:rPr lang="zh-CN" altLang="en-US" sz="1400" dirty="0">
                <a:solidFill>
                  <a:srgbClr val="221E1F"/>
                </a:solidFill>
                <a:latin typeface="Adobe 宋体 Std L" panose="02020300000000000000" pitchFamily="18" charset="-122"/>
                <a:ea typeface="Adobe 宋体 Std L" panose="02020300000000000000" pitchFamily="18" charset="-122"/>
              </a:rPr>
              <a:t>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目的 </a:t>
            </a:r>
            <a:r>
              <a:rPr lang="zh-CN" altLang="en-US" sz="1400" dirty="0">
                <a:solidFill>
                  <a:srgbClr val="221E1F"/>
                </a:solidFill>
                <a:latin typeface="Adobe 宋体 Std L" panose="02020300000000000000" pitchFamily="18" charset="-122"/>
                <a:ea typeface="Adobe 宋体 Std L" panose="02020300000000000000" pitchFamily="18" charset="-122"/>
              </a:rPr>
              <a:t>。动机访谈理论在处理不良情绪的老年人沟通上效果显著， 它充分体现了</a:t>
            </a:r>
            <a:r>
              <a:rPr lang="zh-CN" altLang="en-US" sz="1400" dirty="0" smtClean="0">
                <a:solidFill>
                  <a:srgbClr val="221E1F"/>
                </a:solidFill>
                <a:latin typeface="Adobe 宋体 Std L" panose="02020300000000000000" pitchFamily="18" charset="-122"/>
                <a:ea typeface="Adobe 宋体 Std L" panose="02020300000000000000" pitchFamily="18" charset="-122"/>
              </a:rPr>
              <a:t>对老年人</a:t>
            </a:r>
            <a:r>
              <a:rPr lang="zh-CN" altLang="en-US" sz="1400" dirty="0">
                <a:solidFill>
                  <a:srgbClr val="221E1F"/>
                </a:solidFill>
                <a:latin typeface="Adobe 宋体 Std L" panose="02020300000000000000" pitchFamily="18" charset="-122"/>
                <a:ea typeface="Adobe 宋体 Std L" panose="02020300000000000000" pitchFamily="18" charset="-122"/>
              </a:rPr>
              <a:t>的尊重， 通过启发老年人而促使老年人自主改变。如针对一些有心脏病、高血压</a:t>
            </a:r>
            <a:r>
              <a:rPr lang="zh-CN" altLang="en-US" sz="1400" dirty="0" smtClean="0">
                <a:solidFill>
                  <a:srgbClr val="221E1F"/>
                </a:solidFill>
                <a:latin typeface="Adobe 宋体 Std L" panose="02020300000000000000" pitchFamily="18" charset="-122"/>
                <a:ea typeface="Adobe 宋体 Std L" panose="02020300000000000000" pitchFamily="18" charset="-122"/>
              </a:rPr>
              <a:t>、糖尿病</a:t>
            </a:r>
            <a:r>
              <a:rPr lang="zh-CN" altLang="en-US" sz="1400" dirty="0">
                <a:solidFill>
                  <a:srgbClr val="221E1F"/>
                </a:solidFill>
                <a:latin typeface="Adobe 宋体 Std L" panose="02020300000000000000" pitchFamily="18" charset="-122"/>
                <a:ea typeface="Adobe 宋体 Std L" panose="02020300000000000000" pitchFamily="18" charset="-122"/>
              </a:rPr>
              <a:t>、慢性阻塞性肺病、肥胖的不积极配合治疗的老年人， 就可以使用动机访谈法。</a:t>
            </a:r>
            <a:endParaRPr lang="zh-CN" altLang="en-US" sz="1400" dirty="0">
              <a:latin typeface="Adobe 宋体 Std L" panose="02020300000000000000" pitchFamily="18" charset="-122"/>
              <a:ea typeface="Adobe 宋体 Std L" panose="02020300000000000000" pitchFamily="18" charset="-122"/>
            </a:endParaRPr>
          </a:p>
        </p:txBody>
      </p:sp>
      <p:sp>
        <p:nvSpPr>
          <p:cNvPr id="6" name="矩形 5"/>
          <p:cNvSpPr/>
          <p:nvPr/>
        </p:nvSpPr>
        <p:spPr>
          <a:xfrm>
            <a:off x="8780676" y="6217722"/>
            <a:ext cx="471604" cy="369332"/>
          </a:xfrm>
          <a:prstGeom prst="rect">
            <a:avLst/>
          </a:prstGeom>
        </p:spPr>
        <p:txBody>
          <a:bodyPr wrap="none">
            <a:spAutoFit/>
          </a:bodyPr>
          <a:lstStyle/>
          <a:p>
            <a:r>
              <a:rPr lang="zh-CN" altLang="en-US" dirty="0" smtClean="0"/>
              <a:t>ｔ</a:t>
            </a:r>
            <a:r>
              <a:rPr lang="en-US" altLang="zh-CN" dirty="0" smtClean="0">
                <a:solidFill>
                  <a:srgbClr val="221E1F"/>
                </a:solidFill>
                <a:latin typeface="Adobe 宋体 Std L" panose="02020300000000000000" pitchFamily="18" charset="-122"/>
                <a:ea typeface="Adobe 宋体 Std L" panose="02020300000000000000" pitchFamily="18" charset="-122"/>
              </a:rPr>
              <a:t>i</a:t>
            </a:r>
            <a:endParaRPr lang="zh-CN" altLang="en-US" dirty="0"/>
          </a:p>
        </p:txBody>
      </p:sp>
      <p:sp>
        <p:nvSpPr>
          <p:cNvPr id="7" name="矩形 6"/>
          <p:cNvSpPr/>
          <p:nvPr/>
        </p:nvSpPr>
        <p:spPr>
          <a:xfrm>
            <a:off x="9020389" y="6322497"/>
            <a:ext cx="537327" cy="369332"/>
          </a:xfrm>
          <a:prstGeom prst="rect">
            <a:avLst/>
          </a:prstGeom>
        </p:spPr>
        <p:txBody>
          <a:bodyPr wrap="none">
            <a:spAutoFit/>
          </a:bodyPr>
          <a:lstStyle/>
          <a:p>
            <a:r>
              <a:rPr lang="zh-CN" altLang="en-US" dirty="0" smtClean="0"/>
              <a:t>ａ</a:t>
            </a:r>
            <a:r>
              <a:rPr lang="en-US" altLang="zh-CN" dirty="0" smtClean="0">
                <a:solidFill>
                  <a:srgbClr val="221E1F"/>
                </a:solidFill>
                <a:latin typeface="Adobe 宋体 Std L" panose="02020300000000000000" pitchFamily="18" charset="-122"/>
                <a:ea typeface="Adobe 宋体 Std L" panose="02020300000000000000" pitchFamily="18" charset="-122"/>
              </a:rPr>
              <a:t>n</a:t>
            </a:r>
            <a:endParaRPr lang="zh-CN" altLang="en-US" dirty="0"/>
          </a:p>
        </p:txBody>
      </p:sp>
    </p:spTree>
    <p:extLst>
      <p:ext uri="{BB962C8B-B14F-4D97-AF65-F5344CB8AC3E}">
        <p14:creationId xmlns:p14="http://schemas.microsoft.com/office/powerpoint/2010/main" val="16126366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282959" y="182941"/>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六、沟通隐私管理理论</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352341" y="759714"/>
            <a:ext cx="11509875" cy="300082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沟通隐私管理理论用可渗透、可伸缩的界限做比喻来区分隐私和公开之间的关系。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根据</a:t>
            </a:r>
            <a:r>
              <a:rPr lang="zh-CN" altLang="en-US" sz="1400" dirty="0">
                <a:solidFill>
                  <a:srgbClr val="221E1F"/>
                </a:solidFill>
                <a:latin typeface="Adobe 宋体 Std L" panose="02020300000000000000" pitchFamily="18" charset="-122"/>
                <a:ea typeface="Adobe 宋体 Std L" panose="02020300000000000000" pitchFamily="18" charset="-122"/>
              </a:rPr>
              <a:t>该理论， 这些界限的渗透性是变化的， 从相对易渗透（如个体可通过此界限表露大量</a:t>
            </a:r>
            <a:r>
              <a:rPr lang="zh-CN" altLang="en-US" sz="1400" dirty="0" smtClean="0">
                <a:solidFill>
                  <a:srgbClr val="221E1F"/>
                </a:solidFill>
                <a:latin typeface="Adobe 宋体 Std L" panose="02020300000000000000" pitchFamily="18" charset="-122"/>
                <a:ea typeface="Adobe 宋体 Std L" panose="02020300000000000000" pitchFamily="18" charset="-122"/>
              </a:rPr>
              <a:t>的隐私</a:t>
            </a:r>
            <a:r>
              <a:rPr lang="zh-CN" altLang="en-US" sz="1400" dirty="0">
                <a:solidFill>
                  <a:srgbClr val="221E1F"/>
                </a:solidFill>
                <a:latin typeface="Adobe 宋体 Std L" panose="02020300000000000000" pitchFamily="18" charset="-122"/>
                <a:ea typeface="Adobe 宋体 Std L" panose="02020300000000000000" pitchFamily="18" charset="-122"/>
              </a:rPr>
              <a:t>） 到相对不易渗透性（如个体严格保密）。个体通过使用一种隐私管理原则系统来</a:t>
            </a:r>
            <a:r>
              <a:rPr lang="zh-CN" altLang="en-US" sz="1400" dirty="0" smtClean="0">
                <a:solidFill>
                  <a:srgbClr val="221E1F"/>
                </a:solidFill>
                <a:latin typeface="Adobe 宋体 Std L" panose="02020300000000000000" pitchFamily="18" charset="-122"/>
                <a:ea typeface="Adobe 宋体 Std L" panose="02020300000000000000" pitchFamily="18" charset="-122"/>
              </a:rPr>
              <a:t>控制</a:t>
            </a:r>
            <a:r>
              <a:rPr lang="zh-CN" altLang="en-US" sz="1400" dirty="0">
                <a:solidFill>
                  <a:srgbClr val="221E1F"/>
                </a:solidFill>
                <a:latin typeface="Adobe 宋体 Std L" panose="02020300000000000000" pitchFamily="18" charset="-122"/>
                <a:ea typeface="Adobe 宋体 Std L" panose="02020300000000000000" pitchFamily="18" charset="-122"/>
              </a:rPr>
              <a:t>他们隐私界限的可渗透性。该系统由界限接近原则（如关于何时分享隐私的原则） 和界限保护原则（如何时不分享隐私的原则） 组成。根据沟通隐私管理理论， 表露隐私后</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可能使</a:t>
            </a:r>
            <a:r>
              <a:rPr lang="zh-CN" altLang="en-US" sz="1400" dirty="0">
                <a:solidFill>
                  <a:srgbClr val="221E1F"/>
                </a:solidFill>
                <a:latin typeface="Adobe 宋体 Std L" panose="02020300000000000000" pitchFamily="18" charset="-122"/>
                <a:ea typeface="Adobe 宋体 Std L" panose="02020300000000000000" pitchFamily="18" charset="-122"/>
              </a:rPr>
              <a:t>人感到脆弱。因此， 个体通过构建沟通隐私界限来控制表露隐私后可能带来的危险。</a:t>
            </a:r>
            <a:r>
              <a:rPr lang="zh-CN" altLang="en-US" sz="1400" dirty="0" smtClean="0">
                <a:solidFill>
                  <a:srgbClr val="221E1F"/>
                </a:solidFill>
                <a:latin typeface="Adobe 宋体 Std L" panose="02020300000000000000" pitchFamily="18" charset="-122"/>
                <a:ea typeface="Adobe 宋体 Std L" panose="02020300000000000000" pitchFamily="18" charset="-122"/>
              </a:rPr>
              <a:t>人们</a:t>
            </a:r>
            <a:r>
              <a:rPr lang="zh-CN" altLang="en-US" sz="1400" dirty="0">
                <a:solidFill>
                  <a:srgbClr val="221E1F"/>
                </a:solidFill>
                <a:latin typeface="Adobe 宋体 Std L" panose="02020300000000000000" pitchFamily="18" charset="-122"/>
                <a:ea typeface="Adobe 宋体 Std L" panose="02020300000000000000" pitchFamily="18" charset="-122"/>
              </a:rPr>
              <a:t>权衡界限， 在隐私和公开、距离和亲密、自主和独立之间寻找一种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平衡。</a:t>
            </a:r>
            <a:r>
              <a:rPr lang="zh-CN" altLang="en-US" sz="1400" dirty="0">
                <a:solidFill>
                  <a:srgbClr val="221E1F"/>
                </a:solidFill>
                <a:latin typeface="Adobe 宋体 Std L" panose="02020300000000000000" pitchFamily="18" charset="-122"/>
                <a:ea typeface="Adobe 宋体 Std L" panose="02020300000000000000" pitchFamily="18" charset="-122"/>
              </a:rPr>
              <a:t>通过该</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理论</a:t>
            </a:r>
            <a:r>
              <a:rPr lang="zh-CN" altLang="en-US" sz="1400" dirty="0">
                <a:solidFill>
                  <a:srgbClr val="221E1F"/>
                </a:solidFill>
                <a:latin typeface="Adobe 宋体 Std L" panose="02020300000000000000" pitchFamily="18" charset="-122"/>
                <a:ea typeface="Adobe 宋体 Std L" panose="02020300000000000000" pitchFamily="18" charset="-122"/>
              </a:rPr>
              <a:t>， 沟通者在与老年人沟通时， 要充分保护老年人的隐私（如家庭住址、疾病、经济</a:t>
            </a:r>
            <a:r>
              <a:rPr lang="zh-CN" altLang="en-US" sz="1400" dirty="0" smtClean="0">
                <a:solidFill>
                  <a:srgbClr val="221E1F"/>
                </a:solidFill>
                <a:latin typeface="Adobe 宋体 Std L" panose="02020300000000000000" pitchFamily="18" charset="-122"/>
                <a:ea typeface="Adobe 宋体 Std L" panose="02020300000000000000" pitchFamily="18" charset="-122"/>
              </a:rPr>
              <a:t>状况等</a:t>
            </a:r>
            <a:r>
              <a:rPr lang="zh-CN" altLang="en-US" sz="1400" dirty="0">
                <a:solidFill>
                  <a:srgbClr val="221E1F"/>
                </a:solidFill>
                <a:latin typeface="Adobe 宋体 Std L" panose="02020300000000000000" pitchFamily="18" charset="-122"/>
                <a:ea typeface="Adobe 宋体 Std L" panose="02020300000000000000" pitchFamily="18" charset="-122"/>
              </a:rPr>
              <a:t>）， 不可将获得的沟通信息公开或换取经济利益， 对于老年人表述的秘密要严格保守</a:t>
            </a:r>
            <a:r>
              <a:rPr lang="zh-CN" altLang="en-US" sz="1400" dirty="0" smtClean="0">
                <a:solidFill>
                  <a:srgbClr val="221E1F"/>
                </a:solidFill>
                <a:latin typeface="Adobe 宋体 Std L" panose="02020300000000000000" pitchFamily="18" charset="-122"/>
                <a:ea typeface="Adobe 宋体 Std L" panose="02020300000000000000" pitchFamily="18" charset="-122"/>
              </a:rPr>
              <a:t>，但</a:t>
            </a:r>
            <a:r>
              <a:rPr lang="zh-CN" altLang="en-US" sz="1400" dirty="0">
                <a:solidFill>
                  <a:srgbClr val="221E1F"/>
                </a:solidFill>
                <a:latin typeface="Adobe 宋体 Std L" panose="02020300000000000000" pitchFamily="18" charset="-122"/>
                <a:ea typeface="Adobe 宋体 Std L" panose="02020300000000000000" pitchFamily="18" charset="-122"/>
              </a:rPr>
              <a:t>一些特殊情况如老年人有自杀或伤害他人行为时则应该以保护生命为前提， 而非盲目</a:t>
            </a:r>
            <a:r>
              <a:rPr lang="zh-CN" altLang="en-US" sz="1400" dirty="0" smtClean="0">
                <a:solidFill>
                  <a:srgbClr val="221E1F"/>
                </a:solidFill>
                <a:latin typeface="Adobe 宋体 Std L" panose="02020300000000000000" pitchFamily="18" charset="-122"/>
                <a:ea typeface="Adobe 宋体 Std L" panose="02020300000000000000" pitchFamily="18" charset="-122"/>
              </a:rPr>
              <a:t>保密</a:t>
            </a:r>
            <a:r>
              <a:rPr lang="zh-CN" altLang="en-US" sz="1400" dirty="0">
                <a:solidFill>
                  <a:srgbClr val="221E1F"/>
                </a:solidFill>
                <a:latin typeface="Adobe 宋体 Std L" panose="02020300000000000000" pitchFamily="18" charset="-122"/>
                <a:ea typeface="Adobe 宋体 Std L" panose="02020300000000000000" pitchFamily="18" charset="-122"/>
              </a:rPr>
              <a:t>。另外， 沟通者适当和老年人沟通一些自己的“秘密” 可以有效建立彼此的信任关系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，如</a:t>
            </a:r>
            <a:r>
              <a:rPr lang="zh-CN" altLang="en-US" sz="1400" dirty="0">
                <a:solidFill>
                  <a:srgbClr val="221E1F"/>
                </a:solidFill>
                <a:latin typeface="Adobe 宋体 Std L" panose="02020300000000000000" pitchFamily="18" charset="-122"/>
                <a:ea typeface="Adobe 宋体 Std L" panose="02020300000000000000" pitchFamily="18" charset="-122"/>
              </a:rPr>
              <a:t>： “张奶奶， 我告诉你一个秘密， 你可要帮我保密。我以前和您一样， 超级爱吃甜的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，体重</a:t>
            </a:r>
            <a:r>
              <a:rPr lang="zh-CN" altLang="en-US" sz="1400" dirty="0">
                <a:solidFill>
                  <a:srgbClr val="221E1F"/>
                </a:solidFill>
                <a:latin typeface="Adobe 宋体 Std L" panose="02020300000000000000" pitchFamily="18" charset="-122"/>
                <a:ea typeface="Adobe 宋体 Std L" panose="02020300000000000000" pitchFamily="18" charset="-122"/>
              </a:rPr>
              <a:t>最高</a:t>
            </a:r>
            <a:r>
              <a:rPr lang="zh-CN" altLang="en-US" sz="1400" dirty="0" smtClean="0">
                <a:solidFill>
                  <a:srgbClr val="221E1F"/>
                </a:solidFill>
                <a:latin typeface="Adobe 宋体 Std L" panose="02020300000000000000" pitchFamily="18" charset="-122"/>
                <a:ea typeface="Adobe 宋体 Std L" panose="02020300000000000000" pitchFamily="18" charset="-122"/>
              </a:rPr>
              <a:t>达到</a:t>
            </a:r>
            <a:r>
              <a:rPr lang="en-US" altLang="zh-CN" sz="1400" dirty="0" smtClean="0">
                <a:solidFill>
                  <a:srgbClr val="221E1F"/>
                </a:solidFill>
                <a:latin typeface="Adobe 宋体 Std L" panose="02020300000000000000" pitchFamily="18" charset="-122"/>
                <a:ea typeface="Adobe 宋体 Std L" panose="02020300000000000000" pitchFamily="18" charset="-122"/>
              </a:rPr>
              <a:t>180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斤呢！ 结果阑尾炎手术都没人能搬得动我。所以呀， 您也得少吃甜食</a:t>
            </a:r>
            <a:r>
              <a:rPr lang="zh-CN" altLang="en-US" sz="1400" dirty="0" smtClean="0">
                <a:solidFill>
                  <a:srgbClr val="221E1F"/>
                </a:solidFill>
                <a:latin typeface="Adobe 宋体 Std L" panose="02020300000000000000" pitchFamily="18" charset="-122"/>
                <a:ea typeface="Adobe 宋体 Std L" panose="02020300000000000000" pitchFamily="18" charset="-122"/>
              </a:rPr>
              <a:t>，控制</a:t>
            </a:r>
            <a:r>
              <a:rPr lang="zh-CN" altLang="en-US" sz="1400" dirty="0">
                <a:solidFill>
                  <a:srgbClr val="221E1F"/>
                </a:solidFill>
                <a:latin typeface="Adobe 宋体 Std L" panose="02020300000000000000" pitchFamily="18" charset="-122"/>
                <a:ea typeface="Adobe 宋体 Std L" panose="02020300000000000000" pitchFamily="18" charset="-122"/>
              </a:rPr>
              <a:t>体重。”</a:t>
            </a:r>
            <a:endParaRPr lang="zh-CN" altLang="en-US" sz="1400" dirty="0">
              <a:latin typeface="Adobe 宋体 Std L" panose="02020300000000000000" pitchFamily="18" charset="-122"/>
              <a:ea typeface="Adobe 宋体 Std L" panose="02020300000000000000" pitchFamily="18" charset="-122"/>
            </a:endParaRPr>
          </a:p>
        </p:txBody>
      </p:sp>
      <p:sp>
        <p:nvSpPr>
          <p:cNvPr id="6" name="文本框 1">
            <a:extLst>
              <a:ext uri="{FF2B5EF4-FFF2-40B4-BE49-F238E27FC236}">
                <a16:creationId xmlns="" xmlns:a16="http://schemas.microsoft.com/office/drawing/2014/main" id="{5263DC9B-3D8F-19CA-605A-141B5E847747}"/>
              </a:ext>
            </a:extLst>
          </p:cNvPr>
          <p:cNvSpPr txBox="1"/>
          <p:nvPr/>
        </p:nvSpPr>
        <p:spPr>
          <a:xfrm>
            <a:off x="282959" y="3730686"/>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七、沟通视窗理论</a:t>
            </a:r>
          </a:p>
        </p:txBody>
      </p:sp>
      <p:sp>
        <p:nvSpPr>
          <p:cNvPr id="7" name="文本框 2">
            <a:extLst>
              <a:ext uri="{FF2B5EF4-FFF2-40B4-BE49-F238E27FC236}">
                <a16:creationId xmlns="" xmlns:a16="http://schemas.microsoft.com/office/drawing/2014/main" id="{8FF45739-E9BA-7E83-93BC-781D5B5F48CC}"/>
              </a:ext>
            </a:extLst>
          </p:cNvPr>
          <p:cNvSpPr txBox="1"/>
          <p:nvPr/>
        </p:nvSpPr>
        <p:spPr>
          <a:xfrm>
            <a:off x="352341" y="4307459"/>
            <a:ext cx="11509875" cy="235449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沟通视窗原理是由乔瑟夫和哈里提出的一种“自我意识的发现－ 反馈模型”。沟通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视窗</a:t>
            </a:r>
            <a:r>
              <a:rPr lang="zh-CN" altLang="en-US" sz="1400" dirty="0">
                <a:solidFill>
                  <a:srgbClr val="221E1F"/>
                </a:solidFill>
                <a:latin typeface="Adobe 宋体 Std L" panose="02020300000000000000" pitchFamily="18" charset="-122"/>
                <a:ea typeface="Adobe 宋体 Std L" panose="02020300000000000000" pitchFamily="18" charset="-122"/>
              </a:rPr>
              <a:t>的信息分为四区间：</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公开区： 就是你知道， 同时别人也知道的一些信息。在公开区的人善于交往、非常</a:t>
            </a:r>
            <a:r>
              <a:rPr lang="zh-CN" altLang="en-US" sz="1400" dirty="0" smtClean="0">
                <a:solidFill>
                  <a:srgbClr val="221E1F"/>
                </a:solidFill>
                <a:latin typeface="Adobe 宋体 Std L" panose="02020300000000000000" pitchFamily="18" charset="-122"/>
                <a:ea typeface="Adobe 宋体 Std L" panose="02020300000000000000" pitchFamily="18" charset="-122"/>
              </a:rPr>
              <a:t>随和</a:t>
            </a:r>
            <a:r>
              <a:rPr lang="zh-CN" altLang="en-US" sz="1400" dirty="0">
                <a:solidFill>
                  <a:srgbClr val="221E1F"/>
                </a:solidFill>
                <a:latin typeface="Adobe 宋体 Std L" panose="02020300000000000000" pitchFamily="18" charset="-122"/>
                <a:ea typeface="Adobe 宋体 Std L" panose="02020300000000000000" pitchFamily="18" charset="-122"/>
              </a:rPr>
              <a:t>。这样的人容易赢得信任， 容易进行合作性的沟通。因此， 沟通者要尽可能扩展自己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的公开</a:t>
            </a:r>
            <a:r>
              <a:rPr lang="zh-CN" altLang="en-US" sz="1400" dirty="0">
                <a:solidFill>
                  <a:srgbClr val="221E1F"/>
                </a:solidFill>
                <a:latin typeface="Adobe 宋体 Std L" panose="02020300000000000000" pitchFamily="18" charset="-122"/>
                <a:ea typeface="Adobe 宋体 Std L" panose="02020300000000000000" pitchFamily="18" charset="-122"/>
              </a:rPr>
              <a:t>区， 要多说， 多询问， 询问别人对你的意见和反馈。</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盲区： 就是关于自己的某些缺点， 自己意识不到， 但是别人能够看到的缺点。在</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沟通中</a:t>
            </a:r>
            <a:r>
              <a:rPr lang="zh-CN" altLang="en-US" sz="1400" dirty="0">
                <a:solidFill>
                  <a:srgbClr val="221E1F"/>
                </a:solidFill>
                <a:latin typeface="Adobe 宋体 Std L" panose="02020300000000000000" pitchFamily="18" charset="-122"/>
                <a:ea typeface="Adobe 宋体 Std L" panose="02020300000000000000" pitchFamily="18" charset="-122"/>
              </a:rPr>
              <a:t>， 沟通者要避免盲区。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隐藏区： 就是关于你的某些信息， 自己知道， 但是别人不知道， 如秘密等。如果</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一个人</a:t>
            </a:r>
            <a:r>
              <a:rPr lang="zh-CN" altLang="en-US" sz="1400" dirty="0">
                <a:solidFill>
                  <a:srgbClr val="221E1F"/>
                </a:solidFill>
                <a:latin typeface="Adobe 宋体 Std L" panose="02020300000000000000" pitchFamily="18" charset="-122"/>
                <a:ea typeface="Adobe 宋体 Std L" panose="02020300000000000000" pitchFamily="18" charset="-122"/>
              </a:rPr>
              <a:t>的隐藏区越大， 那么关于他的信息就越少， 这样的人不易获得信任。</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未知区： 就是关于你的某些信息， 你自己不知道， 别人也不知道。这就需要沟通者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尽可能</a:t>
            </a:r>
            <a:r>
              <a:rPr lang="zh-CN" altLang="en-US" sz="1400" dirty="0">
                <a:solidFill>
                  <a:srgbClr val="221E1F"/>
                </a:solidFill>
                <a:latin typeface="Adobe 宋体 Std L" panose="02020300000000000000" pitchFamily="18" charset="-122"/>
                <a:ea typeface="Adobe 宋体 Std L" panose="02020300000000000000" pitchFamily="18" charset="-122"/>
              </a:rPr>
              <a:t>缩小自己的未知区， 主动地通过别人了解自己。</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2170628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960332" cy="2308324"/>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与老年人沟通前的准备</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二　</a:t>
            </a:r>
          </a:p>
        </p:txBody>
      </p:sp>
    </p:spTree>
    <p:extLst>
      <p:ext uri="{BB962C8B-B14F-4D97-AF65-F5344CB8AC3E}">
        <p14:creationId xmlns:p14="http://schemas.microsoft.com/office/powerpoint/2010/main" val="299049203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273875"/>
          </a:xfrm>
          <a:prstGeom prst="rect">
            <a:avLst/>
          </a:prstGeom>
          <a:noFill/>
        </p:spPr>
        <p:txBody>
          <a:bodyPr wrap="square" rtlCol="0">
            <a:spAutoFit/>
          </a:bodyPr>
          <a:lstStyle/>
          <a:p>
            <a:pPr>
              <a:lnSpc>
                <a:spcPct val="150000"/>
              </a:lnSpc>
            </a:pPr>
            <a:r>
              <a:rPr lang="zh-CN" altLang="en-US" dirty="0">
                <a:cs typeface="+mn-ea"/>
                <a:sym typeface="+mn-lt"/>
              </a:rPr>
              <a:t>◇ 了解收集老年人资料的方法。</a:t>
            </a:r>
          </a:p>
          <a:p>
            <a:pPr>
              <a:lnSpc>
                <a:spcPct val="150000"/>
              </a:lnSpc>
            </a:pPr>
            <a:r>
              <a:rPr lang="zh-CN" altLang="en-US" dirty="0">
                <a:cs typeface="+mn-ea"/>
                <a:sym typeface="+mn-lt"/>
              </a:rPr>
              <a:t>◇ 认知老年人沟通的安全事项。</a:t>
            </a:r>
          </a:p>
          <a:p>
            <a:pPr>
              <a:lnSpc>
                <a:spcPct val="150000"/>
              </a:lnSpc>
            </a:pPr>
            <a:r>
              <a:rPr lang="zh-CN" altLang="en-US" dirty="0">
                <a:cs typeface="+mn-ea"/>
                <a:sym typeface="+mn-lt"/>
              </a:rPr>
              <a:t>◇ 掌握老年人沟通前的准备内容。</a:t>
            </a:r>
          </a:p>
        </p:txBody>
      </p:sp>
      <p:sp>
        <p:nvSpPr>
          <p:cNvPr id="5" name="文本框 61"/>
          <p:cNvSpPr txBox="1"/>
          <p:nvPr/>
        </p:nvSpPr>
        <p:spPr>
          <a:xfrm>
            <a:off x="313317" y="2460729"/>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2869140"/>
            <a:ext cx="10931391" cy="1273875"/>
          </a:xfrm>
          <a:prstGeom prst="rect">
            <a:avLst/>
          </a:prstGeom>
          <a:noFill/>
        </p:spPr>
        <p:txBody>
          <a:bodyPr wrap="square" rtlCol="0">
            <a:spAutoFit/>
          </a:bodyPr>
          <a:lstStyle/>
          <a:p>
            <a:pPr>
              <a:lnSpc>
                <a:spcPct val="150000"/>
              </a:lnSpc>
            </a:pPr>
            <a:r>
              <a:rPr lang="zh-CN" altLang="en-US" dirty="0">
                <a:cs typeface="+mn-ea"/>
                <a:sym typeface="+mn-lt"/>
              </a:rPr>
              <a:t>◇ 提高收集资料的方法技能。</a:t>
            </a:r>
          </a:p>
          <a:p>
            <a:pPr>
              <a:lnSpc>
                <a:spcPct val="150000"/>
              </a:lnSpc>
            </a:pPr>
            <a:r>
              <a:rPr lang="zh-CN" altLang="en-US" dirty="0">
                <a:cs typeface="+mn-ea"/>
                <a:sym typeface="+mn-lt"/>
              </a:rPr>
              <a:t>◇ 增强安全风险防控意识。</a:t>
            </a:r>
          </a:p>
          <a:p>
            <a:pPr>
              <a:lnSpc>
                <a:spcPct val="150000"/>
              </a:lnSpc>
            </a:pPr>
            <a:r>
              <a:rPr lang="zh-CN" altLang="en-US" dirty="0">
                <a:cs typeface="+mn-ea"/>
                <a:sym typeface="+mn-lt"/>
              </a:rPr>
              <a:t>◇ 提升沟通方案撰写能力。</a:t>
            </a:r>
          </a:p>
        </p:txBody>
      </p:sp>
      <p:sp>
        <p:nvSpPr>
          <p:cNvPr id="8" name="文本框 61"/>
          <p:cNvSpPr txBox="1"/>
          <p:nvPr/>
        </p:nvSpPr>
        <p:spPr>
          <a:xfrm>
            <a:off x="313317" y="4559352"/>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4967763"/>
            <a:ext cx="10931391" cy="1273875"/>
          </a:xfrm>
          <a:prstGeom prst="rect">
            <a:avLst/>
          </a:prstGeom>
          <a:noFill/>
        </p:spPr>
        <p:txBody>
          <a:bodyPr wrap="square" rtlCol="0">
            <a:spAutoFit/>
          </a:bodyPr>
          <a:lstStyle/>
          <a:p>
            <a:pPr>
              <a:lnSpc>
                <a:spcPct val="150000"/>
              </a:lnSpc>
            </a:pPr>
            <a:r>
              <a:rPr lang="zh-CN" altLang="en-US" dirty="0">
                <a:cs typeface="+mn-ea"/>
                <a:sym typeface="+mn-lt"/>
              </a:rPr>
              <a:t>◇ 提升风险防控意识， 树立科学敬老、爱老观念。</a:t>
            </a:r>
          </a:p>
          <a:p>
            <a:pPr>
              <a:lnSpc>
                <a:spcPct val="150000"/>
              </a:lnSpc>
            </a:pPr>
            <a:r>
              <a:rPr lang="zh-CN" altLang="en-US" dirty="0">
                <a:cs typeface="+mn-ea"/>
                <a:sym typeface="+mn-lt"/>
              </a:rPr>
              <a:t>◇ 反思沟通的原则， 自主更新老年人沟通技巧。</a:t>
            </a:r>
          </a:p>
          <a:p>
            <a:pPr>
              <a:lnSpc>
                <a:spcPct val="150000"/>
              </a:lnSpc>
            </a:pPr>
            <a:r>
              <a:rPr lang="zh-CN" altLang="en-US" dirty="0">
                <a:cs typeface="+mn-ea"/>
                <a:sym typeface="+mn-lt"/>
              </a:rPr>
              <a:t>◇ 训练撰写提纲的能力， 养成分析判断能力和逻辑思维能力。</a:t>
            </a:r>
          </a:p>
        </p:txBody>
      </p:sp>
    </p:spTree>
    <p:extLst>
      <p:ext uri="{BB962C8B-B14F-4D97-AF65-F5344CB8AC3E}">
        <p14:creationId xmlns:p14="http://schemas.microsoft.com/office/powerpoint/2010/main" val="240628448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5594114" y="318073"/>
            <a:ext cx="5695969"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1222 h 1384300"/>
              <a:gd name="connsiteX4" fmla="*/ 6374197 w 6374197"/>
              <a:gd name="connsiteY4" fmla="*/ 141222 h 1384300"/>
              <a:gd name="connsiteX5" fmla="*/ 6374197 w 6374197"/>
              <a:gd name="connsiteY5" fmla="*/ 1214405 h 1384300"/>
              <a:gd name="connsiteX6" fmla="*/ 886210 w 6374197"/>
              <a:gd name="connsiteY6" fmla="*/ 1214405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5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1222"/>
                </a:lnTo>
                <a:lnTo>
                  <a:pt x="6374197" y="141222"/>
                </a:lnTo>
                <a:lnTo>
                  <a:pt x="6374197" y="1214405"/>
                </a:lnTo>
                <a:lnTo>
                  <a:pt x="886210" y="1214405"/>
                </a:lnTo>
                <a:lnTo>
                  <a:pt x="886210" y="1213074"/>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5" name="任意多边形 24"/>
          <p:cNvSpPr/>
          <p:nvPr/>
        </p:nvSpPr>
        <p:spPr>
          <a:xfrm>
            <a:off x="5561643" y="1900987"/>
            <a:ext cx="5695969"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24602 h 1384300"/>
              <a:gd name="connsiteX4" fmla="*/ 6374197 w 6374197"/>
              <a:gd name="connsiteY4" fmla="*/ 124602 h 1384300"/>
              <a:gd name="connsiteX5" fmla="*/ 6374197 w 6374197"/>
              <a:gd name="connsiteY5" fmla="*/ 1197785 h 1384300"/>
              <a:gd name="connsiteX6" fmla="*/ 901499 w 6374197"/>
              <a:gd name="connsiteY6" fmla="*/ 1197785 h 1384300"/>
              <a:gd name="connsiteX7" fmla="*/ 731115 w 6374197"/>
              <a:gd name="connsiteY7" fmla="*/ 1368169 h 1384300"/>
              <a:gd name="connsiteX8" fmla="*/ 653185 w 6374197"/>
              <a:gd name="connsiteY8" fmla="*/ 1368169 h 1384300"/>
              <a:gd name="connsiteX9" fmla="*/ 16131 w 6374197"/>
              <a:gd name="connsiteY9" fmla="*/ 731115 h 1384300"/>
              <a:gd name="connsiteX10" fmla="*/ 16131 w 6374197"/>
              <a:gd name="connsiteY10" fmla="*/ 653185 h 1384300"/>
              <a:gd name="connsiteX11" fmla="*/ 653185 w 6374197"/>
              <a:gd name="connsiteY11" fmla="*/ 16132 h 1384300"/>
              <a:gd name="connsiteX12" fmla="*/ 692150 w 6374197"/>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74197" h="1384300">
                <a:moveTo>
                  <a:pt x="692150" y="0"/>
                </a:moveTo>
                <a:cubicBezTo>
                  <a:pt x="706255" y="0"/>
                  <a:pt x="720361" y="5377"/>
                  <a:pt x="731115" y="16132"/>
                </a:cubicBezTo>
                <a:lnTo>
                  <a:pt x="886210" y="171227"/>
                </a:lnTo>
                <a:lnTo>
                  <a:pt x="886210" y="124602"/>
                </a:lnTo>
                <a:lnTo>
                  <a:pt x="6374197" y="124602"/>
                </a:lnTo>
                <a:lnTo>
                  <a:pt x="6374197" y="1197785"/>
                </a:lnTo>
                <a:lnTo>
                  <a:pt x="901499" y="1197785"/>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9" name="任意多边形 28"/>
          <p:cNvSpPr/>
          <p:nvPr/>
        </p:nvSpPr>
        <p:spPr>
          <a:xfrm>
            <a:off x="5561643" y="3554995"/>
            <a:ext cx="5695969"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0080 h 1384300"/>
              <a:gd name="connsiteX4" fmla="*/ 6374197 w 6374197"/>
              <a:gd name="connsiteY4" fmla="*/ 140080 h 1384300"/>
              <a:gd name="connsiteX5" fmla="*/ 6374197 w 6374197"/>
              <a:gd name="connsiteY5" fmla="*/ 1213263 h 1384300"/>
              <a:gd name="connsiteX6" fmla="*/ 886210 w 6374197"/>
              <a:gd name="connsiteY6" fmla="*/ 1213263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6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0080"/>
                </a:lnTo>
                <a:lnTo>
                  <a:pt x="6374197" y="140080"/>
                </a:lnTo>
                <a:lnTo>
                  <a:pt x="6374197" y="1213263"/>
                </a:lnTo>
                <a:lnTo>
                  <a:pt x="886210" y="1213263"/>
                </a:lnTo>
                <a:lnTo>
                  <a:pt x="886210" y="1213074"/>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4" name="Freeform 5"/>
          <p:cNvSpPr/>
          <p:nvPr/>
        </p:nvSpPr>
        <p:spPr bwMode="auto">
          <a:xfrm>
            <a:off x="651990" y="1751046"/>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5" name="Freeform 5"/>
          <p:cNvSpPr/>
          <p:nvPr/>
        </p:nvSpPr>
        <p:spPr bwMode="auto">
          <a:xfrm>
            <a:off x="1126232" y="1852921"/>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6" name="矩形 5"/>
          <p:cNvSpPr/>
          <p:nvPr/>
        </p:nvSpPr>
        <p:spPr>
          <a:xfrm>
            <a:off x="1322753" y="2345147"/>
            <a:ext cx="2634290" cy="1107973"/>
          </a:xfrm>
          <a:prstGeom prst="rect">
            <a:avLst/>
          </a:prstGeom>
        </p:spPr>
        <p:txBody>
          <a:bodyPr wrap="square" lIns="91418" tIns="45709" rIns="91418" bIns="45709">
            <a:spAutoFit/>
          </a:bodyPr>
          <a:lstStyle/>
          <a:p>
            <a:pPr algn="ctr" defTabSz="933450">
              <a:spcBef>
                <a:spcPts val="0"/>
              </a:spcBef>
              <a:spcAft>
                <a:spcPts val="0"/>
              </a:spcAft>
              <a:defRPr/>
            </a:pPr>
            <a:r>
              <a:rPr lang="zh-CN" altLang="en-US" sz="6600" b="1" kern="0" dirty="0">
                <a:solidFill>
                  <a:schemeClr val="accent1">
                    <a:lumMod val="75000"/>
                  </a:schemeClr>
                </a:solidFill>
                <a:cs typeface="+mn-ea"/>
                <a:sym typeface="+mn-lt"/>
              </a:rPr>
              <a:t>目录</a:t>
            </a:r>
          </a:p>
        </p:txBody>
      </p:sp>
      <p:sp>
        <p:nvSpPr>
          <p:cNvPr id="7" name="Rectangle 4"/>
          <p:cNvSpPr txBox="1">
            <a:spLocks noChangeArrowheads="1"/>
          </p:cNvSpPr>
          <p:nvPr/>
        </p:nvSpPr>
        <p:spPr bwMode="auto">
          <a:xfrm>
            <a:off x="1338161" y="3554995"/>
            <a:ext cx="2644074" cy="6124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3200" kern="0" dirty="0">
                <a:solidFill>
                  <a:schemeClr val="bg1">
                    <a:lumMod val="65000"/>
                  </a:schemeClr>
                </a:solidFill>
                <a:latin typeface="+mn-lt"/>
                <a:ea typeface="+mn-ea"/>
                <a:cs typeface="+mn-ea"/>
                <a:sym typeface="+mn-lt"/>
              </a:rPr>
              <a:t>CONTENTS</a:t>
            </a:r>
            <a:endParaRPr lang="zh-CN" altLang="en-US" sz="3200" kern="0" dirty="0">
              <a:solidFill>
                <a:schemeClr val="bg1">
                  <a:lumMod val="65000"/>
                </a:schemeClr>
              </a:solidFill>
              <a:latin typeface="+mn-lt"/>
              <a:ea typeface="+mn-ea"/>
              <a:cs typeface="+mn-ea"/>
              <a:sym typeface="+mn-lt"/>
            </a:endParaRPr>
          </a:p>
        </p:txBody>
      </p:sp>
      <p:sp>
        <p:nvSpPr>
          <p:cNvPr id="8" name="任意多边形 7"/>
          <p:cNvSpPr>
            <a:spLocks noChangeAspect="1"/>
          </p:cNvSpPr>
          <p:nvPr/>
        </p:nvSpPr>
        <p:spPr>
          <a:xfrm>
            <a:off x="5695823" y="1999706"/>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9" name="任意多边形 8"/>
          <p:cNvSpPr>
            <a:spLocks noChangeAspect="1"/>
          </p:cNvSpPr>
          <p:nvPr/>
        </p:nvSpPr>
        <p:spPr>
          <a:xfrm>
            <a:off x="5695823" y="3653714"/>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11" name="任意多边形 10"/>
          <p:cNvSpPr>
            <a:spLocks noChangeAspect="1"/>
          </p:cNvSpPr>
          <p:nvPr/>
        </p:nvSpPr>
        <p:spPr>
          <a:xfrm>
            <a:off x="5728294" y="416792"/>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0" name="文本框 29"/>
          <p:cNvSpPr txBox="1"/>
          <p:nvPr/>
        </p:nvSpPr>
        <p:spPr>
          <a:xfrm>
            <a:off x="5813639" y="565966"/>
            <a:ext cx="810788" cy="707886"/>
          </a:xfrm>
          <a:prstGeom prst="rect">
            <a:avLst/>
          </a:prstGeom>
          <a:noFill/>
        </p:spPr>
        <p:txBody>
          <a:bodyPr wrap="square" rtlCol="0">
            <a:spAutoFit/>
          </a:bodyPr>
          <a:lstStyle/>
          <a:p>
            <a:r>
              <a:rPr lang="en-US" altLang="zh-CN" sz="4000" b="1" dirty="0" smtClean="0">
                <a:cs typeface="+mn-ea"/>
                <a:sym typeface="+mn-lt"/>
              </a:rPr>
              <a:t>01</a:t>
            </a:r>
            <a:endParaRPr lang="zh-CN" altLang="en-US" sz="4000" b="1" dirty="0">
              <a:cs typeface="+mn-ea"/>
              <a:sym typeface="+mn-lt"/>
            </a:endParaRPr>
          </a:p>
        </p:txBody>
      </p:sp>
      <p:sp>
        <p:nvSpPr>
          <p:cNvPr id="31" name="文本框 30"/>
          <p:cNvSpPr txBox="1"/>
          <p:nvPr/>
        </p:nvSpPr>
        <p:spPr>
          <a:xfrm>
            <a:off x="5781168" y="2148880"/>
            <a:ext cx="810788" cy="707886"/>
          </a:xfrm>
          <a:prstGeom prst="rect">
            <a:avLst/>
          </a:prstGeom>
          <a:noFill/>
        </p:spPr>
        <p:txBody>
          <a:bodyPr wrap="square" rtlCol="0">
            <a:spAutoFit/>
          </a:bodyPr>
          <a:lstStyle/>
          <a:p>
            <a:r>
              <a:rPr lang="en-US" altLang="zh-CN" sz="4000" b="1" dirty="0" smtClean="0">
                <a:cs typeface="+mn-ea"/>
                <a:sym typeface="+mn-lt"/>
              </a:rPr>
              <a:t>02</a:t>
            </a:r>
            <a:endParaRPr lang="zh-CN" altLang="en-US" sz="4000" b="1" dirty="0">
              <a:cs typeface="+mn-ea"/>
              <a:sym typeface="+mn-lt"/>
            </a:endParaRPr>
          </a:p>
        </p:txBody>
      </p:sp>
      <p:sp>
        <p:nvSpPr>
          <p:cNvPr id="32" name="文本框 31"/>
          <p:cNvSpPr txBox="1"/>
          <p:nvPr/>
        </p:nvSpPr>
        <p:spPr>
          <a:xfrm>
            <a:off x="5781168" y="3802888"/>
            <a:ext cx="810788" cy="707886"/>
          </a:xfrm>
          <a:prstGeom prst="rect">
            <a:avLst/>
          </a:prstGeom>
          <a:noFill/>
        </p:spPr>
        <p:txBody>
          <a:bodyPr wrap="square" rtlCol="0">
            <a:spAutoFit/>
          </a:bodyPr>
          <a:lstStyle/>
          <a:p>
            <a:r>
              <a:rPr lang="en-US" altLang="zh-CN" sz="4000" b="1" dirty="0" smtClean="0">
                <a:cs typeface="+mn-ea"/>
                <a:sym typeface="+mn-lt"/>
              </a:rPr>
              <a:t>03</a:t>
            </a:r>
            <a:endParaRPr lang="zh-CN" altLang="en-US" sz="4000" b="1" dirty="0">
              <a:cs typeface="+mn-ea"/>
              <a:sym typeface="+mn-lt"/>
            </a:endParaRPr>
          </a:p>
        </p:txBody>
      </p:sp>
      <p:sp>
        <p:nvSpPr>
          <p:cNvPr id="34" name="文本框 33"/>
          <p:cNvSpPr txBox="1"/>
          <p:nvPr/>
        </p:nvSpPr>
        <p:spPr>
          <a:xfrm>
            <a:off x="6998860" y="753652"/>
            <a:ext cx="3425292" cy="400110"/>
          </a:xfrm>
          <a:prstGeom prst="rect">
            <a:avLst/>
          </a:prstGeom>
          <a:noFill/>
        </p:spPr>
        <p:txBody>
          <a:bodyPr wrap="square" rtlCol="0">
            <a:spAutoFit/>
          </a:bodyPr>
          <a:lstStyle/>
          <a:p>
            <a:r>
              <a:rPr lang="zh-CN" altLang="en-US" sz="2000" b="1" dirty="0">
                <a:cs typeface="+mn-ea"/>
                <a:sym typeface="+mn-lt"/>
              </a:rPr>
              <a:t>老年人沟通概述</a:t>
            </a:r>
          </a:p>
        </p:txBody>
      </p:sp>
      <p:sp>
        <p:nvSpPr>
          <p:cNvPr id="35" name="文本框 34"/>
          <p:cNvSpPr txBox="1"/>
          <p:nvPr/>
        </p:nvSpPr>
        <p:spPr>
          <a:xfrm>
            <a:off x="6998860" y="2290259"/>
            <a:ext cx="4558556" cy="400110"/>
          </a:xfrm>
          <a:prstGeom prst="rect">
            <a:avLst/>
          </a:prstGeom>
          <a:noFill/>
        </p:spPr>
        <p:txBody>
          <a:bodyPr wrap="square" rtlCol="0">
            <a:spAutoFit/>
          </a:bodyPr>
          <a:lstStyle/>
          <a:p>
            <a:r>
              <a:rPr lang="zh-CN" altLang="en-US" sz="2000" b="1" dirty="0">
                <a:cs typeface="+mn-ea"/>
                <a:sym typeface="+mn-lt"/>
              </a:rPr>
              <a:t>与老年人沟通前的准备</a:t>
            </a:r>
          </a:p>
        </p:txBody>
      </p:sp>
      <p:sp>
        <p:nvSpPr>
          <p:cNvPr id="36" name="文本框 35"/>
          <p:cNvSpPr txBox="1"/>
          <p:nvPr/>
        </p:nvSpPr>
        <p:spPr>
          <a:xfrm>
            <a:off x="6998860" y="3956776"/>
            <a:ext cx="4077864" cy="400110"/>
          </a:xfrm>
          <a:prstGeom prst="rect">
            <a:avLst/>
          </a:prstGeom>
          <a:noFill/>
        </p:spPr>
        <p:txBody>
          <a:bodyPr wrap="square" rtlCol="0">
            <a:spAutoFit/>
          </a:bodyPr>
          <a:lstStyle/>
          <a:p>
            <a:r>
              <a:rPr lang="zh-CN" altLang="en-US" sz="2000" b="1" dirty="0">
                <a:cs typeface="+mn-ea"/>
                <a:sym typeface="+mn-lt"/>
              </a:rPr>
              <a:t>与老年人沟通中的基本技巧训练</a:t>
            </a:r>
          </a:p>
        </p:txBody>
      </p:sp>
      <p:sp>
        <p:nvSpPr>
          <p:cNvPr id="38" name="任意多边形 3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3" name="任意多边形 22"/>
          <p:cNvSpPr/>
          <p:nvPr/>
        </p:nvSpPr>
        <p:spPr>
          <a:xfrm>
            <a:off x="5561643" y="5117078"/>
            <a:ext cx="5695969"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0080 h 1384300"/>
              <a:gd name="connsiteX4" fmla="*/ 6374197 w 6374197"/>
              <a:gd name="connsiteY4" fmla="*/ 140080 h 1384300"/>
              <a:gd name="connsiteX5" fmla="*/ 6374197 w 6374197"/>
              <a:gd name="connsiteY5" fmla="*/ 1213263 h 1384300"/>
              <a:gd name="connsiteX6" fmla="*/ 886210 w 6374197"/>
              <a:gd name="connsiteY6" fmla="*/ 1213263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6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0080"/>
                </a:lnTo>
                <a:lnTo>
                  <a:pt x="6374197" y="140080"/>
                </a:lnTo>
                <a:lnTo>
                  <a:pt x="6374197" y="1213263"/>
                </a:lnTo>
                <a:lnTo>
                  <a:pt x="886210" y="1213263"/>
                </a:lnTo>
                <a:lnTo>
                  <a:pt x="886210" y="1213074"/>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6" name="任意多边形 25"/>
          <p:cNvSpPr>
            <a:spLocks noChangeAspect="1"/>
          </p:cNvSpPr>
          <p:nvPr/>
        </p:nvSpPr>
        <p:spPr>
          <a:xfrm>
            <a:off x="5695823" y="5215797"/>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7" name="文本框 31"/>
          <p:cNvSpPr txBox="1"/>
          <p:nvPr/>
        </p:nvSpPr>
        <p:spPr>
          <a:xfrm>
            <a:off x="5781168" y="5364971"/>
            <a:ext cx="810788" cy="707886"/>
          </a:xfrm>
          <a:prstGeom prst="rect">
            <a:avLst/>
          </a:prstGeom>
          <a:noFill/>
        </p:spPr>
        <p:txBody>
          <a:bodyPr wrap="square" rtlCol="0">
            <a:spAutoFit/>
          </a:bodyPr>
          <a:lstStyle/>
          <a:p>
            <a:r>
              <a:rPr lang="en-US" altLang="zh-CN" sz="4000" b="1" dirty="0" smtClean="0">
                <a:cs typeface="+mn-ea"/>
                <a:sym typeface="+mn-lt"/>
              </a:rPr>
              <a:t>04</a:t>
            </a:r>
            <a:endParaRPr lang="zh-CN" altLang="en-US" sz="4000" b="1" dirty="0">
              <a:cs typeface="+mn-ea"/>
              <a:sym typeface="+mn-lt"/>
            </a:endParaRPr>
          </a:p>
        </p:txBody>
      </p:sp>
      <p:sp>
        <p:nvSpPr>
          <p:cNvPr id="28" name="文本框 35"/>
          <p:cNvSpPr txBox="1"/>
          <p:nvPr/>
        </p:nvSpPr>
        <p:spPr>
          <a:xfrm>
            <a:off x="6998860" y="5521674"/>
            <a:ext cx="4647491" cy="400110"/>
          </a:xfrm>
          <a:prstGeom prst="rect">
            <a:avLst/>
          </a:prstGeom>
          <a:noFill/>
        </p:spPr>
        <p:txBody>
          <a:bodyPr wrap="square" rtlCol="0">
            <a:spAutoFit/>
          </a:bodyPr>
          <a:lstStyle/>
          <a:p>
            <a:r>
              <a:rPr lang="zh-CN" altLang="en-US" sz="2000" b="1" dirty="0">
                <a:cs typeface="+mn-ea"/>
                <a:sym typeface="+mn-lt"/>
              </a:rPr>
              <a:t>与老年人沟通后的记录</a:t>
            </a:r>
          </a:p>
        </p:txBody>
      </p:sp>
    </p:spTree>
    <p:extLst>
      <p:ext uri="{BB962C8B-B14F-4D97-AF65-F5344CB8AC3E}">
        <p14:creationId xmlns:p14="http://schemas.microsoft.com/office/powerpoint/2010/main" val="272142345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84044"/>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一、老年人资料准备的内容</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395477"/>
            <a:ext cx="11054246" cy="300082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在与老年人沟通前， 沟通者首先要掌握好老年人的基础信息和“特殊” 信息， 这既</a:t>
            </a:r>
            <a:r>
              <a:rPr lang="zh-CN" altLang="en-US" sz="1400" dirty="0" smtClean="0">
                <a:solidFill>
                  <a:srgbClr val="221E1F"/>
                </a:solidFill>
                <a:latin typeface="Adobe 宋体 Std L" panose="02020300000000000000" pitchFamily="18" charset="-122"/>
                <a:ea typeface="Adobe 宋体 Std L" panose="02020300000000000000" pitchFamily="18" charset="-122"/>
              </a:rPr>
              <a:t>能为</a:t>
            </a:r>
            <a:r>
              <a:rPr lang="zh-CN" altLang="en-US" sz="1400" dirty="0">
                <a:solidFill>
                  <a:srgbClr val="221E1F"/>
                </a:solidFill>
                <a:latin typeface="Adobe 宋体 Std L" panose="02020300000000000000" pitchFamily="18" charset="-122"/>
                <a:ea typeface="Adobe 宋体 Std L" panose="02020300000000000000" pitchFamily="18" charset="-122"/>
              </a:rPr>
              <a:t>建立良好沟通关系奠定基础， 又有利于有效规避沟通中的安全风险。沟通前需要掌握</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的老年人</a:t>
            </a:r>
            <a:r>
              <a:rPr lang="zh-CN" altLang="en-US" sz="1400" dirty="0">
                <a:solidFill>
                  <a:srgbClr val="221E1F"/>
                </a:solidFill>
                <a:latin typeface="Adobe 宋体 Std L" panose="02020300000000000000" pitchFamily="18" charset="-122"/>
                <a:ea typeface="Adobe 宋体 Std L" panose="02020300000000000000" pitchFamily="18" charset="-122"/>
              </a:rPr>
              <a:t>的资料内容大致分为两部分： 一部分是基础资料， 以常规信息为主， 如姓名、</a:t>
            </a:r>
            <a:r>
              <a:rPr lang="zh-CN" altLang="en-US" sz="1400" dirty="0" smtClean="0">
                <a:solidFill>
                  <a:srgbClr val="221E1F"/>
                </a:solidFill>
                <a:latin typeface="Adobe 宋体 Std L" panose="02020300000000000000" pitchFamily="18" charset="-122"/>
                <a:ea typeface="Adobe 宋体 Std L" panose="02020300000000000000" pitchFamily="18" charset="-122"/>
              </a:rPr>
              <a:t>性别</a:t>
            </a:r>
            <a:r>
              <a:rPr lang="zh-CN" altLang="en-US" sz="1400" dirty="0">
                <a:solidFill>
                  <a:srgbClr val="221E1F"/>
                </a:solidFill>
                <a:latin typeface="Adobe 宋体 Std L" panose="02020300000000000000" pitchFamily="18" charset="-122"/>
                <a:ea typeface="Adobe 宋体 Std L" panose="02020300000000000000" pitchFamily="18" charset="-122"/>
              </a:rPr>
              <a:t>， 帮助沟通者快速了解老年人； 另一部分是“特殊” 信息， 以个体化的需求或问题</a:t>
            </a:r>
            <a:r>
              <a:rPr lang="zh-CN" altLang="en-US" sz="1400" dirty="0" smtClean="0">
                <a:solidFill>
                  <a:srgbClr val="221E1F"/>
                </a:solidFill>
                <a:latin typeface="Adobe 宋体 Std L" panose="02020300000000000000" pitchFamily="18" charset="-122"/>
                <a:ea typeface="Adobe 宋体 Std L" panose="02020300000000000000" pitchFamily="18" charset="-122"/>
              </a:rPr>
              <a:t>为主</a:t>
            </a:r>
            <a:r>
              <a:rPr lang="zh-CN" altLang="en-US" sz="1400" dirty="0">
                <a:solidFill>
                  <a:srgbClr val="221E1F"/>
                </a:solidFill>
                <a:latin typeface="Adobe 宋体 Std L" panose="02020300000000000000" pitchFamily="18" charset="-122"/>
                <a:ea typeface="Adobe 宋体 Std L" panose="02020300000000000000" pitchFamily="18" charset="-122"/>
              </a:rPr>
              <a:t>， 如张奶奶常年患有糖尿病， 沟通者在沟通中就要针对张奶奶的糖尿病设计个性化</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沟通方案</a:t>
            </a:r>
            <a:r>
              <a:rPr lang="zh-CN" altLang="en-US" sz="1400" dirty="0">
                <a:solidFill>
                  <a:srgbClr val="221E1F"/>
                </a:solidFill>
                <a:latin typeface="Adobe 宋体 Std L" panose="02020300000000000000" pitchFamily="18" charset="-122"/>
                <a:ea typeface="Adobe 宋体 Std L" panose="02020300000000000000" pitchFamily="18" charset="-122"/>
              </a:rPr>
              <a:t>， 不能用常规的水果赠送法来建立沟通关系。</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老年人的基本</a:t>
            </a:r>
            <a:r>
              <a:rPr lang="zh-CN" altLang="en-US" sz="1400" b="1" dirty="0" smtClean="0">
                <a:solidFill>
                  <a:srgbClr val="221E1F"/>
                </a:solidFill>
                <a:latin typeface="Adobe 宋体 Std L" panose="02020300000000000000" pitchFamily="18" charset="-122"/>
                <a:ea typeface="Adobe 宋体 Std L" panose="02020300000000000000" pitchFamily="18" charset="-122"/>
              </a:rPr>
              <a:t>信息</a:t>
            </a:r>
            <a:endParaRPr lang="en-US" altLang="zh-CN" sz="1400" b="1"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的基本信息可以快速帮助沟通者了解老年人， 也可以帮助沟通者从信息中</a:t>
            </a:r>
            <a:r>
              <a:rPr lang="zh-CN" altLang="en-US" sz="1400" dirty="0" smtClean="0">
                <a:solidFill>
                  <a:srgbClr val="221E1F"/>
                </a:solidFill>
                <a:latin typeface="Adobe 宋体 Std L" panose="02020300000000000000" pitchFamily="18" charset="-122"/>
                <a:ea typeface="Adobe 宋体 Std L" panose="02020300000000000000" pitchFamily="18" charset="-122"/>
              </a:rPr>
              <a:t>推断出</a:t>
            </a:r>
            <a:r>
              <a:rPr lang="zh-CN" altLang="en-US" sz="1400" dirty="0">
                <a:solidFill>
                  <a:srgbClr val="221E1F"/>
                </a:solidFill>
                <a:latin typeface="Adobe 宋体 Std L" panose="02020300000000000000" pitchFamily="18" charset="-122"/>
                <a:ea typeface="Adobe 宋体 Std L" panose="02020300000000000000" pitchFamily="18" charset="-122"/>
              </a:rPr>
              <a:t>老年人的一些情况。这些信息包括姓名、性别、出生日期、身份证号、民族、</a:t>
            </a:r>
            <a:r>
              <a:rPr lang="zh-CN" altLang="en-US" sz="1400" dirty="0" smtClean="0">
                <a:solidFill>
                  <a:srgbClr val="221E1F"/>
                </a:solidFill>
                <a:latin typeface="Adobe 宋体 Std L" panose="02020300000000000000" pitchFamily="18" charset="-122"/>
                <a:ea typeface="Adobe 宋体 Std L" panose="02020300000000000000" pitchFamily="18" charset="-122"/>
              </a:rPr>
              <a:t>文化程度</a:t>
            </a:r>
            <a:r>
              <a:rPr lang="zh-CN" altLang="en-US" sz="1400" dirty="0">
                <a:solidFill>
                  <a:srgbClr val="221E1F"/>
                </a:solidFill>
                <a:latin typeface="Adobe 宋体 Std L" panose="02020300000000000000" pitchFamily="18" charset="-122"/>
                <a:ea typeface="Adobe 宋体 Std L" panose="02020300000000000000" pitchFamily="18" charset="-122"/>
              </a:rPr>
              <a:t>、宗教信仰、婚姻状况、子女情况、居住情况等。沟通者在沟通中， 要根据老年人个人资料的不同， 而设计、选择沟通技巧， 并规避一些沟通禁忌。例如， 崔爷爷是文盲，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可以通过老年人的文化程度， 选择适当的询问方式， 对于崔爷爷， 用直接询问的方式</a:t>
            </a:r>
            <a:r>
              <a:rPr lang="zh-CN" altLang="en-US" sz="1400" dirty="0" smtClean="0">
                <a:solidFill>
                  <a:srgbClr val="221E1F"/>
                </a:solidFill>
                <a:latin typeface="Adobe 宋体 Std L" panose="02020300000000000000" pitchFamily="18" charset="-122"/>
                <a:ea typeface="Adobe 宋体 Std L" panose="02020300000000000000" pitchFamily="18" charset="-122"/>
              </a:rPr>
              <a:t>更合适</a:t>
            </a:r>
            <a:r>
              <a:rPr lang="zh-CN" altLang="en-US" sz="1400" dirty="0">
                <a:solidFill>
                  <a:srgbClr val="221E1F"/>
                </a:solidFill>
                <a:latin typeface="Adobe 宋体 Std L" panose="02020300000000000000" pitchFamily="18" charset="-122"/>
                <a:ea typeface="Adobe 宋体 Std L" panose="02020300000000000000" pitchFamily="18" charset="-122"/>
              </a:rPr>
              <a:t>， 也可从文化程度推断出崔爷爷儿时经济情况不理想， 可能居住在农村等。</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沟通前老年人资料的准备</a:t>
            </a:r>
          </a:p>
        </p:txBody>
      </p:sp>
    </p:spTree>
    <p:extLst>
      <p:ext uri="{BB962C8B-B14F-4D97-AF65-F5344CB8AC3E}">
        <p14:creationId xmlns:p14="http://schemas.microsoft.com/office/powerpoint/2010/main" val="250114438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270353"/>
            <a:ext cx="11054246" cy="41549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老年人的基本信息见</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379916" y="3106518"/>
            <a:ext cx="6612517" cy="3647152"/>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老年人的特殊信息</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的身体、心理资料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老年人的身体、心理资料包括意识水平（神志是否清醒， 有无嗜睡、昏睡、昏迷</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a:t>
            </a:r>
            <a:r>
              <a:rPr lang="zh-CN" altLang="en-US" sz="1400" dirty="0">
                <a:solidFill>
                  <a:srgbClr val="221E1F"/>
                </a:solidFill>
                <a:latin typeface="Adobe 宋体 Std L" panose="02020300000000000000" pitchFamily="18" charset="-122"/>
                <a:ea typeface="Adobe 宋体 Std L" panose="02020300000000000000" pitchFamily="18" charset="-122"/>
              </a:rPr>
              <a:t>）、视力、听力、沟通交流能力、感知觉、社会交往能力、时间、空间定向能力、</a:t>
            </a:r>
            <a:r>
              <a:rPr lang="zh-CN" altLang="en-US" sz="1400" dirty="0" smtClean="0">
                <a:solidFill>
                  <a:srgbClr val="221E1F"/>
                </a:solidFill>
                <a:latin typeface="Adobe 宋体 Std L" panose="02020300000000000000" pitchFamily="18" charset="-122"/>
                <a:ea typeface="Adobe 宋体 Std L" panose="02020300000000000000" pitchFamily="18" charset="-122"/>
              </a:rPr>
              <a:t>疾病诊断</a:t>
            </a:r>
            <a:r>
              <a:rPr lang="zh-CN" altLang="en-US" sz="1400" dirty="0">
                <a:solidFill>
                  <a:srgbClr val="221E1F"/>
                </a:solidFill>
                <a:latin typeface="Adobe 宋体 Std L" panose="02020300000000000000" pitchFamily="18" charset="-122"/>
                <a:ea typeface="Adobe 宋体 Std L" panose="02020300000000000000" pitchFamily="18" charset="-122"/>
              </a:rPr>
              <a:t>情况（身体疾病、精神疾病、心理疾病、认知障碍、遗传病、传染病） 等（</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。沟通者要特别注意老年人是否有行走障碍、大小便控制障碍， 是否近期出现过跌倒</a:t>
            </a:r>
            <a:r>
              <a:rPr lang="zh-CN" altLang="en-US" sz="1400" dirty="0" smtClean="0">
                <a:solidFill>
                  <a:srgbClr val="221E1F"/>
                </a:solidFill>
                <a:latin typeface="Adobe 宋体 Std L" panose="02020300000000000000" pitchFamily="18" charset="-122"/>
                <a:ea typeface="Adobe 宋体 Std L" panose="02020300000000000000" pitchFamily="18" charset="-122"/>
              </a:rPr>
              <a:t>、自杀</a:t>
            </a:r>
            <a:r>
              <a:rPr lang="zh-CN" altLang="en-US" sz="1400" dirty="0">
                <a:solidFill>
                  <a:srgbClr val="221E1F"/>
                </a:solidFill>
                <a:latin typeface="Adobe 宋体 Std L" panose="02020300000000000000" pitchFamily="18" charset="-122"/>
                <a:ea typeface="Adobe 宋体 Std L" panose="02020300000000000000" pitchFamily="18" charset="-122"/>
              </a:rPr>
              <a:t>、走失等情况， 是否存在攻击行为、抑郁症状或认知功能障碍。掌握老年人的身心</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a:t>
            </a:r>
            <a:r>
              <a:rPr lang="zh-CN" altLang="en-US" sz="1400" dirty="0">
                <a:solidFill>
                  <a:srgbClr val="221E1F"/>
                </a:solidFill>
                <a:latin typeface="Adobe 宋体 Std L" panose="02020300000000000000" pitchFamily="18" charset="-122"/>
                <a:ea typeface="Adobe 宋体 Std L" panose="02020300000000000000" pitchFamily="18" charset="-122"/>
              </a:rPr>
              <a:t>可以有效提高沟通的效率， 也能有效规避很多沟通中的安全风险。比如， 很多老年人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的视力</a:t>
            </a:r>
            <a:r>
              <a:rPr lang="zh-CN" altLang="en-US" sz="1400" dirty="0">
                <a:solidFill>
                  <a:srgbClr val="221E1F"/>
                </a:solidFill>
                <a:latin typeface="Adobe 宋体 Std L" panose="02020300000000000000" pitchFamily="18" charset="-122"/>
                <a:ea typeface="Adobe 宋体 Std L" panose="02020300000000000000" pitchFamily="18" charset="-122"/>
              </a:rPr>
              <a:t>和听力随着年龄的增加而有所下降， 沟通者要根据资料而决定是否检查老年人有无</a:t>
            </a:r>
            <a:r>
              <a:rPr lang="zh-CN" altLang="en-US" sz="1400" dirty="0" smtClean="0">
                <a:solidFill>
                  <a:srgbClr val="221E1F"/>
                </a:solidFill>
                <a:latin typeface="Adobe 宋体 Std L" panose="02020300000000000000" pitchFamily="18" charset="-122"/>
                <a:ea typeface="Adobe 宋体 Std L" panose="02020300000000000000" pitchFamily="18" charset="-122"/>
              </a:rPr>
              <a:t>佩戴</a:t>
            </a:r>
            <a:r>
              <a:rPr lang="zh-CN" altLang="en-US" sz="1400" dirty="0">
                <a:solidFill>
                  <a:srgbClr val="221E1F"/>
                </a:solidFill>
                <a:latin typeface="Adobe 宋体 Std L" panose="02020300000000000000" pitchFamily="18" charset="-122"/>
                <a:ea typeface="Adobe 宋体 Std L" panose="02020300000000000000" pitchFamily="18" charset="-122"/>
              </a:rPr>
              <a:t>老花镜或近视镜、助听器的情况， 以减少沟通的障碍</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6175" y="882781"/>
            <a:ext cx="4819650"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25259" y="3324304"/>
            <a:ext cx="4781550" cy="1228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87159" y="4553029"/>
            <a:ext cx="4819650" cy="201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758655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615127"/>
            <a:ext cx="11054246" cy="235449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所处社会环境资料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老年人所处社会环境资料包括老年人的成长背景、学习、工作、生活环境、经济</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a:t>
            </a:r>
            <a:r>
              <a:rPr lang="zh-CN" altLang="en-US" sz="1400" dirty="0">
                <a:solidFill>
                  <a:srgbClr val="221E1F"/>
                </a:solidFill>
                <a:latin typeface="Adobe 宋体 Std L" panose="02020300000000000000" pitchFamily="18" charset="-122"/>
                <a:ea typeface="Adobe 宋体 Std L" panose="02020300000000000000" pitchFamily="18" charset="-122"/>
              </a:rPr>
              <a:t>、家庭关系、社会关系、家属的联系方式等。了解老年人的社会环境资料， 可以帮助沟通者找到老年人感兴趣的话题， 迅速建立良好的沟通关系， 也可以帮助沟通者在沟通中</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问题时（尤其是治疗性沟通）， 找到转折契机话题。例如， 李奶奶， 患有认知障碍， </a:t>
            </a:r>
            <a:r>
              <a:rPr lang="zh-CN" altLang="en-US" sz="1400" dirty="0" smtClean="0">
                <a:solidFill>
                  <a:srgbClr val="221E1F"/>
                </a:solidFill>
                <a:latin typeface="Adobe 宋体 Std L" panose="02020300000000000000" pitchFamily="18" charset="-122"/>
                <a:ea typeface="Adobe 宋体 Std L" panose="02020300000000000000" pitchFamily="18" charset="-122"/>
              </a:rPr>
              <a:t>每天下午五点</a:t>
            </a:r>
            <a:r>
              <a:rPr lang="zh-CN" altLang="en-US" sz="1400" dirty="0">
                <a:solidFill>
                  <a:srgbClr val="221E1F"/>
                </a:solidFill>
                <a:latin typeface="Adobe 宋体 Std L" panose="02020300000000000000" pitchFamily="18" charset="-122"/>
                <a:ea typeface="Adobe 宋体 Std L" panose="02020300000000000000" pitchFamily="18" charset="-122"/>
              </a:rPr>
              <a:t>左右都要到楼门外的小草坪转悠， 询问多次她也不肯说是因为什么， 甚至</a:t>
            </a:r>
            <a:r>
              <a:rPr lang="zh-CN" altLang="en-US" sz="1400" dirty="0" smtClean="0">
                <a:solidFill>
                  <a:srgbClr val="221E1F"/>
                </a:solidFill>
                <a:latin typeface="Adobe 宋体 Std L" panose="02020300000000000000" pitchFamily="18" charset="-122"/>
                <a:ea typeface="Adobe 宋体 Std L" panose="02020300000000000000" pitchFamily="18" charset="-122"/>
              </a:rPr>
              <a:t>天气恶劣</a:t>
            </a:r>
            <a:r>
              <a:rPr lang="zh-CN" altLang="en-US" sz="1400" dirty="0">
                <a:solidFill>
                  <a:srgbClr val="221E1F"/>
                </a:solidFill>
                <a:latin typeface="Adobe 宋体 Std L" panose="02020300000000000000" pitchFamily="18" charset="-122"/>
                <a:ea typeface="Adobe 宋体 Std L" panose="02020300000000000000" pitchFamily="18" charset="-122"/>
              </a:rPr>
              <a:t>时， 她也保持这一习惯。后经了解， 李奶奶住楼房前一直在农村平房居住， 她常年</a:t>
            </a:r>
            <a:r>
              <a:rPr lang="zh-CN" altLang="en-US" sz="1400" dirty="0" smtClean="0">
                <a:solidFill>
                  <a:srgbClr val="221E1F"/>
                </a:solidFill>
                <a:latin typeface="Adobe 宋体 Std L" panose="02020300000000000000" pitchFamily="18" charset="-122"/>
                <a:ea typeface="Adobe 宋体 Std L" panose="02020300000000000000" pitchFamily="18" charset="-122"/>
              </a:rPr>
              <a:t>在院子</a:t>
            </a:r>
            <a:r>
              <a:rPr lang="zh-CN" altLang="en-US" sz="1400" dirty="0">
                <a:solidFill>
                  <a:srgbClr val="221E1F"/>
                </a:solidFill>
                <a:latin typeface="Adobe 宋体 Std L" panose="02020300000000000000" pitchFamily="18" charset="-122"/>
                <a:ea typeface="Adobe 宋体 Std L" panose="02020300000000000000" pitchFamily="18" charset="-122"/>
              </a:rPr>
              <a:t>里养鸡， 傍晚总要赶小鸡回笼子。因此， 沟通者了解这一情况后， 天气不好时， 就</a:t>
            </a:r>
            <a:r>
              <a:rPr lang="zh-CN" altLang="en-US" sz="1400" dirty="0" smtClean="0">
                <a:solidFill>
                  <a:srgbClr val="221E1F"/>
                </a:solidFill>
                <a:latin typeface="Adobe 宋体 Std L" panose="02020300000000000000" pitchFamily="18" charset="-122"/>
                <a:ea typeface="Adobe 宋体 Std L" panose="02020300000000000000" pitchFamily="18" charset="-122"/>
              </a:rPr>
              <a:t>会告诉</a:t>
            </a:r>
            <a:r>
              <a:rPr lang="zh-CN" altLang="en-US" sz="1400" dirty="0">
                <a:solidFill>
                  <a:srgbClr val="221E1F"/>
                </a:solidFill>
                <a:latin typeface="Adobe 宋体 Std L" panose="02020300000000000000" pitchFamily="18" charset="-122"/>
                <a:ea typeface="Adobe 宋体 Std L" panose="02020300000000000000" pitchFamily="18" charset="-122"/>
              </a:rPr>
              <a:t>李奶奶， 小鸡已经回笼子了， 并且给她看手机里提前拍好的小鸡在笼子里的照片。</a:t>
            </a:r>
            <a:endParaRPr lang="zh-CN" altLang="en-US" sz="1400" dirty="0">
              <a:latin typeface="Adobe 宋体 Std L" panose="02020300000000000000" pitchFamily="18" charset="-122"/>
              <a:ea typeface="Adobe 宋体 Std L" panose="02020300000000000000" pitchFamily="18" charset="-122"/>
            </a:endParaRPr>
          </a:p>
        </p:txBody>
      </p:sp>
      <p:sp>
        <p:nvSpPr>
          <p:cNvPr id="6" name="文本框 1">
            <a:extLst>
              <a:ext uri="{FF2B5EF4-FFF2-40B4-BE49-F238E27FC236}">
                <a16:creationId xmlns="" xmlns:a16="http://schemas.microsoft.com/office/drawing/2014/main" id="{5263DC9B-3D8F-19CA-605A-141B5E847747}"/>
              </a:ext>
            </a:extLst>
          </p:cNvPr>
          <p:cNvSpPr txBox="1"/>
          <p:nvPr/>
        </p:nvSpPr>
        <p:spPr>
          <a:xfrm>
            <a:off x="282959" y="399542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二、老年人资料收集方法</a:t>
            </a:r>
          </a:p>
        </p:txBody>
      </p:sp>
      <p:sp>
        <p:nvSpPr>
          <p:cNvPr id="7" name="文本框 2">
            <a:extLst>
              <a:ext uri="{FF2B5EF4-FFF2-40B4-BE49-F238E27FC236}">
                <a16:creationId xmlns="" xmlns:a16="http://schemas.microsoft.com/office/drawing/2014/main" id="{8FF45739-E9BA-7E83-93BC-781D5B5F48CC}"/>
              </a:ext>
            </a:extLst>
          </p:cNvPr>
          <p:cNvSpPr txBox="1"/>
          <p:nvPr/>
        </p:nvSpPr>
        <p:spPr>
          <a:xfrm>
            <a:off x="352341" y="4572198"/>
            <a:ext cx="11509875" cy="102823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询问法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询问法就是面对面直接向老年人或老年人的家庭成员、老同事、照护人员、邻居、</a:t>
            </a:r>
            <a:r>
              <a:rPr lang="zh-CN" altLang="en-US" sz="1400" dirty="0" smtClean="0">
                <a:solidFill>
                  <a:srgbClr val="221E1F"/>
                </a:solidFill>
                <a:latin typeface="Adobe 宋体 Std L" panose="02020300000000000000" pitchFamily="18" charset="-122"/>
                <a:ea typeface="Adobe 宋体 Std L" panose="02020300000000000000" pitchFamily="18" charset="-122"/>
              </a:rPr>
              <a:t>所在</a:t>
            </a:r>
            <a:r>
              <a:rPr lang="zh-CN" altLang="en-US" sz="1400" dirty="0">
                <a:solidFill>
                  <a:srgbClr val="221E1F"/>
                </a:solidFill>
                <a:latin typeface="Adobe 宋体 Std L" panose="02020300000000000000" pitchFamily="18" charset="-122"/>
                <a:ea typeface="Adobe 宋体 Std L" panose="02020300000000000000" pitchFamily="18" charset="-122"/>
              </a:rPr>
              <a:t>社区的工作人员咨询所需的资料， 这是一种基本方法。常用的方法包括口头询问法和</a:t>
            </a:r>
            <a:r>
              <a:rPr lang="zh-CN" altLang="en-US" sz="1400" dirty="0" smtClean="0">
                <a:solidFill>
                  <a:srgbClr val="221E1F"/>
                </a:solidFill>
                <a:latin typeface="Adobe 宋体 Std L" panose="02020300000000000000" pitchFamily="18" charset="-122"/>
                <a:ea typeface="Adobe 宋体 Std L" panose="02020300000000000000" pitchFamily="18" charset="-122"/>
              </a:rPr>
              <a:t>书面</a:t>
            </a:r>
            <a:r>
              <a:rPr lang="zh-CN" altLang="en-US" sz="1400" dirty="0">
                <a:solidFill>
                  <a:srgbClr val="221E1F"/>
                </a:solidFill>
                <a:latin typeface="Adobe 宋体 Std L" panose="02020300000000000000" pitchFamily="18" charset="-122"/>
                <a:ea typeface="Adobe 宋体 Std L" panose="02020300000000000000" pitchFamily="18" charset="-122"/>
              </a:rPr>
              <a:t>询问法。</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6696703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064832"/>
            <a:ext cx="11054246" cy="4293483"/>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口头</a:t>
            </a:r>
            <a:r>
              <a:rPr lang="zh-CN" altLang="en-US" sz="1400" dirty="0">
                <a:solidFill>
                  <a:srgbClr val="221E1F"/>
                </a:solidFill>
                <a:latin typeface="Adobe 宋体 Std L" panose="02020300000000000000" pitchFamily="18" charset="-122"/>
                <a:ea typeface="Adobe 宋体 Std L" panose="02020300000000000000" pitchFamily="18" charset="-122"/>
              </a:rPr>
              <a:t>询问法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口头询问法可以是一对一的询问， 也可以是一对多的询问， 沟通者将想要了解的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资料提前整理成提纲， 再逐一进行提问， 最后将获得的信息进行总结。这种方法适合</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一些</a:t>
            </a:r>
            <a:r>
              <a:rPr lang="zh-CN" altLang="en-US" sz="1400" dirty="0">
                <a:solidFill>
                  <a:srgbClr val="221E1F"/>
                </a:solidFill>
                <a:latin typeface="Adobe 宋体 Std L" panose="02020300000000000000" pitchFamily="18" charset="-122"/>
                <a:ea typeface="Adobe 宋体 Std L" panose="02020300000000000000" pitchFamily="18" charset="-122"/>
              </a:rPr>
              <a:t>沟通能力和社会参与能力较好的老年人， 沟通者要注意询问的时间不宜过长、询问的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方式</a:t>
            </a:r>
            <a:r>
              <a:rPr lang="zh-CN" altLang="en-US" sz="1400" dirty="0">
                <a:solidFill>
                  <a:srgbClr val="221E1F"/>
                </a:solidFill>
                <a:latin typeface="Adobe 宋体 Std L" panose="02020300000000000000" pitchFamily="18" charset="-122"/>
                <a:ea typeface="Adobe 宋体 Std L" panose="02020300000000000000" pitchFamily="18" charset="-122"/>
              </a:rPr>
              <a:t>要尽量简单。例如， 沟通者想获得老年人的家庭结构， 可以通过询问“张奶奶， 您</a:t>
            </a:r>
            <a:r>
              <a:rPr lang="zh-CN" altLang="en-US" sz="1400" dirty="0" smtClean="0">
                <a:solidFill>
                  <a:srgbClr val="221E1F"/>
                </a:solidFill>
                <a:latin typeface="Adobe 宋体 Std L" panose="02020300000000000000" pitchFamily="18" charset="-122"/>
                <a:ea typeface="Adobe 宋体 Std L" panose="02020300000000000000" pitchFamily="18" charset="-122"/>
              </a:rPr>
              <a:t>家里都</a:t>
            </a:r>
            <a:r>
              <a:rPr lang="zh-CN" altLang="en-US" sz="1400" dirty="0">
                <a:solidFill>
                  <a:srgbClr val="221E1F"/>
                </a:solidFill>
                <a:latin typeface="Adobe 宋体 Std L" panose="02020300000000000000" pitchFamily="18" charset="-122"/>
                <a:ea typeface="Adobe 宋体 Std L" panose="02020300000000000000" pitchFamily="18" charset="-122"/>
              </a:rPr>
              <a:t>有什么人啊？” “您儿子长得真帅， 孙子一定也很好看吧？” 等方法直接或间接得到</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家庭人员</a:t>
            </a:r>
            <a:r>
              <a:rPr lang="zh-CN" altLang="en-US" sz="1400" dirty="0">
                <a:solidFill>
                  <a:srgbClr val="221E1F"/>
                </a:solidFill>
                <a:latin typeface="Adobe 宋体 Std L" panose="02020300000000000000" pitchFamily="18" charset="-122"/>
                <a:ea typeface="Adobe 宋体 Std L" panose="02020300000000000000" pitchFamily="18" charset="-122"/>
              </a:rPr>
              <a:t>信息。对于一些沟通能力和社会参与能力较弱的老年人， 在无法获得必要信息的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情况下</a:t>
            </a:r>
            <a:r>
              <a:rPr lang="zh-CN" altLang="en-US" sz="1400" dirty="0">
                <a:solidFill>
                  <a:srgbClr val="221E1F"/>
                </a:solidFill>
                <a:latin typeface="Adobe 宋体 Std L" panose="02020300000000000000" pitchFamily="18" charset="-122"/>
                <a:ea typeface="Adobe 宋体 Std L" panose="02020300000000000000" pitchFamily="18" charset="-122"/>
              </a:rPr>
              <a:t>， 沟通者可以通过一些投射技术来获得想要了解的老年人资料。例如， 张爷爷入住养老机构一年了， 除刚入院时儿子来过一次， 之后就再未露面， 张爷爷也闭口不提。沟通者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请张爷爷</a:t>
            </a:r>
            <a:r>
              <a:rPr lang="zh-CN" altLang="en-US" sz="1400" dirty="0">
                <a:solidFill>
                  <a:srgbClr val="221E1F"/>
                </a:solidFill>
                <a:latin typeface="Adobe 宋体 Std L" panose="02020300000000000000" pitchFamily="18" charset="-122"/>
                <a:ea typeface="Adobe 宋体 Std L" panose="02020300000000000000" pitchFamily="18" charset="-122"/>
              </a:rPr>
              <a:t>和自己玩打电话游戏， 自己扮演张爷爷的儿子， 通过模拟“孝顺儿子” “工作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繁忙的</a:t>
            </a:r>
            <a:r>
              <a:rPr lang="zh-CN" altLang="en-US" sz="1400" dirty="0">
                <a:solidFill>
                  <a:srgbClr val="221E1F"/>
                </a:solidFill>
                <a:latin typeface="Adobe 宋体 Std L" panose="02020300000000000000" pitchFamily="18" charset="-122"/>
                <a:ea typeface="Adobe 宋体 Std L" panose="02020300000000000000" pitchFamily="18" charset="-122"/>
              </a:rPr>
              <a:t>儿子” “有隔阂的儿子” 等不同情况了解张爷爷与儿子的关系情况</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书面</a:t>
            </a:r>
            <a:r>
              <a:rPr lang="zh-CN" altLang="en-US" sz="1400" dirty="0">
                <a:solidFill>
                  <a:srgbClr val="221E1F"/>
                </a:solidFill>
                <a:latin typeface="Adobe 宋体 Std L" panose="02020300000000000000" pitchFamily="18" charset="-122"/>
                <a:ea typeface="Adobe 宋体 Std L" panose="02020300000000000000" pitchFamily="18" charset="-122"/>
              </a:rPr>
              <a:t>询问</a:t>
            </a:r>
            <a:r>
              <a:rPr lang="zh-CN" altLang="en-US" sz="1400" dirty="0" smtClean="0">
                <a:solidFill>
                  <a:srgbClr val="221E1F"/>
                </a:solidFill>
                <a:latin typeface="Adobe 宋体 Std L" panose="02020300000000000000" pitchFamily="18" charset="-122"/>
                <a:ea typeface="Adobe 宋体 Std L" panose="02020300000000000000" pitchFamily="18" charset="-122"/>
              </a:rPr>
              <a:t>法</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针对</a:t>
            </a:r>
            <a:r>
              <a:rPr lang="zh-CN" altLang="en-US" sz="1400" dirty="0">
                <a:solidFill>
                  <a:srgbClr val="221E1F"/>
                </a:solidFill>
                <a:latin typeface="Adobe 宋体 Std L" panose="02020300000000000000" pitchFamily="18" charset="-122"/>
                <a:ea typeface="Adobe 宋体 Std L" panose="02020300000000000000" pitchFamily="18" charset="-122"/>
              </a:rPr>
              <a:t>有一定文化基础的老年人使用的方法。这种方法较口头询问法更便于整理， </a:t>
            </a:r>
            <a:r>
              <a:rPr lang="zh-CN" altLang="en-US" sz="1400" dirty="0" smtClean="0">
                <a:solidFill>
                  <a:srgbClr val="221E1F"/>
                </a:solidFill>
                <a:latin typeface="Adobe 宋体 Std L" panose="02020300000000000000" pitchFamily="18" charset="-122"/>
                <a:ea typeface="Adobe 宋体 Std L" panose="02020300000000000000" pitchFamily="18" charset="-122"/>
              </a:rPr>
              <a:t>针对性</a:t>
            </a:r>
            <a:r>
              <a:rPr lang="zh-CN" altLang="en-US" sz="1400" dirty="0">
                <a:solidFill>
                  <a:srgbClr val="221E1F"/>
                </a:solidFill>
                <a:latin typeface="Adobe 宋体 Std L" panose="02020300000000000000" pitchFamily="18" charset="-122"/>
                <a:ea typeface="Adobe 宋体 Std L" panose="02020300000000000000" pitchFamily="18" charset="-122"/>
              </a:rPr>
              <a:t>更强， 有利于节省询问时间。问卷调查法是最基础的方法， 尤其针对数量较多的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老年人更为</a:t>
            </a:r>
            <a:r>
              <a:rPr lang="zh-CN" altLang="en-US" sz="1400" dirty="0">
                <a:solidFill>
                  <a:srgbClr val="221E1F"/>
                </a:solidFill>
                <a:latin typeface="Adobe 宋体 Std L" panose="02020300000000000000" pitchFamily="18" charset="-122"/>
                <a:ea typeface="Adobe 宋体 Std L" panose="02020300000000000000" pitchFamily="18" charset="-122"/>
              </a:rPr>
              <a:t>适用。沟通者在设计问卷时除了要注意避免双重问题、选项重叠等一般性原则， </a:t>
            </a:r>
            <a:r>
              <a:rPr lang="zh-CN" altLang="en-US" sz="1400" dirty="0" smtClean="0">
                <a:solidFill>
                  <a:srgbClr val="221E1F"/>
                </a:solidFill>
                <a:latin typeface="Adobe 宋体 Std L" panose="02020300000000000000" pitchFamily="18" charset="-122"/>
                <a:ea typeface="Adobe 宋体 Std L" panose="02020300000000000000" pitchFamily="18" charset="-122"/>
              </a:rPr>
              <a:t>还要特别</a:t>
            </a:r>
            <a:r>
              <a:rPr lang="zh-CN" altLang="en-US" sz="1400" dirty="0">
                <a:solidFill>
                  <a:srgbClr val="221E1F"/>
                </a:solidFill>
                <a:latin typeface="Adobe 宋体 Std L" panose="02020300000000000000" pitchFamily="18" charset="-122"/>
                <a:ea typeface="Adobe 宋体 Std L" panose="02020300000000000000" pitchFamily="18" charset="-122"/>
              </a:rPr>
              <a:t>注意语言的简单易懂和字体的大小。另外， 对于一些有一定文化基础却不善于表达</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的老年人</a:t>
            </a:r>
            <a:r>
              <a:rPr lang="zh-CN" altLang="en-US" sz="1400" dirty="0">
                <a:solidFill>
                  <a:srgbClr val="221E1F"/>
                </a:solidFill>
                <a:latin typeface="Adobe 宋体 Std L" panose="02020300000000000000" pitchFamily="18" charset="-122"/>
                <a:ea typeface="Adobe 宋体 Std L" panose="02020300000000000000" pitchFamily="18" charset="-122"/>
              </a:rPr>
              <a:t>， 沟通者可以采用填空等方式来获得资料。例如， 沟通者想获得老年人对机构的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a:t>
            </a:r>
            <a:r>
              <a:rPr lang="zh-CN" altLang="en-US" sz="1400" dirty="0">
                <a:solidFill>
                  <a:srgbClr val="221E1F"/>
                </a:solidFill>
                <a:latin typeface="Adobe 宋体 Std L" panose="02020300000000000000" pitchFamily="18" charset="-122"/>
                <a:ea typeface="Adobe 宋体 Std L" panose="02020300000000000000" pitchFamily="18" charset="-122"/>
              </a:rPr>
              <a:t>时， 可以设置填空， 让老年人填写</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55703667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675088"/>
            <a:ext cx="11054246" cy="5586145"/>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资料法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资料法就是利用已有的资料（如养老机构内的老年人档案、老年人所在社区的档案</a:t>
            </a:r>
            <a:r>
              <a:rPr lang="zh-CN" altLang="en-US" sz="1400" dirty="0" smtClean="0">
                <a:solidFill>
                  <a:srgbClr val="221E1F"/>
                </a:solidFill>
                <a:latin typeface="Adobe 宋体 Std L" panose="02020300000000000000" pitchFamily="18" charset="-122"/>
                <a:ea typeface="Adobe 宋体 Std L" panose="02020300000000000000" pitchFamily="18" charset="-122"/>
              </a:rPr>
              <a:t>资料</a:t>
            </a:r>
            <a:r>
              <a:rPr lang="zh-CN" altLang="en-US" sz="1400" dirty="0">
                <a:solidFill>
                  <a:srgbClr val="221E1F"/>
                </a:solidFill>
                <a:latin typeface="Adobe 宋体 Std L" panose="02020300000000000000" pitchFamily="18" charset="-122"/>
                <a:ea typeface="Adobe 宋体 Std L" panose="02020300000000000000" pitchFamily="18" charset="-122"/>
              </a:rPr>
              <a:t>、老年人的病例、老年人获得的荣誉、工作报告等）， 或者咨询为老年人服务的相关</a:t>
            </a:r>
            <a:r>
              <a:rPr lang="zh-CN" altLang="en-US" sz="1400" dirty="0" smtClean="0">
                <a:solidFill>
                  <a:srgbClr val="221E1F"/>
                </a:solidFill>
                <a:latin typeface="Adobe 宋体 Std L" panose="02020300000000000000" pitchFamily="18" charset="-122"/>
                <a:ea typeface="Adobe 宋体 Std L" panose="02020300000000000000" pitchFamily="18" charset="-122"/>
              </a:rPr>
              <a:t>专业</a:t>
            </a:r>
            <a:r>
              <a:rPr lang="zh-CN" altLang="en-US" sz="1400" dirty="0">
                <a:solidFill>
                  <a:srgbClr val="221E1F"/>
                </a:solidFill>
                <a:latin typeface="Adobe 宋体 Std L" panose="02020300000000000000" pitchFamily="18" charset="-122"/>
                <a:ea typeface="Adobe 宋体 Std L" panose="02020300000000000000" pitchFamily="18" charset="-122"/>
              </a:rPr>
              <a:t>人士（如养老护理员、社会工作者、医师）， 根据这些资料来掌握老年人的信息。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这种方法</a:t>
            </a:r>
            <a:r>
              <a:rPr lang="zh-CN" altLang="en-US" sz="1400" dirty="0">
                <a:solidFill>
                  <a:srgbClr val="221E1F"/>
                </a:solidFill>
                <a:latin typeface="Adobe 宋体 Std L" panose="02020300000000000000" pitchFamily="18" charset="-122"/>
                <a:ea typeface="Adobe 宋体 Std L" panose="02020300000000000000" pitchFamily="18" charset="-122"/>
              </a:rPr>
              <a:t>获得的资料更为专业， 但会有滞后性</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观察法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所谓观察法， 就是对沟通对象有目的、有计划地在自然状态下进行实地观察。这种</a:t>
            </a:r>
            <a:r>
              <a:rPr lang="zh-CN" altLang="en-US" sz="1400" dirty="0" smtClean="0">
                <a:solidFill>
                  <a:srgbClr val="221E1F"/>
                </a:solidFill>
                <a:latin typeface="Adobe 宋体 Std L" panose="02020300000000000000" pitchFamily="18" charset="-122"/>
                <a:ea typeface="Adobe 宋体 Std L" panose="02020300000000000000" pitchFamily="18" charset="-122"/>
              </a:rPr>
              <a:t>方法</a:t>
            </a:r>
            <a:r>
              <a:rPr lang="zh-CN" altLang="en-US" sz="1400" dirty="0">
                <a:solidFill>
                  <a:srgbClr val="221E1F"/>
                </a:solidFill>
                <a:latin typeface="Adobe 宋体 Std L" panose="02020300000000000000" pitchFamily="18" charset="-122"/>
                <a:ea typeface="Adobe 宋体 Std L" panose="02020300000000000000" pitchFamily="18" charset="-122"/>
              </a:rPr>
              <a:t>因为不掺杂人为的干扰， 能增加沟通者对资料信息的认识度， 无论在家庭、养老机构</a:t>
            </a:r>
            <a:r>
              <a:rPr lang="zh-CN" altLang="en-US" sz="1400" dirty="0" smtClean="0">
                <a:solidFill>
                  <a:srgbClr val="221E1F"/>
                </a:solidFill>
                <a:latin typeface="Adobe 宋体 Std L" panose="02020300000000000000" pitchFamily="18" charset="-122"/>
                <a:ea typeface="Adobe 宋体 Std L" panose="02020300000000000000" pitchFamily="18" charset="-122"/>
              </a:rPr>
              <a:t>、社区</a:t>
            </a:r>
            <a:r>
              <a:rPr lang="zh-CN" altLang="en-US" sz="1400" dirty="0">
                <a:solidFill>
                  <a:srgbClr val="221E1F"/>
                </a:solidFill>
                <a:latin typeface="Adobe 宋体 Std L" panose="02020300000000000000" pitchFamily="18" charset="-122"/>
                <a:ea typeface="Adobe 宋体 Std L" panose="02020300000000000000" pitchFamily="18" charset="-122"/>
              </a:rPr>
              <a:t>都有很好的效果。当然， 这种方法由于无法控制事情发生的条件， 也相当耗时， 且</a:t>
            </a:r>
            <a:r>
              <a:rPr lang="zh-CN" altLang="en-US" sz="1400" dirty="0" smtClean="0">
                <a:solidFill>
                  <a:srgbClr val="221E1F"/>
                </a:solidFill>
                <a:latin typeface="Adobe 宋体 Std L" panose="02020300000000000000" pitchFamily="18" charset="-122"/>
                <a:ea typeface="Adobe 宋体 Std L" panose="02020300000000000000" pitchFamily="18" charset="-122"/>
              </a:rPr>
              <a:t>无法</a:t>
            </a:r>
            <a:r>
              <a:rPr lang="zh-CN" altLang="en-US" sz="1400" dirty="0">
                <a:solidFill>
                  <a:srgbClr val="221E1F"/>
                </a:solidFill>
                <a:latin typeface="Adobe 宋体 Std L" panose="02020300000000000000" pitchFamily="18" charset="-122"/>
                <a:ea typeface="Adobe 宋体 Std L" panose="02020300000000000000" pitchFamily="18" charset="-122"/>
              </a:rPr>
              <a:t>控制被观察老年人为迎合观察者而刻意改变。沟通者通过对老年人形象、姿态的观察</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其爱好特征； 通过举止、神态、表情等生理变化和表情动作， 判别老年人的情绪； </a:t>
            </a:r>
            <a:r>
              <a:rPr lang="zh-CN" altLang="en-US" sz="1400" dirty="0" smtClean="0">
                <a:solidFill>
                  <a:srgbClr val="221E1F"/>
                </a:solidFill>
                <a:latin typeface="Adobe 宋体 Std L" panose="02020300000000000000" pitchFamily="18" charset="-122"/>
                <a:ea typeface="Adobe 宋体 Std L" panose="02020300000000000000" pitchFamily="18" charset="-122"/>
              </a:rPr>
              <a:t>观察</a:t>
            </a:r>
            <a:r>
              <a:rPr lang="zh-CN" altLang="en-US" sz="1400" dirty="0">
                <a:solidFill>
                  <a:srgbClr val="221E1F"/>
                </a:solidFill>
                <a:latin typeface="Adobe 宋体 Std L" panose="02020300000000000000" pitchFamily="18" charset="-122"/>
                <a:ea typeface="Adobe 宋体 Std L" panose="02020300000000000000" pitchFamily="18" charset="-122"/>
              </a:rPr>
              <a:t>老年人的言谈举止， 了解其觉悟高低、作风好坏、能力大小等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模仿法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沟通者通过模仿沟通老年人日常的着装品位、“招牌” 动作、说话方式等， 从</a:t>
            </a:r>
            <a:r>
              <a:rPr lang="zh-CN" altLang="en-US" sz="1400" dirty="0" smtClean="0">
                <a:solidFill>
                  <a:srgbClr val="221E1F"/>
                </a:solidFill>
                <a:latin typeface="Adobe 宋体 Std L" panose="02020300000000000000" pitchFamily="18" charset="-122"/>
                <a:ea typeface="Adobe 宋体 Std L" panose="02020300000000000000" pitchFamily="18" charset="-122"/>
              </a:rPr>
              <a:t>潜意识中</a:t>
            </a:r>
            <a:r>
              <a:rPr lang="zh-CN" altLang="en-US" sz="1400" dirty="0">
                <a:solidFill>
                  <a:srgbClr val="221E1F"/>
                </a:solidFill>
                <a:latin typeface="Adobe 宋体 Std L" panose="02020300000000000000" pitchFamily="18" charset="-122"/>
                <a:ea typeface="Adobe 宋体 Std L" panose="02020300000000000000" pitchFamily="18" charset="-122"/>
              </a:rPr>
              <a:t>了解沟通对象的思维方式及逻辑。</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（五） 同类比较法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沟通者通过了解与老年人性格相近的参照对象对同一问题的看法和态度， 分析、</a:t>
            </a:r>
            <a:r>
              <a:rPr lang="zh-CN" altLang="en-US" sz="1400" dirty="0" smtClean="0">
                <a:solidFill>
                  <a:srgbClr val="221E1F"/>
                </a:solidFill>
                <a:latin typeface="Adobe 宋体 Std L" panose="02020300000000000000" pitchFamily="18" charset="-122"/>
                <a:ea typeface="Adobe 宋体 Std L" panose="02020300000000000000" pitchFamily="18" charset="-122"/>
              </a:rPr>
              <a:t>判断沟通</a:t>
            </a:r>
            <a:r>
              <a:rPr lang="zh-CN" altLang="en-US" sz="1400" dirty="0">
                <a:solidFill>
                  <a:srgbClr val="221E1F"/>
                </a:solidFill>
                <a:latin typeface="Adobe 宋体 Std L" panose="02020300000000000000" pitchFamily="18" charset="-122"/>
                <a:ea typeface="Adobe 宋体 Std L" panose="02020300000000000000" pitchFamily="18" charset="-122"/>
              </a:rPr>
              <a:t>对象的性格特征、兴趣爱好、价值取向。可以根据老年人的职业（通过对老年人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以前从事</a:t>
            </a:r>
            <a:r>
              <a:rPr lang="zh-CN" altLang="en-US" sz="1400" dirty="0">
                <a:solidFill>
                  <a:srgbClr val="221E1F"/>
                </a:solidFill>
                <a:latin typeface="Adobe 宋体 Std L" panose="02020300000000000000" pitchFamily="18" charset="-122"/>
                <a:ea typeface="Adobe 宋体 Std L" panose="02020300000000000000" pitchFamily="18" charset="-122"/>
              </a:rPr>
              <a:t>职业的深入分析， 了解其价值观。一般来说， 每一种职业都有明显的价值倾向， </a:t>
            </a:r>
            <a:r>
              <a:rPr lang="zh-CN" altLang="en-US" sz="1400" dirty="0" smtClean="0">
                <a:solidFill>
                  <a:srgbClr val="221E1F"/>
                </a:solidFill>
                <a:latin typeface="Adobe 宋体 Std L" panose="02020300000000000000" pitchFamily="18" charset="-122"/>
                <a:ea typeface="Adobe 宋体 Std L" panose="02020300000000000000" pitchFamily="18" charset="-122"/>
              </a:rPr>
              <a:t>从事这</a:t>
            </a:r>
            <a:r>
              <a:rPr lang="zh-CN" altLang="en-US" sz="1400" dirty="0">
                <a:solidFill>
                  <a:srgbClr val="221E1F"/>
                </a:solidFill>
                <a:latin typeface="Adobe 宋体 Std L" panose="02020300000000000000" pitchFamily="18" charset="-122"/>
                <a:ea typeface="Adobe 宋体 Std L" panose="02020300000000000000" pitchFamily="18" charset="-122"/>
              </a:rPr>
              <a:t>一职业的人， 必然会受职业工作的感染）、着装（通过老年人对不同款式与颜色的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服饰偏好</a:t>
            </a:r>
            <a:r>
              <a:rPr lang="zh-CN" altLang="en-US" sz="1400" dirty="0">
                <a:solidFill>
                  <a:srgbClr val="221E1F"/>
                </a:solidFill>
                <a:latin typeface="Adobe 宋体 Std L" panose="02020300000000000000" pitchFamily="18" charset="-122"/>
                <a:ea typeface="Adobe 宋体 Std L" panose="02020300000000000000" pitchFamily="18" charset="-122"/>
              </a:rPr>
              <a:t>， 了解其性格、喜好等特征）、体态（自信的人， 走路时常常昂首挺胸； 自卑的人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，行走</a:t>
            </a:r>
            <a:r>
              <a:rPr lang="zh-CN" altLang="en-US" sz="1400" dirty="0">
                <a:solidFill>
                  <a:srgbClr val="221E1F"/>
                </a:solidFill>
                <a:latin typeface="Adobe 宋体 Std L" panose="02020300000000000000" pitchFamily="18" charset="-122"/>
                <a:ea typeface="Adobe 宋体 Std L" panose="02020300000000000000" pitchFamily="18" charset="-122"/>
              </a:rPr>
              <a:t>时常常低头望路。通过一个人的行为举止， 可推断出其主要的性格特征）、朋友（</a:t>
            </a:r>
            <a:r>
              <a:rPr lang="zh-CN" altLang="en-US" sz="1400" dirty="0" smtClean="0">
                <a:solidFill>
                  <a:srgbClr val="221E1F"/>
                </a:solidFill>
                <a:latin typeface="Adobe 宋体 Std L" panose="02020300000000000000" pitchFamily="18" charset="-122"/>
                <a:ea typeface="Adobe 宋体 Std L" panose="02020300000000000000" pitchFamily="18" charset="-122"/>
              </a:rPr>
              <a:t>通过</a:t>
            </a:r>
            <a:r>
              <a:rPr lang="zh-CN" altLang="en-US" sz="1400" dirty="0">
                <a:solidFill>
                  <a:srgbClr val="221E1F"/>
                </a:solidFill>
                <a:latin typeface="Adobe 宋体 Std L" panose="02020300000000000000" pitchFamily="18" charset="-122"/>
                <a:ea typeface="Adobe 宋体 Std L" panose="02020300000000000000" pitchFamily="18" charset="-122"/>
              </a:rPr>
              <a:t>对老年人交往对象的了解， 间接推断沟通对象价值取向、生活态度、行为习惯等） </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了解老年人</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84843605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84044"/>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一、沟通者的态度</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395477"/>
            <a:ext cx="11054246" cy="397031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沟通者对老年人态度的选择， 决定了沟通关系建立的成败。通常， 我们要求沟通者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要具有</a:t>
            </a:r>
            <a:r>
              <a:rPr lang="zh-CN" altLang="en-US" sz="1400" dirty="0">
                <a:solidFill>
                  <a:srgbClr val="221E1F"/>
                </a:solidFill>
                <a:latin typeface="Adobe 宋体 Std L" panose="02020300000000000000" pitchFamily="18" charset="-122"/>
                <a:ea typeface="Adobe 宋体 Std L" panose="02020300000000000000" pitchFamily="18" charset="-122"/>
              </a:rPr>
              <a:t>爱心、孝心、热心、真心、诚心、耐心、细心、贴心、关心、虚心， 但无论从身体</a:t>
            </a:r>
            <a:r>
              <a:rPr lang="zh-CN" altLang="en-US" sz="1400" dirty="0" smtClean="0">
                <a:solidFill>
                  <a:srgbClr val="221E1F"/>
                </a:solidFill>
                <a:latin typeface="Adobe 宋体 Std L" panose="02020300000000000000" pitchFamily="18" charset="-122"/>
                <a:ea typeface="Adobe 宋体 Std L" panose="02020300000000000000" pitchFamily="18" charset="-122"/>
              </a:rPr>
              <a:t>状况</a:t>
            </a:r>
            <a:r>
              <a:rPr lang="zh-CN" altLang="en-US" sz="1400" dirty="0">
                <a:solidFill>
                  <a:srgbClr val="221E1F"/>
                </a:solidFill>
                <a:latin typeface="Adobe 宋体 Std L" panose="02020300000000000000" pitchFamily="18" charset="-122"/>
                <a:ea typeface="Adobe 宋体 Std L" panose="02020300000000000000" pitchFamily="18" charset="-122"/>
              </a:rPr>
              <a:t>还是社会角色来看， 老年人似乎都处于弱势地位， 因此， 沟通者很自然就站在强者的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角度</a:t>
            </a:r>
            <a:r>
              <a:rPr lang="zh-CN" altLang="en-US" sz="1400" dirty="0">
                <a:solidFill>
                  <a:srgbClr val="221E1F"/>
                </a:solidFill>
                <a:latin typeface="Adobe 宋体 Std L" panose="02020300000000000000" pitchFamily="18" charset="-122"/>
                <a:ea typeface="Adobe 宋体 Std L" panose="02020300000000000000" pitchFamily="18" charset="-122"/>
              </a:rPr>
              <a:t>， 对“十心” 要求进行不合理化理解， 导致与老年人的沟通就像早前的护理理念一样</a:t>
            </a:r>
            <a:r>
              <a:rPr lang="zh-CN" altLang="en-US" sz="1400" dirty="0" smtClean="0">
                <a:solidFill>
                  <a:srgbClr val="221E1F"/>
                </a:solidFill>
                <a:latin typeface="Adobe 宋体 Std L" panose="02020300000000000000" pitchFamily="18" charset="-122"/>
                <a:ea typeface="Adobe 宋体 Std L" panose="02020300000000000000" pitchFamily="18" charset="-122"/>
              </a:rPr>
              <a:t>，全</a:t>
            </a:r>
            <a:r>
              <a:rPr lang="zh-CN" altLang="en-US" sz="1400" dirty="0">
                <a:solidFill>
                  <a:srgbClr val="221E1F"/>
                </a:solidFill>
                <a:latin typeface="Adobe 宋体 Std L" panose="02020300000000000000" pitchFamily="18" charset="-122"/>
                <a:ea typeface="Adobe 宋体 Std L" panose="02020300000000000000" pitchFamily="18" charset="-122"/>
              </a:rPr>
              <a:t>包办、全代劳， 最终促使老人患上“废用综合征”。因此， 随着对老年人照护理念的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更新</a:t>
            </a:r>
            <a:r>
              <a:rPr lang="zh-CN" altLang="en-US" sz="1400" dirty="0">
                <a:solidFill>
                  <a:srgbClr val="221E1F"/>
                </a:solidFill>
                <a:latin typeface="Adobe 宋体 Std L" panose="02020300000000000000" pitchFamily="18" charset="-122"/>
                <a:ea typeface="Adobe 宋体 Std L" panose="02020300000000000000" pitchFamily="18" charset="-122"/>
              </a:rPr>
              <a:t>， 沟通者的态度和角色也在发生变化</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平等的服务而非强者的压力</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沟通者和老年人是专业服务关系， 两者是平等的， 并无弱强之分， 因此， 沟通者在</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中切记不要以指导、命令、指责、恐吓等语言进行沟通， 如： “张奶奶， 你这么大</a:t>
            </a:r>
            <a:r>
              <a:rPr lang="zh-CN" altLang="en-US" sz="1400" dirty="0" smtClean="0">
                <a:solidFill>
                  <a:srgbClr val="221E1F"/>
                </a:solidFill>
                <a:latin typeface="Adobe 宋体 Std L" panose="02020300000000000000" pitchFamily="18" charset="-122"/>
                <a:ea typeface="Adobe 宋体 Std L" panose="02020300000000000000" pitchFamily="18" charset="-122"/>
              </a:rPr>
              <a:t>岁数了</a:t>
            </a:r>
            <a:r>
              <a:rPr lang="zh-CN" altLang="en-US" sz="1400" dirty="0">
                <a:solidFill>
                  <a:srgbClr val="221E1F"/>
                </a:solidFill>
                <a:latin typeface="Adobe 宋体 Std L" panose="02020300000000000000" pitchFamily="18" charset="-122"/>
                <a:ea typeface="Adobe 宋体 Std L" panose="02020300000000000000" pitchFamily="18" charset="-122"/>
              </a:rPr>
              <a:t>， 不是我说你， 你怎么还尿裤子啊！”</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亲切不等于“自来熟”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沟通者都熟知亲切、热情会增加沟通的效果， 但过分放大， 就会导致“自来熟” 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印象</a:t>
            </a:r>
            <a:r>
              <a:rPr lang="zh-CN" altLang="en-US" sz="1400" dirty="0">
                <a:solidFill>
                  <a:srgbClr val="221E1F"/>
                </a:solidFill>
                <a:latin typeface="Adobe 宋体 Std L" panose="02020300000000000000" pitchFamily="18" charset="-122"/>
                <a:ea typeface="Adobe 宋体 Std L" panose="02020300000000000000" pitchFamily="18" charset="-122"/>
              </a:rPr>
              <a:t>， 反而适得其反。例如， 小张是某养老机构护理员， 第一天上班去拜访自己所负责</a:t>
            </a:r>
            <a:r>
              <a:rPr lang="zh-CN" altLang="en-US" sz="1400" dirty="0" smtClean="0">
                <a:solidFill>
                  <a:srgbClr val="221E1F"/>
                </a:solidFill>
                <a:latin typeface="Adobe 宋体 Std L" panose="02020300000000000000" pitchFamily="18" charset="-122"/>
                <a:ea typeface="Adobe 宋体 Std L" panose="02020300000000000000" pitchFamily="18" charset="-122"/>
              </a:rPr>
              <a:t>区域的</a:t>
            </a:r>
            <a:r>
              <a:rPr lang="zh-CN" altLang="en-US" sz="1400" dirty="0">
                <a:solidFill>
                  <a:srgbClr val="221E1F"/>
                </a:solidFill>
                <a:latin typeface="Adobe 宋体 Std L" panose="02020300000000000000" pitchFamily="18" charset="-122"/>
                <a:ea typeface="Adobe 宋体 Std L" panose="02020300000000000000" pitchFamily="18" charset="-122"/>
              </a:rPr>
              <a:t>老年人， 第一次见面， 不是拥抱就是抚摸老年人的脸颊， 未经老年人允许就坐在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老年人的</a:t>
            </a:r>
            <a:r>
              <a:rPr lang="zh-CN" altLang="en-US" sz="1400" dirty="0">
                <a:solidFill>
                  <a:srgbClr val="221E1F"/>
                </a:solidFill>
                <a:latin typeface="Adobe 宋体 Std L" panose="02020300000000000000" pitchFamily="18" charset="-122"/>
                <a:ea typeface="Adobe 宋体 Std L" panose="02020300000000000000" pitchFamily="18" charset="-122"/>
              </a:rPr>
              <a:t>床上， 看到老年人桌上还有半个吃剩的苹果便说： “反正您也要丢掉， 我吃了吧， </a:t>
            </a:r>
            <a:r>
              <a:rPr lang="zh-CN" altLang="en-US" sz="1400" dirty="0" smtClean="0">
                <a:solidFill>
                  <a:srgbClr val="221E1F"/>
                </a:solidFill>
                <a:latin typeface="Adobe 宋体 Std L" panose="02020300000000000000" pitchFamily="18" charset="-122"/>
                <a:ea typeface="Adobe 宋体 Std L" panose="02020300000000000000" pitchFamily="18" charset="-122"/>
              </a:rPr>
              <a:t>省得浪费</a:t>
            </a:r>
            <a:r>
              <a:rPr lang="zh-CN" altLang="en-US" sz="1400" dirty="0">
                <a:solidFill>
                  <a:srgbClr val="221E1F"/>
                </a:solidFill>
                <a:latin typeface="Adobe 宋体 Std L" panose="02020300000000000000" pitchFamily="18" charset="-122"/>
                <a:ea typeface="Adobe 宋体 Std L" panose="02020300000000000000" pitchFamily="18" charset="-122"/>
              </a:rPr>
              <a:t>。” 这样的沟通就是对亲切、热情的理解有误， 对自己的行为把握失了尺度。</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任务二</a:t>
            </a:r>
            <a:r>
              <a:rPr lang="zh-CN" altLang="en-US" sz="2600" dirty="0">
                <a:solidFill>
                  <a:srgbClr val="C00000"/>
                </a:solidFill>
                <a:latin typeface="方正准圆_GBK" pitchFamily="65" charset="-122"/>
                <a:ea typeface="方正准圆_GBK" pitchFamily="65" charset="-122"/>
              </a:rPr>
              <a:t>　沟通前的沟通者准备</a:t>
            </a:r>
          </a:p>
        </p:txBody>
      </p:sp>
    </p:spTree>
    <p:extLst>
      <p:ext uri="{BB962C8B-B14F-4D97-AF65-F5344CB8AC3E}">
        <p14:creationId xmlns:p14="http://schemas.microsoft.com/office/powerpoint/2010/main" val="196160630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675088"/>
            <a:ext cx="11054246" cy="2677656"/>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同理心代替同情心</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沟通者常由于强者的身份而自然地去代劳一些事情。比如， 老年人想借个剪刀，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便说： “张奶奶， 您要剪什么， 我替您办， 您岁数大了， 用剪子多危险啊！ 以后这样</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的事情</a:t>
            </a:r>
            <a:r>
              <a:rPr lang="zh-CN" altLang="en-US" sz="1400" dirty="0">
                <a:solidFill>
                  <a:srgbClr val="221E1F"/>
                </a:solidFill>
                <a:latin typeface="Adobe 宋体 Std L" panose="02020300000000000000" pitchFamily="18" charset="-122"/>
                <a:ea typeface="Adobe 宋体 Std L" panose="02020300000000000000" pitchFamily="18" charset="-122"/>
              </a:rPr>
              <a:t>交给我办就行。” 这样的沟通就是无效的， 因为沟通者并没有站在老年人的角度</a:t>
            </a:r>
            <a:r>
              <a:rPr lang="zh-CN" altLang="en-US" sz="1400" dirty="0" smtClean="0">
                <a:solidFill>
                  <a:srgbClr val="221E1F"/>
                </a:solidFill>
                <a:latin typeface="Adobe 宋体 Std L" panose="02020300000000000000" pitchFamily="18" charset="-122"/>
                <a:ea typeface="Adobe 宋体 Std L" panose="02020300000000000000" pitchFamily="18" charset="-122"/>
              </a:rPr>
              <a:t>去思考</a:t>
            </a:r>
            <a:r>
              <a:rPr lang="zh-CN" altLang="en-US" sz="1400" dirty="0">
                <a:solidFill>
                  <a:srgbClr val="221E1F"/>
                </a:solidFill>
                <a:latin typeface="Adobe 宋体 Std L" panose="02020300000000000000" pitchFamily="18" charset="-122"/>
                <a:ea typeface="Adobe 宋体 Std L" panose="02020300000000000000" pitchFamily="18" charset="-122"/>
              </a:rPr>
              <a:t>， 除非老年人有自杀倾向， 否则沟通者应该说： “张奶奶， 您要剪子做什么事情呢？我们一起来。</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多去倾听减少说话</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很多老年人由于闲暇时间过多， 社交活动过少， 开始越来越爱说话， 被人说</a:t>
            </a:r>
            <a:r>
              <a:rPr lang="zh-CN" altLang="en-US" sz="1400" dirty="0" smtClean="0">
                <a:solidFill>
                  <a:srgbClr val="221E1F"/>
                </a:solidFill>
                <a:latin typeface="Adobe 宋体 Std L" panose="02020300000000000000" pitchFamily="18" charset="-122"/>
                <a:ea typeface="Adobe 宋体 Std L" panose="02020300000000000000" pitchFamily="18" charset="-122"/>
              </a:rPr>
              <a:t>“唠叨起来没完”</a:t>
            </a:r>
            <a:r>
              <a:rPr lang="zh-CN" altLang="en-US" sz="1400" dirty="0">
                <a:solidFill>
                  <a:srgbClr val="221E1F"/>
                </a:solidFill>
                <a:latin typeface="Adobe 宋体 Std L" panose="02020300000000000000" pitchFamily="18" charset="-122"/>
                <a:ea typeface="Adobe 宋体 Std L" panose="02020300000000000000" pitchFamily="18" charset="-122"/>
              </a:rPr>
              <a:t>。好的沟通者一定是极具耐心的倾听者， 而不是侃侃而谈的表达者。多给些</a:t>
            </a:r>
            <a:r>
              <a:rPr lang="zh-CN" altLang="en-US" sz="1400" dirty="0" smtClean="0">
                <a:solidFill>
                  <a:srgbClr val="221E1F"/>
                </a:solidFill>
                <a:latin typeface="Adobe 宋体 Std L" panose="02020300000000000000" pitchFamily="18" charset="-122"/>
                <a:ea typeface="Adobe 宋体 Std L" panose="02020300000000000000" pitchFamily="18" charset="-122"/>
              </a:rPr>
              <a:t>时间让</a:t>
            </a:r>
            <a:r>
              <a:rPr lang="zh-CN" altLang="en-US" sz="1400" dirty="0">
                <a:solidFill>
                  <a:srgbClr val="221E1F"/>
                </a:solidFill>
                <a:latin typeface="Adobe 宋体 Std L" panose="02020300000000000000" pitchFamily="18" charset="-122"/>
                <a:ea typeface="Adobe 宋体 Std L" panose="02020300000000000000" pitchFamily="18" charset="-122"/>
              </a:rPr>
              <a:t>老年人倾诉， 是排解老年人不良情绪的有效方法。因此， 多去倾听并获得有效信息， </a:t>
            </a:r>
            <a:r>
              <a:rPr lang="zh-CN" altLang="en-US" sz="1400" dirty="0" smtClean="0">
                <a:solidFill>
                  <a:srgbClr val="221E1F"/>
                </a:solidFill>
                <a:latin typeface="Adobe 宋体 Std L" panose="02020300000000000000" pitchFamily="18" charset="-122"/>
                <a:ea typeface="Adobe 宋体 Std L" panose="02020300000000000000" pitchFamily="18" charset="-122"/>
              </a:rPr>
              <a:t>才能</a:t>
            </a:r>
            <a:r>
              <a:rPr lang="zh-CN" altLang="en-US" sz="1400" dirty="0">
                <a:solidFill>
                  <a:srgbClr val="221E1F"/>
                </a:solidFill>
                <a:latin typeface="Adobe 宋体 Std L" panose="02020300000000000000" pitchFamily="18" charset="-122"/>
                <a:ea typeface="Adobe 宋体 Std L" panose="02020300000000000000" pitchFamily="18" charset="-122"/>
              </a:rPr>
              <a:t>更好地与老年人进行沟通。</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4" name="文本框 1">
            <a:extLst>
              <a:ext uri="{FF2B5EF4-FFF2-40B4-BE49-F238E27FC236}">
                <a16:creationId xmlns="" xmlns:a16="http://schemas.microsoft.com/office/drawing/2014/main" id="{5263DC9B-3D8F-19CA-605A-141B5E847747}"/>
              </a:ext>
            </a:extLst>
          </p:cNvPr>
          <p:cNvSpPr txBox="1"/>
          <p:nvPr/>
        </p:nvSpPr>
        <p:spPr>
          <a:xfrm>
            <a:off x="282959" y="401061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二、沟通者的礼仪</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352341" y="4587386"/>
            <a:ext cx="11509875" cy="70506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沟通者的个人形象会间接影响到沟通效果， 心理学上的“光环效应” 能很好地证明</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这一点</a:t>
            </a:r>
            <a:r>
              <a:rPr lang="zh-CN" altLang="en-US" sz="1400" dirty="0">
                <a:solidFill>
                  <a:srgbClr val="221E1F"/>
                </a:solidFill>
                <a:latin typeface="Adobe 宋体 Std L" panose="02020300000000000000" pitchFamily="18" charset="-122"/>
                <a:ea typeface="Adobe 宋体 Std L" panose="02020300000000000000" pitchFamily="18" charset="-122"/>
              </a:rPr>
              <a:t>。良好的个人形象会增强老年人的好感和信任感， 更愿意接收沟通者传递的信息， </a:t>
            </a:r>
            <a:r>
              <a:rPr lang="zh-CN" altLang="en-US" sz="1400" dirty="0" smtClean="0">
                <a:solidFill>
                  <a:srgbClr val="221E1F"/>
                </a:solidFill>
                <a:latin typeface="Adobe 宋体 Std L" panose="02020300000000000000" pitchFamily="18" charset="-122"/>
                <a:ea typeface="Adobe 宋体 Std L" panose="02020300000000000000" pitchFamily="18" charset="-122"/>
              </a:rPr>
              <a:t>也能</a:t>
            </a:r>
            <a:r>
              <a:rPr lang="zh-CN" altLang="en-US" sz="1400" dirty="0">
                <a:solidFill>
                  <a:srgbClr val="221E1F"/>
                </a:solidFill>
                <a:latin typeface="Adobe 宋体 Std L" panose="02020300000000000000" pitchFamily="18" charset="-122"/>
                <a:ea typeface="Adobe 宋体 Std L" panose="02020300000000000000" pitchFamily="18" charset="-122"/>
              </a:rPr>
              <a:t>增强沟通内容的权威性。沟通者的礼仪包括仪容、仪表和仪态。</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93160846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465226"/>
            <a:ext cx="11054246" cy="590931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沟通者的仪容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仪容就是沟通者的外貌， 通常包括人的五官、头发、个人卫生等。对于仪容的总体</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要求是</a:t>
            </a:r>
            <a:r>
              <a:rPr lang="zh-CN" altLang="en-US" sz="1400" dirty="0">
                <a:solidFill>
                  <a:srgbClr val="221E1F"/>
                </a:solidFill>
                <a:latin typeface="Adobe 宋体 Std L" panose="02020300000000000000" pitchFamily="18" charset="-122"/>
                <a:ea typeface="Adobe 宋体 Std L" panose="02020300000000000000" pitchFamily="18" charset="-122"/>
              </a:rPr>
              <a:t>干净整洁， 自然简单。首先， 对头发的要求： 男士短发， 但不可剃光头， 头发长度</a:t>
            </a:r>
            <a:r>
              <a:rPr lang="zh-CN" altLang="en-US" sz="1400" dirty="0" smtClean="0">
                <a:solidFill>
                  <a:srgbClr val="221E1F"/>
                </a:solidFill>
                <a:latin typeface="Adobe 宋体 Std L" panose="02020300000000000000" pitchFamily="18" charset="-122"/>
                <a:ea typeface="Adobe 宋体 Std L" panose="02020300000000000000" pitchFamily="18" charset="-122"/>
              </a:rPr>
              <a:t>前不能</a:t>
            </a:r>
            <a:r>
              <a:rPr lang="zh-CN" altLang="en-US" sz="1400" dirty="0">
                <a:solidFill>
                  <a:srgbClr val="221E1F"/>
                </a:solidFill>
                <a:latin typeface="Adobe 宋体 Std L" panose="02020300000000000000" pitchFamily="18" charset="-122"/>
                <a:ea typeface="Adobe 宋体 Std L" panose="02020300000000000000" pitchFamily="18" charset="-122"/>
              </a:rPr>
              <a:t>及额， 后不能触脖， 两边不能碰耳， 头发要定期洗， 不能油头， 不染异色， 头部</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出现疾病</a:t>
            </a:r>
            <a:r>
              <a:rPr lang="zh-CN" altLang="en-US" sz="1400" dirty="0">
                <a:solidFill>
                  <a:srgbClr val="221E1F"/>
                </a:solidFill>
                <a:latin typeface="Adobe 宋体 Std L" panose="02020300000000000000" pitchFamily="18" charset="-122"/>
                <a:ea typeface="Adobe 宋体 Std L" panose="02020300000000000000" pitchFamily="18" charset="-122"/>
              </a:rPr>
              <a:t>时（头皮糠疹等） 应及时就诊。女士可长发可短发， 不可剃光头， 前额若有刘海</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不能触</a:t>
            </a:r>
            <a:r>
              <a:rPr lang="zh-CN" altLang="en-US" sz="1400" dirty="0">
                <a:solidFill>
                  <a:srgbClr val="221E1F"/>
                </a:solidFill>
                <a:latin typeface="Adobe 宋体 Std L" panose="02020300000000000000" pitchFamily="18" charset="-122"/>
                <a:ea typeface="Adobe 宋体 Std L" panose="02020300000000000000" pitchFamily="18" charset="-122"/>
              </a:rPr>
              <a:t>眉， 长发须盘发， 不可染异色、编夸张辫子， 不戴夸张头饰， 勤清洁， 保证头发干净</a:t>
            </a:r>
            <a:r>
              <a:rPr lang="zh-CN" altLang="en-US" sz="1400" dirty="0" smtClean="0">
                <a:solidFill>
                  <a:srgbClr val="221E1F"/>
                </a:solidFill>
                <a:latin typeface="Adobe 宋体 Std L" panose="02020300000000000000" pitchFamily="18" charset="-122"/>
                <a:ea typeface="Adobe 宋体 Std L" panose="02020300000000000000" pitchFamily="18" charset="-122"/>
              </a:rPr>
              <a:t>。其次</a:t>
            </a:r>
            <a:r>
              <a:rPr lang="zh-CN" altLang="en-US" sz="1400" dirty="0">
                <a:solidFill>
                  <a:srgbClr val="221E1F"/>
                </a:solidFill>
                <a:latin typeface="Adobe 宋体 Std L" panose="02020300000000000000" pitchFamily="18" charset="-122"/>
                <a:ea typeface="Adobe 宋体 Std L" panose="02020300000000000000" pitchFamily="18" charset="-122"/>
              </a:rPr>
              <a:t>， 对于五官的要求： 面部做好清洁保湿， 不干皮、不油皮、不化浓妆、不用浓香型</a:t>
            </a:r>
            <a:r>
              <a:rPr lang="zh-CN" altLang="en-US" sz="1400" dirty="0" smtClean="0">
                <a:solidFill>
                  <a:srgbClr val="221E1F"/>
                </a:solidFill>
                <a:latin typeface="Adobe 宋体 Std L" panose="02020300000000000000" pitchFamily="18" charset="-122"/>
                <a:ea typeface="Adobe 宋体 Std L" panose="02020300000000000000" pitchFamily="18" charset="-122"/>
              </a:rPr>
              <a:t>香水</a:t>
            </a:r>
            <a:r>
              <a:rPr lang="zh-CN" altLang="en-US" sz="1400" dirty="0">
                <a:solidFill>
                  <a:srgbClr val="221E1F"/>
                </a:solidFill>
                <a:latin typeface="Adobe 宋体 Std L" panose="02020300000000000000" pitchFamily="18" charset="-122"/>
                <a:ea typeface="Adobe 宋体 Std L" panose="02020300000000000000" pitchFamily="18" charset="-122"/>
              </a:rPr>
              <a:t>， 淡妆要涂抹均匀， 化妆品的香型要清淡或无香且香型一致。眼睛不能有分泌物， </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不能嫁接</a:t>
            </a:r>
            <a:r>
              <a:rPr lang="zh-CN" altLang="en-US" sz="1400" dirty="0">
                <a:solidFill>
                  <a:srgbClr val="221E1F"/>
                </a:solidFill>
                <a:latin typeface="Adobe 宋体 Std L" panose="02020300000000000000" pitchFamily="18" charset="-122"/>
                <a:ea typeface="Adobe 宋体 Std L" panose="02020300000000000000" pitchFamily="18" charset="-122"/>
              </a:rPr>
              <a:t>厚重睫毛， 不带美瞳。眉毛每日剪理， 避免杂乱。鼻子清洁干净， 鼻毛过长须每日</a:t>
            </a:r>
            <a:r>
              <a:rPr lang="zh-CN" altLang="en-US" sz="1400" dirty="0" smtClean="0">
                <a:solidFill>
                  <a:srgbClr val="221E1F"/>
                </a:solidFill>
                <a:latin typeface="Adobe 宋体 Std L" panose="02020300000000000000" pitchFamily="18" charset="-122"/>
                <a:ea typeface="Adobe 宋体 Std L" panose="02020300000000000000" pitchFamily="18" charset="-122"/>
              </a:rPr>
              <a:t>剪理</a:t>
            </a:r>
            <a:r>
              <a:rPr lang="zh-CN" altLang="en-US" sz="1400" dirty="0">
                <a:solidFill>
                  <a:srgbClr val="221E1F"/>
                </a:solidFill>
                <a:latin typeface="Adobe 宋体 Std L" panose="02020300000000000000" pitchFamily="18" charset="-122"/>
                <a:ea typeface="Adobe 宋体 Std L" panose="02020300000000000000" pitchFamily="18" charset="-122"/>
              </a:rPr>
              <a:t>， 不带鼻环。嘴部不留食物残渣， 牙齿勤刷， 饭后漱口， 不吃刺激性食物， 食后检查</a:t>
            </a:r>
            <a:r>
              <a:rPr lang="zh-CN" altLang="en-US" sz="1400" dirty="0" smtClean="0">
                <a:solidFill>
                  <a:srgbClr val="221E1F"/>
                </a:solidFill>
                <a:latin typeface="Adobe 宋体 Std L" panose="02020300000000000000" pitchFamily="18" charset="-122"/>
                <a:ea typeface="Adobe 宋体 Std L" panose="02020300000000000000" pitchFamily="18" charset="-122"/>
              </a:rPr>
              <a:t>牙齿</a:t>
            </a:r>
            <a:r>
              <a:rPr lang="zh-CN" altLang="en-US" sz="1400" dirty="0">
                <a:solidFill>
                  <a:srgbClr val="221E1F"/>
                </a:solidFill>
                <a:latin typeface="Adobe 宋体 Std L" panose="02020300000000000000" pitchFamily="18" charset="-122"/>
                <a:ea typeface="Adobe 宋体 Std L" panose="02020300000000000000" pitchFamily="18" charset="-122"/>
              </a:rPr>
              <a:t>缝是否有食物残余， 女士涂抹口红宜选择淡色、不沾杯的口红， 特别注意不要涂抹到</a:t>
            </a:r>
            <a:r>
              <a:rPr lang="zh-CN" altLang="en-US" sz="1400" dirty="0" smtClean="0">
                <a:solidFill>
                  <a:srgbClr val="221E1F"/>
                </a:solidFill>
                <a:latin typeface="Adobe 宋体 Std L" panose="02020300000000000000" pitchFamily="18" charset="-122"/>
                <a:ea typeface="Adobe 宋体 Std L" panose="02020300000000000000" pitchFamily="18" charset="-122"/>
              </a:rPr>
              <a:t>牙齿</a:t>
            </a:r>
            <a:r>
              <a:rPr lang="zh-CN" altLang="en-US" sz="1400" dirty="0">
                <a:solidFill>
                  <a:srgbClr val="221E1F"/>
                </a:solidFill>
                <a:latin typeface="Adobe 宋体 Std L" panose="02020300000000000000" pitchFamily="18" charset="-122"/>
                <a:ea typeface="Adobe 宋体 Std L" panose="02020300000000000000" pitchFamily="18" charset="-122"/>
              </a:rPr>
              <a:t>上。耳朵不戴夸张饰物， 不打多个耳洞， 耳毛过长需要每日剪理。再次， 对手部的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要求</a:t>
            </a:r>
            <a:r>
              <a:rPr lang="zh-CN" altLang="en-US" sz="1400" dirty="0">
                <a:solidFill>
                  <a:srgbClr val="221E1F"/>
                </a:solidFill>
                <a:latin typeface="Adobe 宋体 Std L" panose="02020300000000000000" pitchFamily="18" charset="-122"/>
                <a:ea typeface="Adobe 宋体 Std L" panose="02020300000000000000" pitchFamily="18" charset="-122"/>
              </a:rPr>
              <a:t>： 手部干净， 指甲长度以五指竖立看不到指甲为宜， 不涂艳甲。颈部要保持与面部</a:t>
            </a:r>
            <a:r>
              <a:rPr lang="zh-CN" altLang="en-US" sz="1400" dirty="0" smtClean="0">
                <a:solidFill>
                  <a:srgbClr val="221E1F"/>
                </a:solidFill>
                <a:latin typeface="Adobe 宋体 Std L" panose="02020300000000000000" pitchFamily="18" charset="-122"/>
                <a:ea typeface="Adobe 宋体 Std L" panose="02020300000000000000" pitchFamily="18" charset="-122"/>
              </a:rPr>
              <a:t>颜色一致</a:t>
            </a:r>
            <a:r>
              <a:rPr lang="zh-CN" altLang="en-US" sz="1400" dirty="0">
                <a:solidFill>
                  <a:srgbClr val="221E1F"/>
                </a:solidFill>
                <a:latin typeface="Adobe 宋体 Std L" panose="02020300000000000000" pitchFamily="18" charset="-122"/>
                <a:ea typeface="Adobe 宋体 Std L" panose="02020300000000000000" pitchFamily="18" charset="-122"/>
              </a:rPr>
              <a:t>， 一些女性在面部化妆后， 忘记颈部的处理， 导致出现明显分界线。</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沟通者的仪表</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仪表就是沟通者的外表， 主要包括衣着打扮等。对于仪表的总体要求是大方得体、</a:t>
            </a:r>
            <a:r>
              <a:rPr lang="zh-CN" altLang="en-US" sz="1400" dirty="0" smtClean="0">
                <a:solidFill>
                  <a:srgbClr val="221E1F"/>
                </a:solidFill>
                <a:latin typeface="Adobe 宋体 Std L" panose="02020300000000000000" pitchFamily="18" charset="-122"/>
                <a:ea typeface="Adobe 宋体 Std L" panose="02020300000000000000" pitchFamily="18" charset="-122"/>
              </a:rPr>
              <a:t>干净</a:t>
            </a:r>
            <a:r>
              <a:rPr lang="zh-CN" altLang="en-US" sz="1400" dirty="0">
                <a:solidFill>
                  <a:srgbClr val="221E1F"/>
                </a:solidFill>
                <a:latin typeface="Adobe 宋体 Std L" panose="02020300000000000000" pitchFamily="18" charset="-122"/>
                <a:ea typeface="Adobe 宋体 Std L" panose="02020300000000000000" pitchFamily="18" charset="-122"/>
              </a:rPr>
              <a:t>整洁。首先， 对着装的要求： 在养老机构的沟通者会根据机构要求统一着装， 保证</a:t>
            </a:r>
            <a:r>
              <a:rPr lang="zh-CN" altLang="en-US" sz="1400" dirty="0" smtClean="0">
                <a:solidFill>
                  <a:srgbClr val="221E1F"/>
                </a:solidFill>
                <a:latin typeface="Adobe 宋体 Std L" panose="02020300000000000000" pitchFamily="18" charset="-122"/>
                <a:ea typeface="Adobe 宋体 Std L" panose="02020300000000000000" pitchFamily="18" charset="-122"/>
              </a:rPr>
              <a:t>衣物的</a:t>
            </a:r>
            <a:r>
              <a:rPr lang="zh-CN" altLang="en-US" sz="1400" dirty="0">
                <a:solidFill>
                  <a:srgbClr val="221E1F"/>
                </a:solidFill>
                <a:latin typeface="Adobe 宋体 Std L" panose="02020300000000000000" pitchFamily="18" charset="-122"/>
                <a:ea typeface="Adobe 宋体 Std L" panose="02020300000000000000" pitchFamily="18" charset="-122"/>
              </a:rPr>
              <a:t>整洁、样式简单、不设有烦琐装饰物、熨烫平整， 不穿无袖的上衣或过短的裤子， </a:t>
            </a:r>
            <a:r>
              <a:rPr lang="zh-CN" altLang="en-US" sz="1400" dirty="0" smtClean="0">
                <a:solidFill>
                  <a:srgbClr val="221E1F"/>
                </a:solidFill>
                <a:latin typeface="Adobe 宋体 Std L" panose="02020300000000000000" pitchFamily="18" charset="-122"/>
                <a:ea typeface="Adobe 宋体 Std L" panose="02020300000000000000" pitchFamily="18" charset="-122"/>
              </a:rPr>
              <a:t>女士不宜</a:t>
            </a:r>
            <a:r>
              <a:rPr lang="zh-CN" altLang="en-US" sz="1400" dirty="0">
                <a:solidFill>
                  <a:srgbClr val="221E1F"/>
                </a:solidFill>
                <a:latin typeface="Adobe 宋体 Std L" panose="02020300000000000000" pitchFamily="18" charset="-122"/>
                <a:ea typeface="Adobe 宋体 Std L" panose="02020300000000000000" pitchFamily="18" charset="-122"/>
              </a:rPr>
              <a:t>穿裙装， 不可穿过紧、过透或过于新潮的服饰， 内衣宜与外衣颜色一致， 帽子、</a:t>
            </a:r>
            <a:r>
              <a:rPr lang="zh-CN" altLang="en-US" sz="1400" dirty="0" smtClean="0">
                <a:solidFill>
                  <a:srgbClr val="221E1F"/>
                </a:solidFill>
                <a:latin typeface="Adobe 宋体 Std L" panose="02020300000000000000" pitchFamily="18" charset="-122"/>
                <a:ea typeface="Adobe 宋体 Std L" panose="02020300000000000000" pitchFamily="18" charset="-122"/>
              </a:rPr>
              <a:t>上衣</a:t>
            </a:r>
            <a:r>
              <a:rPr lang="zh-CN" altLang="en-US" sz="1400" dirty="0">
                <a:solidFill>
                  <a:srgbClr val="221E1F"/>
                </a:solidFill>
                <a:latin typeface="Adobe 宋体 Std L" panose="02020300000000000000" pitchFamily="18" charset="-122"/>
                <a:ea typeface="Adobe 宋体 Std L" panose="02020300000000000000" pitchFamily="18" charset="-122"/>
              </a:rPr>
              <a:t>、裤子、鞋子要遵守三色原则， 即全身颜色搭配不要超过三种颜色， 可选灰、蓝、</a:t>
            </a:r>
            <a:r>
              <a:rPr lang="zh-CN" altLang="en-US" sz="1400" dirty="0" smtClean="0">
                <a:solidFill>
                  <a:srgbClr val="221E1F"/>
                </a:solidFill>
                <a:latin typeface="Adobe 宋体 Std L" panose="02020300000000000000" pitchFamily="18" charset="-122"/>
                <a:ea typeface="Adobe 宋体 Std L" panose="02020300000000000000" pitchFamily="18" charset="-122"/>
              </a:rPr>
              <a:t>黑等</a:t>
            </a:r>
            <a:r>
              <a:rPr lang="zh-CN" altLang="en-US" sz="1400" dirty="0">
                <a:solidFill>
                  <a:srgbClr val="221E1F"/>
                </a:solidFill>
                <a:latin typeface="Adobe 宋体 Std L" panose="02020300000000000000" pitchFamily="18" charset="-122"/>
                <a:ea typeface="Adobe 宋体 Std L" panose="02020300000000000000" pitchFamily="18" charset="-122"/>
              </a:rPr>
              <a:t>。不可穿拖鞋、高跟鞋或露出脚趾的鞋， 宜选择舒适、柔软、走路轻便的鞋， 鞋和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袜子要</a:t>
            </a:r>
            <a:r>
              <a:rPr lang="zh-CN" altLang="en-US" sz="1400" dirty="0">
                <a:solidFill>
                  <a:srgbClr val="221E1F"/>
                </a:solidFill>
                <a:latin typeface="Adobe 宋体 Std L" panose="02020300000000000000" pitchFamily="18" charset="-122"/>
                <a:ea typeface="Adobe 宋体 Std L" panose="02020300000000000000" pitchFamily="18" charset="-122"/>
              </a:rPr>
              <a:t>保证清洁， 男士不可穿肉色丝袜， 袜子的颜色要与鞋保持一致。饰品在上岗前要摘下</a:t>
            </a:r>
            <a:r>
              <a:rPr lang="zh-CN" altLang="en-US" sz="1400" dirty="0" smtClean="0">
                <a:solidFill>
                  <a:srgbClr val="221E1F"/>
                </a:solidFill>
                <a:latin typeface="Adobe 宋体 Std L" panose="02020300000000000000" pitchFamily="18" charset="-122"/>
                <a:ea typeface="Adobe 宋体 Std L" panose="02020300000000000000" pitchFamily="18" charset="-122"/>
              </a:rPr>
              <a:t>保管</a:t>
            </a:r>
            <a:r>
              <a:rPr lang="zh-CN" altLang="en-US" sz="1400" dirty="0">
                <a:solidFill>
                  <a:srgbClr val="221E1F"/>
                </a:solidFill>
                <a:latin typeface="Adobe 宋体 Std L" panose="02020300000000000000" pitchFamily="18" charset="-122"/>
                <a:ea typeface="Adobe 宋体 Std L" panose="02020300000000000000" pitchFamily="18" charset="-122"/>
              </a:rPr>
              <a:t>， 防止刮伤老年人。工作牌要按要求佩戴， 常见的佩戴方式是端正地别在衣服左胸处</a:t>
            </a:r>
            <a:r>
              <a:rPr lang="zh-CN" altLang="en-US" sz="1400" dirty="0" smtClean="0">
                <a:solidFill>
                  <a:srgbClr val="221E1F"/>
                </a:solidFill>
                <a:latin typeface="Adobe 宋体 Std L" panose="02020300000000000000" pitchFamily="18" charset="-122"/>
                <a:ea typeface="Adobe 宋体 Std L" panose="02020300000000000000" pitchFamily="18" charset="-122"/>
              </a:rPr>
              <a:t>或挂</a:t>
            </a:r>
            <a:r>
              <a:rPr lang="zh-CN" altLang="en-US" sz="1400" dirty="0">
                <a:solidFill>
                  <a:srgbClr val="221E1F"/>
                </a:solidFill>
                <a:latin typeface="Adobe 宋体 Std L" panose="02020300000000000000" pitchFamily="18" charset="-122"/>
                <a:ea typeface="Adobe 宋体 Std L" panose="02020300000000000000" pitchFamily="18" charset="-122"/>
              </a:rPr>
              <a:t>在胸前。不应将服务牌随意别在领子上、裤子上或将其套在手腕上， 更不应将服务牌</a:t>
            </a:r>
            <a:r>
              <a:rPr lang="zh-CN" altLang="en-US" sz="1400" dirty="0" smtClean="0">
                <a:solidFill>
                  <a:srgbClr val="221E1F"/>
                </a:solidFill>
                <a:latin typeface="Adobe 宋体 Std L" panose="02020300000000000000" pitchFamily="18" charset="-122"/>
                <a:ea typeface="Adobe 宋体 Std L" panose="02020300000000000000" pitchFamily="18" charset="-122"/>
              </a:rPr>
              <a:t>戴得</a:t>
            </a:r>
            <a:r>
              <a:rPr lang="zh-CN" altLang="en-US" sz="1400" dirty="0">
                <a:solidFill>
                  <a:srgbClr val="221E1F"/>
                </a:solidFill>
                <a:latin typeface="Adobe 宋体 Std L" panose="02020300000000000000" pitchFamily="18" charset="-122"/>
                <a:ea typeface="Adobe 宋体 Std L" panose="02020300000000000000" pitchFamily="18" charset="-122"/>
              </a:rPr>
              <a:t>歪歪扭扭， 不能佩戴破损、污染、掉字或模糊不清的服务牌。</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3947059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169764"/>
            <a:ext cx="10785350" cy="3970318"/>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沟通者的仪态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仪态就是沟通者的举止行为、风度姿态。对于仪态的总体要求是真诚自然、优雅</a:t>
            </a:r>
            <a:r>
              <a:rPr lang="zh-CN" altLang="en-US" sz="1400" dirty="0" smtClean="0">
                <a:solidFill>
                  <a:srgbClr val="221E1F"/>
                </a:solidFill>
                <a:latin typeface="Adobe 宋体 Std L" panose="02020300000000000000" pitchFamily="18" charset="-122"/>
                <a:ea typeface="Adobe 宋体 Std L" panose="02020300000000000000" pitchFamily="18" charset="-122"/>
              </a:rPr>
              <a:t>大方</a:t>
            </a:r>
            <a:r>
              <a:rPr lang="zh-CN" altLang="en-US" sz="1400" dirty="0">
                <a:solidFill>
                  <a:srgbClr val="221E1F"/>
                </a:solidFill>
                <a:latin typeface="Adobe 宋体 Std L" panose="02020300000000000000" pitchFamily="18" charset="-122"/>
                <a:ea typeface="Adobe 宋体 Std L" panose="02020300000000000000" pitchFamily="18" charset="-122"/>
              </a:rPr>
              <a:t>。首先， 对坐姿的要求： 坐如钟， 坐姿要保持端正， 上身直立， 双肩自然放松， 坐于椅面的前三分之二处， 不可过多， 过多会造成慵懒的感觉， 也不可过少， 过少会造成重心</a:t>
            </a:r>
            <a:r>
              <a:rPr lang="zh-CN" altLang="en-US" sz="1400" dirty="0" smtClean="0">
                <a:solidFill>
                  <a:srgbClr val="221E1F"/>
                </a:solidFill>
                <a:latin typeface="Adobe 宋体 Std L" panose="02020300000000000000" pitchFamily="18" charset="-122"/>
                <a:ea typeface="Adobe 宋体 Std L" panose="02020300000000000000" pitchFamily="18" charset="-122"/>
              </a:rPr>
              <a:t>不稳</a:t>
            </a:r>
            <a:r>
              <a:rPr lang="zh-CN" altLang="en-US" sz="1400" dirty="0">
                <a:solidFill>
                  <a:srgbClr val="221E1F"/>
                </a:solidFill>
                <a:latin typeface="Adobe 宋体 Std L" panose="02020300000000000000" pitchFamily="18" charset="-122"/>
                <a:ea typeface="Adobe 宋体 Std L" panose="02020300000000000000" pitchFamily="18" charset="-122"/>
              </a:rPr>
              <a:t>前倾。男士双腿可并拢垂直于地面， 也可跨度小于一肩宽， 双手平放于双腿处； 女士</a:t>
            </a:r>
            <a:r>
              <a:rPr lang="zh-CN" altLang="en-US" sz="1400" dirty="0" smtClean="0">
                <a:solidFill>
                  <a:srgbClr val="221E1F"/>
                </a:solidFill>
                <a:latin typeface="Adobe 宋体 Std L" panose="02020300000000000000" pitchFamily="18" charset="-122"/>
                <a:ea typeface="Adobe 宋体 Std L" panose="02020300000000000000" pitchFamily="18" charset="-122"/>
              </a:rPr>
              <a:t>可大腿</a:t>
            </a:r>
            <a:r>
              <a:rPr lang="zh-CN" altLang="en-US" sz="1400" dirty="0">
                <a:solidFill>
                  <a:srgbClr val="221E1F"/>
                </a:solidFill>
                <a:latin typeface="Adobe 宋体 Std L" panose="02020300000000000000" pitchFamily="18" charset="-122"/>
                <a:ea typeface="Adobe 宋体 Std L" panose="02020300000000000000" pitchFamily="18" charset="-122"/>
              </a:rPr>
              <a:t>并紧后， 向前伸一条腿， 并将另一条腿屈后， 两脚脚掌着地， 双脚前后要保持在一</a:t>
            </a:r>
            <a:r>
              <a:rPr lang="zh-CN" altLang="en-US" sz="1400" dirty="0" smtClean="0">
                <a:solidFill>
                  <a:srgbClr val="221E1F"/>
                </a:solidFill>
                <a:latin typeface="Adobe 宋体 Std L" panose="02020300000000000000" pitchFamily="18" charset="-122"/>
                <a:ea typeface="Adobe 宋体 Std L" panose="02020300000000000000" pitchFamily="18" charset="-122"/>
              </a:rPr>
              <a:t>条直线</a:t>
            </a:r>
            <a:r>
              <a:rPr lang="zh-CN" altLang="en-US" sz="1400" dirty="0">
                <a:solidFill>
                  <a:srgbClr val="221E1F"/>
                </a:solidFill>
                <a:latin typeface="Adobe 宋体 Std L" panose="02020300000000000000" pitchFamily="18" charset="-122"/>
                <a:ea typeface="Adobe 宋体 Std L" panose="02020300000000000000" pitchFamily="18" charset="-122"/>
              </a:rPr>
              <a:t>上， 双脚内收或双腿并拢垂直于地面， 双手叠放后放在一条腿的中前部。其次， 对</a:t>
            </a:r>
            <a:r>
              <a:rPr lang="zh-CN" altLang="en-US" sz="1400" dirty="0" smtClean="0">
                <a:solidFill>
                  <a:srgbClr val="221E1F"/>
                </a:solidFill>
                <a:latin typeface="Adobe 宋体 Std L" panose="02020300000000000000" pitchFamily="18" charset="-122"/>
                <a:ea typeface="Adobe 宋体 Std L" panose="02020300000000000000" pitchFamily="18" charset="-122"/>
              </a:rPr>
              <a:t>站姿</a:t>
            </a:r>
            <a:r>
              <a:rPr lang="zh-CN" altLang="en-US" sz="1400" dirty="0">
                <a:solidFill>
                  <a:srgbClr val="221E1F"/>
                </a:solidFill>
                <a:latin typeface="Adobe 宋体 Std L" panose="02020300000000000000" pitchFamily="18" charset="-122"/>
                <a:ea typeface="Adobe 宋体 Std L" panose="02020300000000000000" pitchFamily="18" charset="-122"/>
              </a:rPr>
              <a:t>的要求： 站如松， 站直， 头正， 颈直， 嘴微闭， 双脚与肩同宽、自然分开， 双眼平视</a:t>
            </a:r>
            <a:r>
              <a:rPr lang="zh-CN" altLang="en-US" sz="1400" dirty="0" smtClean="0">
                <a:solidFill>
                  <a:srgbClr val="221E1F"/>
                </a:solidFill>
                <a:latin typeface="Adobe 宋体 Std L" panose="02020300000000000000" pitchFamily="18" charset="-122"/>
                <a:ea typeface="Adobe 宋体 Std L" panose="02020300000000000000" pitchFamily="18" charset="-122"/>
              </a:rPr>
              <a:t>前方</a:t>
            </a:r>
            <a:r>
              <a:rPr lang="zh-CN" altLang="en-US" sz="1400" dirty="0">
                <a:solidFill>
                  <a:srgbClr val="221E1F"/>
                </a:solidFill>
                <a:latin typeface="Adobe 宋体 Std L" panose="02020300000000000000" pitchFamily="18" charset="-122"/>
                <a:ea typeface="Adobe 宋体 Std L" panose="02020300000000000000" pitchFamily="18" charset="-122"/>
              </a:rPr>
              <a:t>， 略微挺胸、收腹， 双肩舒展， 肩平， 两臂自然下垂， 男士的左手可以搭在右手上， </a:t>
            </a:r>
            <a:r>
              <a:rPr lang="zh-CN" altLang="en-US" sz="1400" dirty="0" smtClean="0">
                <a:solidFill>
                  <a:srgbClr val="221E1F"/>
                </a:solidFill>
                <a:latin typeface="Adobe 宋体 Std L" panose="02020300000000000000" pitchFamily="18" charset="-122"/>
                <a:ea typeface="Adobe 宋体 Std L" panose="02020300000000000000" pitchFamily="18" charset="-122"/>
              </a:rPr>
              <a:t>女士</a:t>
            </a:r>
            <a:r>
              <a:rPr lang="zh-CN" altLang="en-US" sz="1400" dirty="0">
                <a:solidFill>
                  <a:srgbClr val="221E1F"/>
                </a:solidFill>
                <a:latin typeface="Adobe 宋体 Std L" panose="02020300000000000000" pitchFamily="18" charset="-122"/>
                <a:ea typeface="Adobe 宋体 Std L" panose="02020300000000000000" pitchFamily="18" charset="-122"/>
              </a:rPr>
              <a:t>的右手可以搭在左手上。再次， 对走姿的要求： 走如风， 上身基本保持站立的标准</a:t>
            </a:r>
            <a:r>
              <a:rPr lang="zh-CN" altLang="en-US" sz="1400" dirty="0" smtClean="0">
                <a:solidFill>
                  <a:srgbClr val="221E1F"/>
                </a:solidFill>
                <a:latin typeface="Adobe 宋体 Std L" panose="02020300000000000000" pitchFamily="18" charset="-122"/>
                <a:ea typeface="Adobe 宋体 Std L" panose="02020300000000000000" pitchFamily="18" charset="-122"/>
              </a:rPr>
              <a:t>姿势</a:t>
            </a:r>
            <a:r>
              <a:rPr lang="zh-CN" altLang="en-US" sz="1400" dirty="0">
                <a:solidFill>
                  <a:srgbClr val="221E1F"/>
                </a:solidFill>
                <a:latin typeface="Adobe 宋体 Std L" panose="02020300000000000000" pitchFamily="18" charset="-122"/>
                <a:ea typeface="Adobe 宋体 Std L" panose="02020300000000000000" pitchFamily="18" charset="-122"/>
              </a:rPr>
              <a:t>， 要抬头， 目光要平视， 要头正颈直， 挺胸收腹， 两臂自然下垂， 手掌心向内， 并以</a:t>
            </a:r>
            <a:r>
              <a:rPr lang="zh-CN" altLang="en-US" sz="1400" dirty="0" smtClean="0">
                <a:solidFill>
                  <a:srgbClr val="221E1F"/>
                </a:solidFill>
                <a:latin typeface="Adobe 宋体 Std L" panose="02020300000000000000" pitchFamily="18" charset="-122"/>
                <a:ea typeface="Adobe 宋体 Std L" panose="02020300000000000000" pitchFamily="18" charset="-122"/>
              </a:rPr>
              <a:t>身体</a:t>
            </a:r>
            <a:r>
              <a:rPr lang="zh-CN" altLang="en-US" sz="1400" dirty="0">
                <a:solidFill>
                  <a:srgbClr val="221E1F"/>
                </a:solidFill>
                <a:latin typeface="Adobe 宋体 Std L" panose="02020300000000000000" pitchFamily="18" charset="-122"/>
                <a:ea typeface="Adobe 宋体 Std L" panose="02020300000000000000" pitchFamily="18" charset="-122"/>
              </a:rPr>
              <a:t>为中心前后自然摆动， 前摆向里</a:t>
            </a:r>
            <a:r>
              <a:rPr lang="zh-CN" altLang="en-US" sz="1400" dirty="0" smtClean="0">
                <a:solidFill>
                  <a:srgbClr val="221E1F"/>
                </a:solidFill>
                <a:latin typeface="Adobe 宋体 Std L" panose="02020300000000000000" pitchFamily="18" charset="-122"/>
                <a:ea typeface="Adobe 宋体 Std L" panose="02020300000000000000" pitchFamily="18" charset="-122"/>
              </a:rPr>
              <a:t>折</a:t>
            </a:r>
            <a:r>
              <a:rPr lang="en-US" altLang="zh-CN" sz="1400" dirty="0" smtClean="0">
                <a:solidFill>
                  <a:srgbClr val="221E1F"/>
                </a:solidFill>
                <a:latin typeface="Adobe 宋体 Std L" panose="02020300000000000000" pitchFamily="18" charset="-122"/>
                <a:ea typeface="Adobe 宋体 Std L" panose="02020300000000000000" pitchFamily="18" charset="-122"/>
              </a:rPr>
              <a:t>35°</a:t>
            </a:r>
            <a:r>
              <a:rPr lang="zh-CN" altLang="en-US" sz="1400" dirty="0">
                <a:solidFill>
                  <a:srgbClr val="221E1F"/>
                </a:solidFill>
                <a:latin typeface="Adobe 宋体 Std L" panose="02020300000000000000" pitchFamily="18" charset="-122"/>
                <a:ea typeface="Adobe 宋体 Std L" panose="02020300000000000000" pitchFamily="18" charset="-122"/>
              </a:rPr>
              <a:t>， 后摆向后</a:t>
            </a:r>
            <a:r>
              <a:rPr lang="zh-CN" altLang="en-US" sz="1400" dirty="0" smtClean="0">
                <a:solidFill>
                  <a:srgbClr val="221E1F"/>
                </a:solidFill>
                <a:latin typeface="Adobe 宋体 Std L" panose="02020300000000000000" pitchFamily="18" charset="-122"/>
                <a:ea typeface="Adobe 宋体 Std L" panose="02020300000000000000" pitchFamily="18" charset="-122"/>
              </a:rPr>
              <a:t>约</a:t>
            </a:r>
            <a:r>
              <a:rPr lang="en-US" altLang="zh-CN" sz="1400" dirty="0" smtClean="0">
                <a:solidFill>
                  <a:srgbClr val="221E1F"/>
                </a:solidFill>
                <a:latin typeface="Adobe 宋体 Std L" panose="02020300000000000000" pitchFamily="18" charset="-122"/>
                <a:ea typeface="Adobe 宋体 Std L" panose="02020300000000000000" pitchFamily="18" charset="-122"/>
              </a:rPr>
              <a:t>15°</a:t>
            </a:r>
            <a:r>
              <a:rPr lang="zh-CN" altLang="en-US" sz="1400" dirty="0">
                <a:solidFill>
                  <a:srgbClr val="221E1F"/>
                </a:solidFill>
                <a:latin typeface="Adobe 宋体 Std L" panose="02020300000000000000" pitchFamily="18" charset="-122"/>
                <a:ea typeface="Adobe 宋体 Std L" panose="02020300000000000000" pitchFamily="18" charset="-122"/>
              </a:rPr>
              <a:t>， 腰部放松， 腰背笔直， </a:t>
            </a:r>
            <a:r>
              <a:rPr lang="zh-CN" altLang="en-US" sz="1400" dirty="0" smtClean="0">
                <a:solidFill>
                  <a:srgbClr val="221E1F"/>
                </a:solidFill>
                <a:latin typeface="Adobe 宋体 Std L" panose="02020300000000000000" pitchFamily="18" charset="-122"/>
                <a:ea typeface="Adobe 宋体 Std L" panose="02020300000000000000" pitchFamily="18" charset="-122"/>
              </a:rPr>
              <a:t>腿部伸直</a:t>
            </a:r>
            <a:r>
              <a:rPr lang="zh-CN" altLang="en-US" sz="1400" dirty="0">
                <a:solidFill>
                  <a:srgbClr val="221E1F"/>
                </a:solidFill>
                <a:latin typeface="Adobe 宋体 Std L" panose="02020300000000000000" pitchFamily="18" charset="-122"/>
                <a:ea typeface="Adobe 宋体 Std L" panose="02020300000000000000" pitchFamily="18" charset="-122"/>
              </a:rPr>
              <a:t>， 脚步要轻并且富有弹性和节奏感， 起步时， 身子稍向前倾， 重心落在前脚掌， </a:t>
            </a:r>
            <a:r>
              <a:rPr lang="zh-CN" altLang="en-US" sz="1400" dirty="0" smtClean="0">
                <a:solidFill>
                  <a:srgbClr val="221E1F"/>
                </a:solidFill>
                <a:latin typeface="Adobe 宋体 Std L" panose="02020300000000000000" pitchFamily="18" charset="-122"/>
                <a:ea typeface="Adobe 宋体 Std L" panose="02020300000000000000" pitchFamily="18" charset="-122"/>
              </a:rPr>
              <a:t>膝盖伸直</a:t>
            </a:r>
            <a:r>
              <a:rPr lang="zh-CN" altLang="en-US" sz="1400" dirty="0">
                <a:solidFill>
                  <a:srgbClr val="221E1F"/>
                </a:solidFill>
                <a:latin typeface="Adobe 宋体 Std L" panose="02020300000000000000" pitchFamily="18" charset="-122"/>
                <a:ea typeface="Adobe 宋体 Std L" panose="02020300000000000000" pitchFamily="18" charset="-122"/>
              </a:rPr>
              <a:t>， 脚尖向正前方伸出， 行走时双脚踩在一条线上。最后， 对蹲姿的要求： 左脚在前</a:t>
            </a:r>
            <a:r>
              <a:rPr lang="zh-CN" altLang="en-US" sz="1400" dirty="0" smtClean="0">
                <a:solidFill>
                  <a:srgbClr val="221E1F"/>
                </a:solidFill>
                <a:latin typeface="Adobe 宋体 Std L" panose="02020300000000000000" pitchFamily="18" charset="-122"/>
                <a:ea typeface="Adobe 宋体 Std L" panose="02020300000000000000" pitchFamily="18" charset="-122"/>
              </a:rPr>
              <a:t>，右脚</a:t>
            </a:r>
            <a:r>
              <a:rPr lang="zh-CN" altLang="en-US" sz="1400" dirty="0">
                <a:solidFill>
                  <a:srgbClr val="221E1F"/>
                </a:solidFill>
                <a:latin typeface="Adobe 宋体 Std L" panose="02020300000000000000" pitchFamily="18" charset="-122"/>
                <a:ea typeface="Adobe 宋体 Std L" panose="02020300000000000000" pitchFamily="18" charset="-122"/>
              </a:rPr>
              <a:t>稍后， 左脚应完全着地， 小腿基本上垂直于地面， 右脚掌着地， 脚跟提起， 这时右</a:t>
            </a:r>
            <a:r>
              <a:rPr lang="zh-CN" altLang="en-US" sz="1400" dirty="0" smtClean="0">
                <a:solidFill>
                  <a:srgbClr val="221E1F"/>
                </a:solidFill>
                <a:latin typeface="Adobe 宋体 Std L" panose="02020300000000000000" pitchFamily="18" charset="-122"/>
                <a:ea typeface="Adobe 宋体 Std L" panose="02020300000000000000" pitchFamily="18" charset="-122"/>
              </a:rPr>
              <a:t>膝低于</a:t>
            </a:r>
            <a:r>
              <a:rPr lang="zh-CN" altLang="en-US" sz="1400" dirty="0">
                <a:solidFill>
                  <a:srgbClr val="221E1F"/>
                </a:solidFill>
                <a:latin typeface="Adobe 宋体 Std L" panose="02020300000000000000" pitchFamily="18" charset="-122"/>
                <a:ea typeface="Adobe 宋体 Std L" panose="02020300000000000000" pitchFamily="18" charset="-122"/>
              </a:rPr>
              <a:t>左膝， 右膝内侧可以靠在左小腿内侧， 左膝高而右膝低的下蹲姿态。女性下蹲时应</a:t>
            </a:r>
            <a:r>
              <a:rPr lang="zh-CN" altLang="en-US" sz="1400" dirty="0" smtClean="0">
                <a:solidFill>
                  <a:srgbClr val="221E1F"/>
                </a:solidFill>
                <a:latin typeface="Adobe 宋体 Std L" panose="02020300000000000000" pitchFamily="18" charset="-122"/>
                <a:ea typeface="Adobe 宋体 Std L" panose="02020300000000000000" pitchFamily="18" charset="-122"/>
              </a:rPr>
              <a:t>靠紧</a:t>
            </a:r>
            <a:r>
              <a:rPr lang="zh-CN" altLang="en-US" sz="1400" dirty="0">
                <a:solidFill>
                  <a:srgbClr val="221E1F"/>
                </a:solidFill>
                <a:latin typeface="Adobe 宋体 Std L" panose="02020300000000000000" pitchFamily="18" charset="-122"/>
                <a:ea typeface="Adobe 宋体 Std L" panose="02020300000000000000" pitchFamily="18" charset="-122"/>
              </a:rPr>
              <a:t>双腿， 男性可以适度地分开。</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01032720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50304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三、沟通者的自我介绍</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079822"/>
            <a:ext cx="11054246" cy="558614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自我介绍是向别人展示自己的过程， 直接关系到自己给别人的第一印象及日后沟通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的顺利</a:t>
            </a:r>
            <a:r>
              <a:rPr lang="zh-CN" altLang="en-US" sz="1400" dirty="0">
                <a:solidFill>
                  <a:srgbClr val="221E1F"/>
                </a:solidFill>
                <a:latin typeface="Adobe 宋体 Std L" panose="02020300000000000000" pitchFamily="18" charset="-122"/>
                <a:ea typeface="Adobe 宋体 Std L" panose="02020300000000000000" pitchFamily="18" charset="-122"/>
              </a:rPr>
              <a:t>与否。沟通者初次与老年人见面时， 如何让老年人快速记住并了解沟通者， 取决于沟通者自我介绍的有效性。常见的自我介绍一般用于面试求职， 通常包括姓名、兴趣爱好</a:t>
            </a:r>
            <a:r>
              <a:rPr lang="zh-CN" altLang="en-US" sz="1400" dirty="0" smtClean="0">
                <a:solidFill>
                  <a:srgbClr val="221E1F"/>
                </a:solidFill>
                <a:latin typeface="Adobe 宋体 Std L" panose="02020300000000000000" pitchFamily="18" charset="-122"/>
                <a:ea typeface="Adobe 宋体 Std L" panose="02020300000000000000" pitchFamily="18" charset="-122"/>
              </a:rPr>
              <a:t>、年龄</a:t>
            </a:r>
            <a:r>
              <a:rPr lang="zh-CN" altLang="en-US" sz="1400" dirty="0">
                <a:solidFill>
                  <a:srgbClr val="221E1F"/>
                </a:solidFill>
                <a:latin typeface="Adobe 宋体 Std L" panose="02020300000000000000" pitchFamily="18" charset="-122"/>
                <a:ea typeface="Adobe 宋体 Std L" panose="02020300000000000000" pitchFamily="18" charset="-122"/>
              </a:rPr>
              <a:t>、毕业学校、获得的荣誉等， 但这些对于记忆力有所下降的老年人并不适用， 而</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也无须知道沟通者的学习和成长经历， 因为沟通者对</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做自我介绍的目的主要是</a:t>
            </a:r>
            <a:r>
              <a:rPr lang="zh-CN" altLang="en-US" sz="1400" dirty="0" smtClean="0">
                <a:solidFill>
                  <a:srgbClr val="221E1F"/>
                </a:solidFill>
                <a:latin typeface="Adobe 宋体 Std L" panose="02020300000000000000" pitchFamily="18" charset="-122"/>
                <a:ea typeface="Adobe 宋体 Std L" panose="02020300000000000000" pitchFamily="18" charset="-122"/>
              </a:rPr>
              <a:t>获取</a:t>
            </a:r>
            <a:r>
              <a:rPr lang="zh-CN" altLang="en-US" sz="1400" dirty="0">
                <a:solidFill>
                  <a:srgbClr val="221E1F"/>
                </a:solidFill>
                <a:latin typeface="Adobe 宋体 Std L" panose="02020300000000000000" pitchFamily="18" charset="-122"/>
                <a:ea typeface="Adobe 宋体 Std L" panose="02020300000000000000" pitchFamily="18" charset="-122"/>
              </a:rPr>
              <a:t>老年人的信任， 打消老年人的陌生感和顾虑。因此， 沟通者的自我介绍要尽量</a:t>
            </a:r>
            <a:r>
              <a:rPr lang="zh-CN" altLang="en-US" sz="1400" dirty="0" smtClean="0">
                <a:solidFill>
                  <a:srgbClr val="221E1F"/>
                </a:solidFill>
                <a:latin typeface="Adobe 宋体 Std L" panose="02020300000000000000" pitchFamily="18" charset="-122"/>
                <a:ea typeface="Adobe 宋体 Std L" panose="02020300000000000000" pitchFamily="18" charset="-122"/>
              </a:rPr>
              <a:t>通俗易懂</a:t>
            </a:r>
            <a:r>
              <a:rPr lang="zh-CN" altLang="en-US" sz="1400" dirty="0">
                <a:solidFill>
                  <a:srgbClr val="221E1F"/>
                </a:solidFill>
                <a:latin typeface="Adobe 宋体 Std L" panose="02020300000000000000" pitchFamily="18" charset="-122"/>
                <a:ea typeface="Adobe 宋体 Std L" panose="02020300000000000000" pitchFamily="18" charset="-122"/>
              </a:rPr>
              <a:t>， 简短有效， 用最少的时间让老年人记住自己的姓名， 让老年人理解沟通者的目的</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敲门礼仪</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沟通者进入老年人房间， 首先要做的就是敲门。敲门的方法是右手手指自然弯曲， </a:t>
            </a:r>
            <a:r>
              <a:rPr lang="zh-CN" altLang="en-US" sz="1400" dirty="0" smtClean="0">
                <a:solidFill>
                  <a:srgbClr val="221E1F"/>
                </a:solidFill>
                <a:latin typeface="Adobe 宋体 Std L" panose="02020300000000000000" pitchFamily="18" charset="-122"/>
                <a:ea typeface="Adobe 宋体 Std L" panose="02020300000000000000" pitchFamily="18" charset="-122"/>
              </a:rPr>
              <a:t>掌心向</a:t>
            </a:r>
            <a:r>
              <a:rPr lang="zh-CN" altLang="en-US" sz="1400" dirty="0">
                <a:solidFill>
                  <a:srgbClr val="221E1F"/>
                </a:solidFill>
                <a:latin typeface="Adobe 宋体 Std L" panose="02020300000000000000" pitchFamily="18" charset="-122"/>
                <a:ea typeface="Adobe 宋体 Std L" panose="02020300000000000000" pitchFamily="18" charset="-122"/>
              </a:rPr>
              <a:t>外， 抬起指关节连续</a:t>
            </a:r>
            <a:r>
              <a:rPr lang="zh-CN" altLang="en-US" sz="1400" dirty="0" smtClean="0">
                <a:solidFill>
                  <a:srgbClr val="221E1F"/>
                </a:solidFill>
                <a:latin typeface="Adobe 宋体 Std L" panose="02020300000000000000" pitchFamily="18" charset="-122"/>
                <a:ea typeface="Adobe 宋体 Std L" panose="02020300000000000000" pitchFamily="18" charset="-122"/>
              </a:rPr>
              <a:t>敲击</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下， 每一下逐渐加重， </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下后等待半分， 若无应答， 可辅助</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询问“张大爷， 您在家吗？” 或再次敲击。切不可用手掌持续击门。老年人的听力和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行动力</a:t>
            </a:r>
            <a:r>
              <a:rPr lang="zh-CN" altLang="en-US" sz="1400" dirty="0">
                <a:solidFill>
                  <a:srgbClr val="221E1F"/>
                </a:solidFill>
                <a:latin typeface="Adobe 宋体 Std L" panose="02020300000000000000" pitchFamily="18" charset="-122"/>
                <a:ea typeface="Adobe 宋体 Std L" panose="02020300000000000000" pitchFamily="18" charset="-122"/>
              </a:rPr>
              <a:t>都有所下降， 沟通者敲门后， 要给予老年人反应和开门的时间， 最好嘱咐老年人不要</a:t>
            </a:r>
            <a:r>
              <a:rPr lang="zh-CN" altLang="en-US" sz="1400" dirty="0" smtClean="0">
                <a:solidFill>
                  <a:srgbClr val="221E1F"/>
                </a:solidFill>
                <a:latin typeface="Adobe 宋体 Std L" panose="02020300000000000000" pitchFamily="18" charset="-122"/>
                <a:ea typeface="Adobe 宋体 Std L" panose="02020300000000000000" pitchFamily="18" charset="-122"/>
              </a:rPr>
              <a:t>着急</a:t>
            </a:r>
            <a:r>
              <a:rPr lang="zh-CN" altLang="en-US" sz="1400" dirty="0">
                <a:solidFill>
                  <a:srgbClr val="221E1F"/>
                </a:solidFill>
                <a:latin typeface="Adobe 宋体 Std L" panose="02020300000000000000" pitchFamily="18" charset="-122"/>
                <a:ea typeface="Adobe 宋体 Std L" panose="02020300000000000000" pitchFamily="18" charset="-122"/>
              </a:rPr>
              <a:t>， 慢慢来。如果老年人的门是敞开的， 沟通者也要敲门， 经过老年人同意后才可以入内。</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合理的称呼</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对老年人采用合理的称谓， 能表现沟通者对老年人的尊重。称呼一般考虑老年人的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性别</a:t>
            </a:r>
            <a:r>
              <a:rPr lang="zh-CN" altLang="en-US" sz="1400" dirty="0">
                <a:solidFill>
                  <a:srgbClr val="221E1F"/>
                </a:solidFill>
                <a:latin typeface="Adobe 宋体 Std L" panose="02020300000000000000" pitchFamily="18" charset="-122"/>
                <a:ea typeface="Adobe 宋体 Std L" panose="02020300000000000000" pitchFamily="18" charset="-122"/>
              </a:rPr>
              <a:t>、民族、年龄、宗教、职业等因素， 称呼也因受到不同地域、文化差异的影响而</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有所不同</a:t>
            </a:r>
            <a:r>
              <a:rPr lang="zh-CN" altLang="en-US" sz="1400" dirty="0">
                <a:solidFill>
                  <a:srgbClr val="221E1F"/>
                </a:solidFill>
                <a:latin typeface="Adobe 宋体 Std L" panose="02020300000000000000" pitchFamily="18" charset="-122"/>
                <a:ea typeface="Adobe 宋体 Std L" panose="02020300000000000000" pitchFamily="18" charset="-122"/>
              </a:rPr>
              <a:t>。通常对老年人的称呼有“爷爷” “奶奶” “大爷” “大娘” “叔叔” “阿姨” </a:t>
            </a:r>
            <a:r>
              <a:rPr lang="zh-CN" altLang="en-US" sz="1400" dirty="0" smtClean="0">
                <a:solidFill>
                  <a:srgbClr val="221E1F"/>
                </a:solidFill>
                <a:latin typeface="Adobe 宋体 Std L" panose="02020300000000000000" pitchFamily="18" charset="-122"/>
                <a:ea typeface="Adobe 宋体 Std L" panose="02020300000000000000" pitchFamily="18" charset="-122"/>
              </a:rPr>
              <a:t>“先生”“女士” </a:t>
            </a:r>
            <a:r>
              <a:rPr lang="zh-CN" altLang="en-US" sz="1400" dirty="0">
                <a:solidFill>
                  <a:srgbClr val="221E1F"/>
                </a:solidFill>
                <a:latin typeface="Adobe 宋体 Std L" panose="02020300000000000000" pitchFamily="18" charset="-122"/>
                <a:ea typeface="Adobe 宋体 Std L" panose="02020300000000000000" pitchFamily="18" charset="-122"/>
              </a:rPr>
              <a:t>“夫人” 等， 一些南方地区对老年人的称呼也会有“阿婆” “阿公” 等。沟通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者也</a:t>
            </a:r>
            <a:r>
              <a:rPr lang="zh-CN" altLang="en-US" sz="1400" dirty="0">
                <a:solidFill>
                  <a:srgbClr val="221E1F"/>
                </a:solidFill>
                <a:latin typeface="Adobe 宋体 Std L" panose="02020300000000000000" pitchFamily="18" charset="-122"/>
                <a:ea typeface="Adobe 宋体 Std L" panose="02020300000000000000" pitchFamily="18" charset="-122"/>
              </a:rPr>
              <a:t>可以用姓氏加辈分的方法称呼， 比如， “张大爷” “刘大妈” 等。如果沟通者知道</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退休前的职位或职业也可以称呼“张老师” “老首长” “李画家” 等， 这样的称呼会</a:t>
            </a:r>
            <a:r>
              <a:rPr lang="zh-CN" altLang="en-US" sz="1400" dirty="0" smtClean="0">
                <a:solidFill>
                  <a:srgbClr val="221E1F"/>
                </a:solidFill>
                <a:latin typeface="Adobe 宋体 Std L" panose="02020300000000000000" pitchFamily="18" charset="-122"/>
                <a:ea typeface="Adobe 宋体 Std L" panose="02020300000000000000" pitchFamily="18" charset="-122"/>
              </a:rPr>
              <a:t>让老人</a:t>
            </a:r>
            <a:r>
              <a:rPr lang="zh-CN" altLang="en-US" sz="1400" dirty="0">
                <a:solidFill>
                  <a:srgbClr val="221E1F"/>
                </a:solidFill>
                <a:latin typeface="Adobe 宋体 Std L" panose="02020300000000000000" pitchFamily="18" charset="-122"/>
                <a:ea typeface="Adobe 宋体 Std L" panose="02020300000000000000" pitchFamily="18" charset="-122"/>
              </a:rPr>
              <a:t>的价值感有所增加。当沟通者面对多位老年人时， 称呼就要分清主次， 一是采用由</a:t>
            </a:r>
            <a:r>
              <a:rPr lang="zh-CN" altLang="en-US" sz="1400" dirty="0" smtClean="0">
                <a:solidFill>
                  <a:srgbClr val="221E1F"/>
                </a:solidFill>
                <a:latin typeface="Adobe 宋体 Std L" panose="02020300000000000000" pitchFamily="18" charset="-122"/>
                <a:ea typeface="Adobe 宋体 Std L" panose="02020300000000000000" pitchFamily="18" charset="-122"/>
              </a:rPr>
              <a:t>尊而</a:t>
            </a:r>
            <a:r>
              <a:rPr lang="zh-CN" altLang="en-US" sz="1400" dirty="0">
                <a:solidFill>
                  <a:srgbClr val="221E1F"/>
                </a:solidFill>
                <a:latin typeface="Adobe 宋体 Std L" panose="02020300000000000000" pitchFamily="18" charset="-122"/>
                <a:ea typeface="Adobe 宋体 Std L" panose="02020300000000000000" pitchFamily="18" charset="-122"/>
              </a:rPr>
              <a:t>卑称呼法， 沟通者在进行称呼时， 要先年最长后年纪稍长者， 先女性后男性， 先职务</a:t>
            </a:r>
            <a:r>
              <a:rPr lang="zh-CN" altLang="en-US" sz="1400" dirty="0" smtClean="0">
                <a:solidFill>
                  <a:srgbClr val="221E1F"/>
                </a:solidFill>
                <a:latin typeface="Adobe 宋体 Std L" panose="02020300000000000000" pitchFamily="18" charset="-122"/>
                <a:ea typeface="Adobe 宋体 Std L" panose="02020300000000000000" pitchFamily="18" charset="-122"/>
              </a:rPr>
              <a:t>高后</a:t>
            </a:r>
            <a:r>
              <a:rPr lang="zh-CN" altLang="en-US" sz="1400" dirty="0">
                <a:solidFill>
                  <a:srgbClr val="221E1F"/>
                </a:solidFill>
                <a:latin typeface="Adobe 宋体 Std L" panose="02020300000000000000" pitchFamily="18" charset="-122"/>
                <a:ea typeface="Adobe 宋体 Std L" panose="02020300000000000000" pitchFamily="18" charset="-122"/>
              </a:rPr>
              <a:t>职务低； 二是采用距离称呼法， 一般按距离沟通者由近而远进行称呼。</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68371033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任意多边形 23"/>
          <p:cNvSpPr/>
          <p:nvPr/>
        </p:nvSpPr>
        <p:spPr>
          <a:xfrm>
            <a:off x="5594114" y="2682545"/>
            <a:ext cx="6023765"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1222 h 1384300"/>
              <a:gd name="connsiteX4" fmla="*/ 6374197 w 6374197"/>
              <a:gd name="connsiteY4" fmla="*/ 141222 h 1384300"/>
              <a:gd name="connsiteX5" fmla="*/ 6374197 w 6374197"/>
              <a:gd name="connsiteY5" fmla="*/ 1214405 h 1384300"/>
              <a:gd name="connsiteX6" fmla="*/ 886210 w 6374197"/>
              <a:gd name="connsiteY6" fmla="*/ 1214405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5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1222"/>
                </a:lnTo>
                <a:lnTo>
                  <a:pt x="6374197" y="141222"/>
                </a:lnTo>
                <a:lnTo>
                  <a:pt x="6374197" y="1214405"/>
                </a:lnTo>
                <a:lnTo>
                  <a:pt x="886210" y="1214405"/>
                </a:lnTo>
                <a:lnTo>
                  <a:pt x="886210" y="1213074"/>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25" name="任意多边形 24"/>
          <p:cNvSpPr/>
          <p:nvPr/>
        </p:nvSpPr>
        <p:spPr>
          <a:xfrm>
            <a:off x="5561643" y="4610020"/>
            <a:ext cx="6023765"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24602 h 1384300"/>
              <a:gd name="connsiteX4" fmla="*/ 6374197 w 6374197"/>
              <a:gd name="connsiteY4" fmla="*/ 124602 h 1384300"/>
              <a:gd name="connsiteX5" fmla="*/ 6374197 w 6374197"/>
              <a:gd name="connsiteY5" fmla="*/ 1197785 h 1384300"/>
              <a:gd name="connsiteX6" fmla="*/ 901499 w 6374197"/>
              <a:gd name="connsiteY6" fmla="*/ 1197785 h 1384300"/>
              <a:gd name="connsiteX7" fmla="*/ 731115 w 6374197"/>
              <a:gd name="connsiteY7" fmla="*/ 1368169 h 1384300"/>
              <a:gd name="connsiteX8" fmla="*/ 653185 w 6374197"/>
              <a:gd name="connsiteY8" fmla="*/ 1368169 h 1384300"/>
              <a:gd name="connsiteX9" fmla="*/ 16131 w 6374197"/>
              <a:gd name="connsiteY9" fmla="*/ 731115 h 1384300"/>
              <a:gd name="connsiteX10" fmla="*/ 16131 w 6374197"/>
              <a:gd name="connsiteY10" fmla="*/ 653185 h 1384300"/>
              <a:gd name="connsiteX11" fmla="*/ 653185 w 6374197"/>
              <a:gd name="connsiteY11" fmla="*/ 16132 h 1384300"/>
              <a:gd name="connsiteX12" fmla="*/ 692150 w 6374197"/>
              <a:gd name="connsiteY12"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74197" h="1384300">
                <a:moveTo>
                  <a:pt x="692150" y="0"/>
                </a:moveTo>
                <a:cubicBezTo>
                  <a:pt x="706255" y="0"/>
                  <a:pt x="720361" y="5377"/>
                  <a:pt x="731115" y="16132"/>
                </a:cubicBezTo>
                <a:lnTo>
                  <a:pt x="886210" y="171227"/>
                </a:lnTo>
                <a:lnTo>
                  <a:pt x="886210" y="124602"/>
                </a:lnTo>
                <a:lnTo>
                  <a:pt x="6374197" y="124602"/>
                </a:lnTo>
                <a:lnTo>
                  <a:pt x="6374197" y="1197785"/>
                </a:lnTo>
                <a:lnTo>
                  <a:pt x="901499" y="1197785"/>
                </a:lnTo>
                <a:lnTo>
                  <a:pt x="731115" y="1368169"/>
                </a:lnTo>
                <a:cubicBezTo>
                  <a:pt x="709606" y="1389677"/>
                  <a:pt x="674694" y="1389677"/>
                  <a:pt x="653185" y="1368169"/>
                </a:cubicBezTo>
                <a:lnTo>
                  <a:pt x="16131" y="731115"/>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4" name="Freeform 5"/>
          <p:cNvSpPr/>
          <p:nvPr/>
        </p:nvSpPr>
        <p:spPr bwMode="auto">
          <a:xfrm>
            <a:off x="651990" y="1751046"/>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solidFill>
            <a:schemeClr val="accent1"/>
          </a:solidFill>
          <a:ln w="15875">
            <a:gradFill flip="none" rotWithShape="1">
              <a:gsLst>
                <a:gs pos="0">
                  <a:schemeClr val="bg1">
                    <a:lumMod val="65000"/>
                  </a:schemeClr>
                </a:gs>
                <a:gs pos="100000">
                  <a:schemeClr val="bg1"/>
                </a:gs>
              </a:gsLst>
              <a:lin ang="2700000" scaled="1"/>
              <a:tileRect/>
            </a:gradFill>
          </a:ln>
          <a:effectLst>
            <a:innerShdw blurRad="114300">
              <a:prstClr val="black"/>
            </a:inn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5" name="Freeform 5"/>
          <p:cNvSpPr/>
          <p:nvPr/>
        </p:nvSpPr>
        <p:spPr bwMode="auto">
          <a:xfrm>
            <a:off x="1126232" y="1852921"/>
            <a:ext cx="3067932" cy="2719079"/>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6" name="矩形 5"/>
          <p:cNvSpPr/>
          <p:nvPr/>
        </p:nvSpPr>
        <p:spPr>
          <a:xfrm>
            <a:off x="1322753" y="2345147"/>
            <a:ext cx="2634290" cy="1107973"/>
          </a:xfrm>
          <a:prstGeom prst="rect">
            <a:avLst/>
          </a:prstGeom>
        </p:spPr>
        <p:txBody>
          <a:bodyPr wrap="square" lIns="91418" tIns="45709" rIns="91418" bIns="45709">
            <a:spAutoFit/>
          </a:bodyPr>
          <a:lstStyle/>
          <a:p>
            <a:pPr algn="ctr" defTabSz="933450">
              <a:spcBef>
                <a:spcPts val="0"/>
              </a:spcBef>
              <a:spcAft>
                <a:spcPts val="0"/>
              </a:spcAft>
              <a:defRPr/>
            </a:pPr>
            <a:r>
              <a:rPr lang="zh-CN" altLang="en-US" sz="6600" b="1" kern="0" dirty="0">
                <a:solidFill>
                  <a:schemeClr val="accent1">
                    <a:lumMod val="75000"/>
                  </a:schemeClr>
                </a:solidFill>
                <a:cs typeface="+mn-ea"/>
                <a:sym typeface="+mn-lt"/>
              </a:rPr>
              <a:t>目录</a:t>
            </a:r>
          </a:p>
        </p:txBody>
      </p:sp>
      <p:sp>
        <p:nvSpPr>
          <p:cNvPr id="7" name="Rectangle 4"/>
          <p:cNvSpPr txBox="1">
            <a:spLocks noChangeArrowheads="1"/>
          </p:cNvSpPr>
          <p:nvPr/>
        </p:nvSpPr>
        <p:spPr bwMode="auto">
          <a:xfrm>
            <a:off x="1338161" y="3554995"/>
            <a:ext cx="2644074" cy="6124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54" tIns="34277" rIns="68554" bIns="34277" numCol="1" anchor="ctr" anchorCtr="0" compatLnSpc="1"/>
          <a:lstStyle>
            <a:lvl1pPr marL="0" indent="0" algn="ctr">
              <a:buFontTx/>
              <a:buNone/>
              <a:defRPr sz="2000" b="1">
                <a:solidFill>
                  <a:schemeClr val="bg1"/>
                </a:solidFill>
                <a:latin typeface="+mj-lt"/>
                <a:ea typeface="+mj-ea"/>
                <a:cs typeface="+mj-cs"/>
              </a:defRPr>
            </a:lvl1pPr>
            <a:lvl2pPr marL="742950" indent="-285750" eaLnBrk="0" hangingPunct="0">
              <a:spcBef>
                <a:spcPct val="20000"/>
              </a:spcBef>
              <a:buChar char="–"/>
              <a:defRPr sz="2000">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spcBef>
                <a:spcPts val="0"/>
              </a:spcBef>
              <a:spcAft>
                <a:spcPts val="0"/>
              </a:spcAft>
              <a:defRPr/>
            </a:pPr>
            <a:r>
              <a:rPr lang="en-US" altLang="zh-CN" sz="3200" kern="0" dirty="0">
                <a:solidFill>
                  <a:schemeClr val="bg1">
                    <a:lumMod val="65000"/>
                  </a:schemeClr>
                </a:solidFill>
                <a:latin typeface="+mn-lt"/>
                <a:ea typeface="+mn-ea"/>
                <a:cs typeface="+mn-ea"/>
                <a:sym typeface="+mn-lt"/>
              </a:rPr>
              <a:t>CONTENTS</a:t>
            </a:r>
            <a:endParaRPr lang="zh-CN" altLang="en-US" sz="3200" kern="0" dirty="0">
              <a:solidFill>
                <a:schemeClr val="bg1">
                  <a:lumMod val="65000"/>
                </a:schemeClr>
              </a:solidFill>
              <a:latin typeface="+mn-lt"/>
              <a:ea typeface="+mn-ea"/>
              <a:cs typeface="+mn-ea"/>
              <a:sym typeface="+mn-lt"/>
            </a:endParaRPr>
          </a:p>
        </p:txBody>
      </p:sp>
      <p:sp>
        <p:nvSpPr>
          <p:cNvPr id="8" name="任意多边形 7"/>
          <p:cNvSpPr>
            <a:spLocks noChangeAspect="1"/>
          </p:cNvSpPr>
          <p:nvPr/>
        </p:nvSpPr>
        <p:spPr>
          <a:xfrm>
            <a:off x="5695823" y="4708739"/>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11" name="任意多边形 10"/>
          <p:cNvSpPr>
            <a:spLocks noChangeAspect="1"/>
          </p:cNvSpPr>
          <p:nvPr/>
        </p:nvSpPr>
        <p:spPr>
          <a:xfrm>
            <a:off x="5728294" y="2781264"/>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0" name="文本框 29"/>
          <p:cNvSpPr txBox="1"/>
          <p:nvPr/>
        </p:nvSpPr>
        <p:spPr>
          <a:xfrm>
            <a:off x="5813639" y="2930438"/>
            <a:ext cx="810788" cy="707886"/>
          </a:xfrm>
          <a:prstGeom prst="rect">
            <a:avLst/>
          </a:prstGeom>
          <a:noFill/>
        </p:spPr>
        <p:txBody>
          <a:bodyPr wrap="square" rtlCol="0">
            <a:spAutoFit/>
          </a:bodyPr>
          <a:lstStyle/>
          <a:p>
            <a:r>
              <a:rPr lang="en-US" altLang="zh-CN" sz="4000" b="1" dirty="0" smtClean="0">
                <a:cs typeface="+mn-ea"/>
                <a:sym typeface="+mn-lt"/>
              </a:rPr>
              <a:t>06</a:t>
            </a:r>
            <a:endParaRPr lang="zh-CN" altLang="en-US" sz="4000" b="1" dirty="0">
              <a:cs typeface="+mn-ea"/>
              <a:sym typeface="+mn-lt"/>
            </a:endParaRPr>
          </a:p>
        </p:txBody>
      </p:sp>
      <p:sp>
        <p:nvSpPr>
          <p:cNvPr id="31" name="文本框 30"/>
          <p:cNvSpPr txBox="1"/>
          <p:nvPr/>
        </p:nvSpPr>
        <p:spPr>
          <a:xfrm>
            <a:off x="5781168" y="4857913"/>
            <a:ext cx="810788" cy="707886"/>
          </a:xfrm>
          <a:prstGeom prst="rect">
            <a:avLst/>
          </a:prstGeom>
          <a:noFill/>
        </p:spPr>
        <p:txBody>
          <a:bodyPr wrap="square" rtlCol="0">
            <a:spAutoFit/>
          </a:bodyPr>
          <a:lstStyle/>
          <a:p>
            <a:r>
              <a:rPr lang="en-US" altLang="zh-CN" sz="4000" b="1" dirty="0" smtClean="0">
                <a:cs typeface="+mn-ea"/>
                <a:sym typeface="+mn-lt"/>
              </a:rPr>
              <a:t>07</a:t>
            </a:r>
            <a:endParaRPr lang="zh-CN" altLang="en-US" sz="4000" b="1" dirty="0">
              <a:cs typeface="+mn-ea"/>
              <a:sym typeface="+mn-lt"/>
            </a:endParaRPr>
          </a:p>
        </p:txBody>
      </p:sp>
      <p:sp>
        <p:nvSpPr>
          <p:cNvPr id="34" name="文本框 33"/>
          <p:cNvSpPr txBox="1"/>
          <p:nvPr/>
        </p:nvSpPr>
        <p:spPr>
          <a:xfrm>
            <a:off x="7089304" y="3084326"/>
            <a:ext cx="3425292" cy="400110"/>
          </a:xfrm>
          <a:prstGeom prst="rect">
            <a:avLst/>
          </a:prstGeom>
          <a:noFill/>
        </p:spPr>
        <p:txBody>
          <a:bodyPr wrap="square" rtlCol="0">
            <a:spAutoFit/>
          </a:bodyPr>
          <a:lstStyle/>
          <a:p>
            <a:r>
              <a:rPr lang="zh-CN" altLang="en-US" sz="2000" b="1" dirty="0">
                <a:cs typeface="+mn-ea"/>
                <a:sym typeface="+mn-lt"/>
              </a:rPr>
              <a:t>机构养老与沟通实务</a:t>
            </a:r>
          </a:p>
        </p:txBody>
      </p:sp>
      <p:sp>
        <p:nvSpPr>
          <p:cNvPr id="35" name="文本框 34"/>
          <p:cNvSpPr txBox="1"/>
          <p:nvPr/>
        </p:nvSpPr>
        <p:spPr>
          <a:xfrm>
            <a:off x="7089304" y="4967504"/>
            <a:ext cx="4528576" cy="400110"/>
          </a:xfrm>
          <a:prstGeom prst="rect">
            <a:avLst/>
          </a:prstGeom>
          <a:noFill/>
        </p:spPr>
        <p:txBody>
          <a:bodyPr wrap="square" rtlCol="0">
            <a:spAutoFit/>
          </a:bodyPr>
          <a:lstStyle/>
          <a:p>
            <a:r>
              <a:rPr lang="zh-CN" altLang="en-US" sz="2000" b="1" dirty="0">
                <a:cs typeface="+mn-ea"/>
                <a:sym typeface="+mn-lt"/>
              </a:rPr>
              <a:t>特殊情景下老年人沟通训练</a:t>
            </a:r>
          </a:p>
        </p:txBody>
      </p:sp>
      <p:sp>
        <p:nvSpPr>
          <p:cNvPr id="38" name="任意多边形 37"/>
          <p:cNvSpPr>
            <a:spLocks noChangeAspect="1"/>
          </p:cNvSpPr>
          <p:nvPr/>
        </p:nvSpPr>
        <p:spPr>
          <a:xfrm rot="20754726">
            <a:off x="-990212" y="-1294209"/>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33" name="任意多边形 32"/>
          <p:cNvSpPr/>
          <p:nvPr/>
        </p:nvSpPr>
        <p:spPr>
          <a:xfrm>
            <a:off x="5561643" y="662892"/>
            <a:ext cx="6023765" cy="1178654"/>
          </a:xfrm>
          <a:custGeom>
            <a:avLst/>
            <a:gdLst>
              <a:gd name="connsiteX0" fmla="*/ 692150 w 6374197"/>
              <a:gd name="connsiteY0" fmla="*/ 0 h 1384300"/>
              <a:gd name="connsiteX1" fmla="*/ 731115 w 6374197"/>
              <a:gd name="connsiteY1" fmla="*/ 16132 h 1384300"/>
              <a:gd name="connsiteX2" fmla="*/ 886210 w 6374197"/>
              <a:gd name="connsiteY2" fmla="*/ 171227 h 1384300"/>
              <a:gd name="connsiteX3" fmla="*/ 886210 w 6374197"/>
              <a:gd name="connsiteY3" fmla="*/ 140080 h 1384300"/>
              <a:gd name="connsiteX4" fmla="*/ 6374197 w 6374197"/>
              <a:gd name="connsiteY4" fmla="*/ 140080 h 1384300"/>
              <a:gd name="connsiteX5" fmla="*/ 6374197 w 6374197"/>
              <a:gd name="connsiteY5" fmla="*/ 1213263 h 1384300"/>
              <a:gd name="connsiteX6" fmla="*/ 886210 w 6374197"/>
              <a:gd name="connsiteY6" fmla="*/ 1213263 h 1384300"/>
              <a:gd name="connsiteX7" fmla="*/ 886210 w 6374197"/>
              <a:gd name="connsiteY7" fmla="*/ 1213074 h 1384300"/>
              <a:gd name="connsiteX8" fmla="*/ 731115 w 6374197"/>
              <a:gd name="connsiteY8" fmla="*/ 1368169 h 1384300"/>
              <a:gd name="connsiteX9" fmla="*/ 653185 w 6374197"/>
              <a:gd name="connsiteY9" fmla="*/ 1368169 h 1384300"/>
              <a:gd name="connsiteX10" fmla="*/ 16131 w 6374197"/>
              <a:gd name="connsiteY10" fmla="*/ 731116 h 1384300"/>
              <a:gd name="connsiteX11" fmla="*/ 16131 w 6374197"/>
              <a:gd name="connsiteY11" fmla="*/ 653185 h 1384300"/>
              <a:gd name="connsiteX12" fmla="*/ 653185 w 6374197"/>
              <a:gd name="connsiteY12" fmla="*/ 16132 h 1384300"/>
              <a:gd name="connsiteX13" fmla="*/ 692150 w 6374197"/>
              <a:gd name="connsiteY13" fmla="*/ 0 h 138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4197" h="1384300">
                <a:moveTo>
                  <a:pt x="692150" y="0"/>
                </a:moveTo>
                <a:cubicBezTo>
                  <a:pt x="706255" y="0"/>
                  <a:pt x="720361" y="5377"/>
                  <a:pt x="731115" y="16132"/>
                </a:cubicBezTo>
                <a:lnTo>
                  <a:pt x="886210" y="171227"/>
                </a:lnTo>
                <a:lnTo>
                  <a:pt x="886210" y="140080"/>
                </a:lnTo>
                <a:lnTo>
                  <a:pt x="6374197" y="140080"/>
                </a:lnTo>
                <a:lnTo>
                  <a:pt x="6374197" y="1213263"/>
                </a:lnTo>
                <a:lnTo>
                  <a:pt x="886210" y="1213263"/>
                </a:lnTo>
                <a:lnTo>
                  <a:pt x="886210" y="1213074"/>
                </a:lnTo>
                <a:lnTo>
                  <a:pt x="731115" y="1368169"/>
                </a:lnTo>
                <a:cubicBezTo>
                  <a:pt x="709606" y="1389677"/>
                  <a:pt x="674694" y="1389677"/>
                  <a:pt x="653185" y="1368169"/>
                </a:cubicBezTo>
                <a:lnTo>
                  <a:pt x="16131" y="731116"/>
                </a:lnTo>
                <a:cubicBezTo>
                  <a:pt x="-5377" y="709607"/>
                  <a:pt x="-5377" y="674694"/>
                  <a:pt x="16131" y="653185"/>
                </a:cubicBezTo>
                <a:lnTo>
                  <a:pt x="653185" y="16132"/>
                </a:lnTo>
                <a:cubicBezTo>
                  <a:pt x="663940" y="5377"/>
                  <a:pt x="678045" y="0"/>
                  <a:pt x="692150" y="0"/>
                </a:cubicBezTo>
                <a:close/>
              </a:path>
            </a:pathLst>
          </a:cu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0" scaled="1"/>
            <a:tileRect/>
          </a:gradFill>
          <a:ln w="15875">
            <a:noFill/>
          </a:ln>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7" name="任意多边形 36"/>
          <p:cNvSpPr>
            <a:spLocks noChangeAspect="1"/>
          </p:cNvSpPr>
          <p:nvPr/>
        </p:nvSpPr>
        <p:spPr>
          <a:xfrm>
            <a:off x="5695823" y="761611"/>
            <a:ext cx="1073830" cy="107383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100000">
                <a:schemeClr val="bg1">
                  <a:lumMod val="61000"/>
                  <a:lumOff val="39000"/>
                </a:schemeClr>
              </a:gs>
              <a:gs pos="0">
                <a:schemeClr val="bg1">
                  <a:lumMod val="85000"/>
                </a:schemeClr>
              </a:gs>
            </a:gsLst>
            <a:lin ang="2700000" scaled="1"/>
            <a:tileRect/>
          </a:gradFill>
          <a:ln w="19050">
            <a:gradFill flip="none" rotWithShape="1">
              <a:gsLst>
                <a:gs pos="100000">
                  <a:schemeClr val="bg1">
                    <a:lumMod val="75000"/>
                  </a:schemeClr>
                </a:gs>
                <a:gs pos="0">
                  <a:schemeClr val="bg1"/>
                </a:gs>
              </a:gsLst>
              <a:lin ang="2700000" scaled="1"/>
              <a:tileRect/>
            </a:grad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dirty="0">
              <a:solidFill>
                <a:srgbClr val="005A9E"/>
              </a:solidFill>
              <a:cs typeface="+mn-ea"/>
              <a:sym typeface="+mn-lt"/>
            </a:endParaRPr>
          </a:p>
        </p:txBody>
      </p:sp>
      <p:sp>
        <p:nvSpPr>
          <p:cNvPr id="39" name="文本框 31"/>
          <p:cNvSpPr txBox="1"/>
          <p:nvPr/>
        </p:nvSpPr>
        <p:spPr>
          <a:xfrm>
            <a:off x="5781168" y="910785"/>
            <a:ext cx="810788" cy="707886"/>
          </a:xfrm>
          <a:prstGeom prst="rect">
            <a:avLst/>
          </a:prstGeom>
          <a:noFill/>
        </p:spPr>
        <p:txBody>
          <a:bodyPr wrap="square" rtlCol="0">
            <a:spAutoFit/>
          </a:bodyPr>
          <a:lstStyle/>
          <a:p>
            <a:r>
              <a:rPr lang="en-US" altLang="zh-CN" sz="4000" b="1" dirty="0" smtClean="0">
                <a:cs typeface="+mn-ea"/>
                <a:sym typeface="+mn-lt"/>
              </a:rPr>
              <a:t>05</a:t>
            </a:r>
            <a:endParaRPr lang="zh-CN" altLang="en-US" sz="4000" b="1" dirty="0">
              <a:cs typeface="+mn-ea"/>
              <a:sym typeface="+mn-lt"/>
            </a:endParaRPr>
          </a:p>
        </p:txBody>
      </p:sp>
      <p:sp>
        <p:nvSpPr>
          <p:cNvPr id="40" name="文本框 35"/>
          <p:cNvSpPr txBox="1"/>
          <p:nvPr/>
        </p:nvSpPr>
        <p:spPr>
          <a:xfrm>
            <a:off x="7089304" y="1052164"/>
            <a:ext cx="4347687" cy="400110"/>
          </a:xfrm>
          <a:prstGeom prst="rect">
            <a:avLst/>
          </a:prstGeom>
          <a:noFill/>
        </p:spPr>
        <p:txBody>
          <a:bodyPr wrap="square" rtlCol="0">
            <a:spAutoFit/>
          </a:bodyPr>
          <a:lstStyle/>
          <a:p>
            <a:r>
              <a:rPr lang="zh-CN" altLang="en-US" sz="2000" b="1" dirty="0">
                <a:cs typeface="+mn-ea"/>
                <a:sym typeface="+mn-lt"/>
              </a:rPr>
              <a:t>与家庭养老、 居家养老老人的沟通</a:t>
            </a:r>
          </a:p>
        </p:txBody>
      </p:sp>
    </p:spTree>
    <p:extLst>
      <p:ext uri="{BB962C8B-B14F-4D97-AF65-F5344CB8AC3E}">
        <p14:creationId xmlns:p14="http://schemas.microsoft.com/office/powerpoint/2010/main" val="6171998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630118"/>
            <a:ext cx="10785350" cy="5262979"/>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热情问候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热情的问候会让老年人感受到沟通者的活力， 通常沟通者会根据时间来问候， 如“</a:t>
            </a:r>
            <a:r>
              <a:rPr lang="zh-CN" altLang="en-US" sz="1400" dirty="0" smtClean="0">
                <a:solidFill>
                  <a:srgbClr val="221E1F"/>
                </a:solidFill>
                <a:latin typeface="Adobe 宋体 Std L" panose="02020300000000000000" pitchFamily="18" charset="-122"/>
                <a:ea typeface="Adobe 宋体 Std L" panose="02020300000000000000" pitchFamily="18" charset="-122"/>
              </a:rPr>
              <a:t>早上</a:t>
            </a:r>
            <a:r>
              <a:rPr lang="zh-CN" altLang="en-US" sz="1400" dirty="0">
                <a:solidFill>
                  <a:srgbClr val="221E1F"/>
                </a:solidFill>
                <a:latin typeface="Adobe 宋体 Std L" panose="02020300000000000000" pitchFamily="18" charset="-122"/>
                <a:ea typeface="Adobe 宋体 Std L" panose="02020300000000000000" pitchFamily="18" charset="-122"/>
              </a:rPr>
              <a:t>好！ 中午好！ 晚安”， 或者常用问候语“您好”， 与老年人熟悉的沟通者会加上赞美</a:t>
            </a:r>
            <a:r>
              <a:rPr lang="zh-CN" altLang="en-US" sz="1400" dirty="0" smtClean="0">
                <a:solidFill>
                  <a:srgbClr val="221E1F"/>
                </a:solidFill>
                <a:latin typeface="Adobe 宋体 Std L" panose="02020300000000000000" pitchFamily="18" charset="-122"/>
                <a:ea typeface="Adobe 宋体 Std L" panose="02020300000000000000" pitchFamily="18" charset="-122"/>
              </a:rPr>
              <a:t>之词</a:t>
            </a:r>
            <a:r>
              <a:rPr lang="zh-CN" altLang="en-US" sz="1400" dirty="0">
                <a:solidFill>
                  <a:srgbClr val="221E1F"/>
                </a:solidFill>
                <a:latin typeface="Adobe 宋体 Std L" panose="02020300000000000000" pitchFamily="18" charset="-122"/>
                <a:ea typeface="Adobe 宋体 Std L" panose="02020300000000000000" pitchFamily="18" charset="-122"/>
              </a:rPr>
              <a:t>来打招呼， 如“张奶奶， 您今天可真精神”</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自我介绍的内容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沟通者在对老年人进行自我介绍时， 首先， 要表明自己的职业身份和姓名， 获得</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的信任。如“张大爷您好！ 我是咱们社区的工作人员， 我叫张小丽， 和您一个姓， 您</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a:t>
            </a:r>
            <a:r>
              <a:rPr lang="zh-CN" altLang="en-US" sz="1400" dirty="0">
                <a:solidFill>
                  <a:srgbClr val="221E1F"/>
                </a:solidFill>
                <a:latin typeface="Adobe 宋体 Std L" panose="02020300000000000000" pitchFamily="18" charset="-122"/>
                <a:ea typeface="Adobe 宋体 Std L" panose="02020300000000000000" pitchFamily="18" charset="-122"/>
              </a:rPr>
              <a:t>叫我小张， 您看这是我的工作证”。沟通者介绍自己的姓名时， 报完全名后， 宜选用</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一个</a:t>
            </a:r>
            <a:r>
              <a:rPr lang="zh-CN" altLang="en-US" sz="1400" dirty="0">
                <a:solidFill>
                  <a:srgbClr val="221E1F"/>
                </a:solidFill>
                <a:latin typeface="Adobe 宋体 Std L" panose="02020300000000000000" pitchFamily="18" charset="-122"/>
                <a:ea typeface="Adobe 宋体 Std L" panose="02020300000000000000" pitchFamily="18" charset="-122"/>
              </a:rPr>
              <a:t>简单的姓或名来替代全名， 帮助老年人记忆， 最好能联系一些常见的事物， 加深老年人的记忆。如“李爷爷， 我叫甘汉， 你想想， 如果天总不下雨会怎么样？ 对， 就会干旱， </a:t>
            </a:r>
            <a:r>
              <a:rPr lang="zh-CN" altLang="en-US" sz="1400" dirty="0" smtClean="0">
                <a:solidFill>
                  <a:srgbClr val="221E1F"/>
                </a:solidFill>
                <a:latin typeface="Adobe 宋体 Std L" panose="02020300000000000000" pitchFamily="18" charset="-122"/>
                <a:ea typeface="Adobe 宋体 Std L" panose="02020300000000000000" pitchFamily="18" charset="-122"/>
              </a:rPr>
              <a:t>我就</a:t>
            </a:r>
            <a:r>
              <a:rPr lang="zh-CN" altLang="en-US" sz="1400" dirty="0">
                <a:solidFill>
                  <a:srgbClr val="221E1F"/>
                </a:solidFill>
                <a:latin typeface="Adobe 宋体 Std L" panose="02020300000000000000" pitchFamily="18" charset="-122"/>
                <a:ea typeface="Adobe 宋体 Std L" panose="02020300000000000000" pitchFamily="18" charset="-122"/>
              </a:rPr>
              <a:t>叫甘汉”。对于有认知障碍的老年人进行自我介绍可能会成为一种常态， 因为认知障碍</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a:t>
            </a:r>
            <a:r>
              <a:rPr lang="zh-CN" altLang="en-US" sz="1400" dirty="0">
                <a:solidFill>
                  <a:srgbClr val="221E1F"/>
                </a:solidFill>
                <a:latin typeface="Adobe 宋体 Std L" panose="02020300000000000000" pitchFamily="18" charset="-122"/>
                <a:ea typeface="Adobe 宋体 Std L" panose="02020300000000000000" pitchFamily="18" charset="-122"/>
              </a:rPr>
              <a:t>每一次沟通都会重新自我介绍一次， 但切记不可以提问的方式来确定老年人是否</a:t>
            </a:r>
            <a:r>
              <a:rPr lang="zh-CN" altLang="en-US" sz="1400" dirty="0" smtClean="0">
                <a:solidFill>
                  <a:srgbClr val="221E1F"/>
                </a:solidFill>
                <a:latin typeface="Adobe 宋体 Std L" panose="02020300000000000000" pitchFamily="18" charset="-122"/>
                <a:ea typeface="Adobe 宋体 Std L" panose="02020300000000000000" pitchFamily="18" charset="-122"/>
              </a:rPr>
              <a:t>记住了</a:t>
            </a:r>
            <a:r>
              <a:rPr lang="zh-CN" altLang="en-US" sz="1400" dirty="0">
                <a:solidFill>
                  <a:srgbClr val="221E1F"/>
                </a:solidFill>
                <a:latin typeface="Adobe 宋体 Std L" panose="02020300000000000000" pitchFamily="18" charset="-122"/>
                <a:ea typeface="Adobe 宋体 Std L" panose="02020300000000000000" pitchFamily="18" charset="-122"/>
              </a:rPr>
              <a:t>自己的姓名， “张爷爷， 你还记不记得我是谁啊？” 这种方式会导致答不出的老年人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自尊心</a:t>
            </a:r>
            <a:r>
              <a:rPr lang="zh-CN" altLang="en-US" sz="1400" dirty="0">
                <a:solidFill>
                  <a:srgbClr val="221E1F"/>
                </a:solidFill>
                <a:latin typeface="Adobe 宋体 Std L" panose="02020300000000000000" pitchFamily="18" charset="-122"/>
                <a:ea typeface="Adobe 宋体 Std L" panose="02020300000000000000" pitchFamily="18" charset="-122"/>
              </a:rPr>
              <a:t>受到伤害。其次， 沟通者要说明前来的目的， 如“张大爷， 以后我就是您的照护员了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，您</a:t>
            </a:r>
            <a:r>
              <a:rPr lang="zh-CN" altLang="en-US" sz="1400" dirty="0">
                <a:solidFill>
                  <a:srgbClr val="221E1F"/>
                </a:solidFill>
                <a:latin typeface="Adobe 宋体 Std L" panose="02020300000000000000" pitchFamily="18" charset="-122"/>
                <a:ea typeface="Adobe 宋体 Std L" panose="02020300000000000000" pitchFamily="18" charset="-122"/>
              </a:rPr>
              <a:t>有什么事情可以找我， 我会尽心尽力为您服务的， 请您放心”</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（五） 得体的</a:t>
            </a:r>
            <a:r>
              <a:rPr lang="zh-CN" altLang="en-US" sz="1400" b="1" dirty="0" smtClean="0">
                <a:solidFill>
                  <a:srgbClr val="221E1F"/>
                </a:solidFill>
                <a:latin typeface="Adobe 宋体 Std L" panose="02020300000000000000" pitchFamily="18" charset="-122"/>
                <a:ea typeface="Adobe 宋体 Std L" panose="02020300000000000000" pitchFamily="18" charset="-122"/>
              </a:rPr>
              <a:t>手势</a:t>
            </a:r>
            <a:endParaRPr lang="en-US" altLang="zh-CN" sz="1400" b="1"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沟通者做自我介绍时， 会借助手势来辅助定位人物或解释一些信息， 自然的手势</a:t>
            </a:r>
            <a:r>
              <a:rPr lang="zh-CN" altLang="en-US" sz="1400" dirty="0" smtClean="0">
                <a:solidFill>
                  <a:srgbClr val="221E1F"/>
                </a:solidFill>
                <a:latin typeface="Adobe 宋体 Std L" panose="02020300000000000000" pitchFamily="18" charset="-122"/>
                <a:ea typeface="Adobe 宋体 Std L" panose="02020300000000000000" pitchFamily="18" charset="-122"/>
              </a:rPr>
              <a:t>会帮助</a:t>
            </a:r>
            <a:r>
              <a:rPr lang="zh-CN" altLang="en-US" sz="1400" dirty="0">
                <a:solidFill>
                  <a:srgbClr val="221E1F"/>
                </a:solidFill>
                <a:latin typeface="Adobe 宋体 Std L" panose="02020300000000000000" pitchFamily="18" charset="-122"/>
                <a:ea typeface="Adobe 宋体 Std L" panose="02020300000000000000" pitchFamily="18" charset="-122"/>
              </a:rPr>
              <a:t>老年人来理解沟通者所要传递的信息。比如沟通者在介绍自己时， 可以右手平放于</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胸前， 说到老年人时， 可以右手手指并拢， 掌心朝上， 指向老年人方向。当不需要</a:t>
            </a:r>
            <a:r>
              <a:rPr lang="zh-CN" altLang="en-US" sz="1400" dirty="0" smtClean="0">
                <a:solidFill>
                  <a:srgbClr val="221E1F"/>
                </a:solidFill>
                <a:latin typeface="Adobe 宋体 Std L" panose="02020300000000000000" pitchFamily="18" charset="-122"/>
                <a:ea typeface="Adobe 宋体 Std L" panose="02020300000000000000" pitchFamily="18" charset="-122"/>
              </a:rPr>
              <a:t>手势辅助</a:t>
            </a:r>
            <a:r>
              <a:rPr lang="zh-CN" altLang="en-US" sz="1400" dirty="0">
                <a:solidFill>
                  <a:srgbClr val="221E1F"/>
                </a:solidFill>
                <a:latin typeface="Adobe 宋体 Std L" panose="02020300000000000000" pitchFamily="18" charset="-122"/>
                <a:ea typeface="Adobe 宋体 Std L" panose="02020300000000000000" pitchFamily="18" charset="-122"/>
              </a:rPr>
              <a:t>时， 沟通者的双手可以自然垂放， 双手指尖朝下， 掌心向内， 手臂伸直贴于两裤线</a:t>
            </a:r>
            <a:r>
              <a:rPr lang="zh-CN" altLang="en-US" sz="1400" dirty="0" smtClean="0">
                <a:solidFill>
                  <a:srgbClr val="221E1F"/>
                </a:solidFill>
                <a:latin typeface="Adobe 宋体 Std L" panose="02020300000000000000" pitchFamily="18" charset="-122"/>
                <a:ea typeface="Adobe 宋体 Std L" panose="02020300000000000000" pitchFamily="18" charset="-122"/>
              </a:rPr>
              <a:t>处或</a:t>
            </a:r>
            <a:r>
              <a:rPr lang="zh-CN" altLang="en-US" sz="1400" dirty="0">
                <a:solidFill>
                  <a:srgbClr val="221E1F"/>
                </a:solidFill>
                <a:latin typeface="Adobe 宋体 Std L" panose="02020300000000000000" pitchFamily="18" charset="-122"/>
                <a:ea typeface="Adobe 宋体 Std L" panose="02020300000000000000" pitchFamily="18" charset="-122"/>
              </a:rPr>
              <a:t>双手伸直后自然相交在小腹前， 掌心向内， 一只手上一只手下相握， 也可一只手自然</a:t>
            </a:r>
            <a:r>
              <a:rPr lang="zh-CN" altLang="en-US" sz="1400" dirty="0" smtClean="0">
                <a:solidFill>
                  <a:srgbClr val="221E1F"/>
                </a:solidFill>
                <a:latin typeface="Adobe 宋体 Std L" panose="02020300000000000000" pitchFamily="18" charset="-122"/>
                <a:ea typeface="Adobe 宋体 Std L" panose="02020300000000000000" pitchFamily="18" charset="-122"/>
              </a:rPr>
              <a:t>垂放</a:t>
            </a:r>
            <a:r>
              <a:rPr lang="zh-CN" altLang="en-US" sz="1400" dirty="0">
                <a:solidFill>
                  <a:srgbClr val="221E1F"/>
                </a:solidFill>
                <a:latin typeface="Adobe 宋体 Std L" panose="02020300000000000000" pitchFamily="18" charset="-122"/>
                <a:ea typeface="Adobe 宋体 Std L" panose="02020300000000000000" pitchFamily="18" charset="-122"/>
              </a:rPr>
              <a:t>， 另一只手略为弯曲， 掌心向内， 放在小腹前， 切忌将手插到兜里。</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8471064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503049"/>
            <a:ext cx="6627044" cy="400110"/>
          </a:xfrm>
          <a:prstGeom prst="rect">
            <a:avLst/>
          </a:prstGeom>
          <a:noFill/>
        </p:spPr>
        <p:txBody>
          <a:bodyPr wrap="square" rtlCol="0">
            <a:spAutoFit/>
          </a:bodyPr>
          <a:lstStyle/>
          <a:p>
            <a:r>
              <a:rPr lang="zh-CN" altLang="en-US" sz="2000" dirty="0" smtClean="0">
                <a:solidFill>
                  <a:srgbClr val="FF0000"/>
                </a:solidFill>
                <a:latin typeface="华文中宋" panose="02010600040101010101" pitchFamily="2" charset="-122"/>
                <a:ea typeface="华文中宋" panose="02010600040101010101" pitchFamily="2" charset="-122"/>
              </a:rPr>
              <a:t>四、</a:t>
            </a:r>
            <a:r>
              <a:rPr lang="zh-CN" altLang="en-US" sz="2000" dirty="0">
                <a:solidFill>
                  <a:srgbClr val="FF0000"/>
                </a:solidFill>
                <a:latin typeface="华文中宋" panose="02010600040101010101" pitchFamily="2" charset="-122"/>
                <a:ea typeface="华文中宋" panose="02010600040101010101" pitchFamily="2" charset="-122"/>
              </a:rPr>
              <a:t>沟通者需要注意的安全事项</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079822"/>
            <a:ext cx="11054246" cy="5262979"/>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安全第一位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老年人的安全永远要摆在第一位。在沟通前对老年人的身心情况进行评估是</a:t>
            </a:r>
            <a:r>
              <a:rPr lang="zh-CN" altLang="en-US" sz="1400" dirty="0" smtClean="0">
                <a:solidFill>
                  <a:srgbClr val="221E1F"/>
                </a:solidFill>
                <a:latin typeface="Adobe 宋体 Std L" panose="02020300000000000000" pitchFamily="18" charset="-122"/>
                <a:ea typeface="Adobe 宋体 Std L" panose="02020300000000000000" pitchFamily="18" charset="-122"/>
              </a:rPr>
              <a:t>必不可少的</a:t>
            </a:r>
            <a:r>
              <a:rPr lang="zh-CN" altLang="en-US" sz="1400" dirty="0">
                <a:solidFill>
                  <a:srgbClr val="221E1F"/>
                </a:solidFill>
                <a:latin typeface="Adobe 宋体 Std L" panose="02020300000000000000" pitchFamily="18" charset="-122"/>
                <a:ea typeface="Adobe 宋体 Std L" panose="02020300000000000000" pitchFamily="18" charset="-122"/>
              </a:rPr>
              <a:t>步骤， 对于行走有障碍的老年人， 沟通时要小心地滑， 扶好老人， 掌握正确扶法； </a:t>
            </a:r>
            <a:r>
              <a:rPr lang="zh-CN" altLang="en-US" sz="1400" dirty="0" smtClean="0">
                <a:solidFill>
                  <a:srgbClr val="221E1F"/>
                </a:solidFill>
                <a:latin typeface="Adobe 宋体 Std L" panose="02020300000000000000" pitchFamily="18" charset="-122"/>
                <a:ea typeface="Adobe 宋体 Std L" panose="02020300000000000000" pitchFamily="18" charset="-122"/>
              </a:rPr>
              <a:t>如若需要</a:t>
            </a:r>
            <a:r>
              <a:rPr lang="zh-CN" altLang="en-US" sz="1400" dirty="0">
                <a:solidFill>
                  <a:srgbClr val="221E1F"/>
                </a:solidFill>
                <a:latin typeface="Adobe 宋体 Std L" panose="02020300000000000000" pitchFamily="18" charset="-122"/>
                <a:ea typeface="Adobe 宋体 Std L" panose="02020300000000000000" pitchFamily="18" charset="-122"/>
              </a:rPr>
              <a:t>使用轮椅等辅具， 沟通者要确保老人使用辅具的稳定性， 进行沟通前， 确保轮椅</a:t>
            </a:r>
            <a:r>
              <a:rPr lang="zh-CN" altLang="en-US" sz="1400" dirty="0" smtClean="0">
                <a:solidFill>
                  <a:srgbClr val="221E1F"/>
                </a:solidFill>
                <a:latin typeface="Adobe 宋体 Std L" panose="02020300000000000000" pitchFamily="18" charset="-122"/>
                <a:ea typeface="Adobe 宋体 Std L" panose="02020300000000000000" pitchFamily="18" charset="-122"/>
              </a:rPr>
              <a:t>刹车制动</a:t>
            </a:r>
            <a:r>
              <a:rPr lang="zh-CN" altLang="en-US" sz="1400" dirty="0">
                <a:solidFill>
                  <a:srgbClr val="221E1F"/>
                </a:solidFill>
                <a:latin typeface="Adobe 宋体 Std L" panose="02020300000000000000" pitchFamily="18" charset="-122"/>
                <a:ea typeface="Adobe 宋体 Std L" panose="02020300000000000000" pitchFamily="18" charset="-122"/>
              </a:rPr>
              <a:t>； 对于两便控制有障碍的老年人， 要适时提醒如厕； 老年人的生理需求因为感知慢</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a:t>
            </a:r>
            <a:r>
              <a:rPr lang="zh-CN" altLang="en-US" sz="1400" dirty="0">
                <a:solidFill>
                  <a:srgbClr val="221E1F"/>
                </a:solidFill>
                <a:latin typeface="Adobe 宋体 Std L" panose="02020300000000000000" pitchFamily="18" charset="-122"/>
                <a:ea typeface="Adobe 宋体 Std L" panose="02020300000000000000" pitchFamily="18" charset="-122"/>
              </a:rPr>
              <a:t>不会及时反馈， 所以沟通者要随时观察老年人的冷、热、咳、渴、方便等， 以便能</a:t>
            </a:r>
            <a:r>
              <a:rPr lang="zh-CN" altLang="en-US" sz="1400" dirty="0" smtClean="0">
                <a:solidFill>
                  <a:srgbClr val="221E1F"/>
                </a:solidFill>
                <a:latin typeface="Adobe 宋体 Std L" panose="02020300000000000000" pitchFamily="18" charset="-122"/>
                <a:ea typeface="Adobe 宋体 Std L" panose="02020300000000000000" pitchFamily="18" charset="-122"/>
              </a:rPr>
              <a:t>及时做</a:t>
            </a:r>
            <a:r>
              <a:rPr lang="zh-CN" altLang="en-US" sz="1400" dirty="0">
                <a:solidFill>
                  <a:srgbClr val="221E1F"/>
                </a:solidFill>
                <a:latin typeface="Adobe 宋体 Std L" panose="02020300000000000000" pitchFamily="18" charset="-122"/>
                <a:ea typeface="Adobe 宋体 Std L" panose="02020300000000000000" pitchFamily="18" charset="-122"/>
              </a:rPr>
              <a:t>处理。对于有抑郁、自杀等心理问题的老年人， 沟通中要格外注意老年人的情绪变化，注意沟通中的措辞和沟通技巧的使用。</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尊重老年人的习惯</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尊重老年人的习惯， 做个性化沟通。比如， 有的老年人不喜欢听“老” 字， 于是要求</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者叫其“姐姐”， 沟通者觉得这是不尊重老年人， 便拒绝了老年人的要求。其实， 随着</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a:t>
            </a:r>
            <a:r>
              <a:rPr lang="zh-CN" altLang="en-US" sz="1400" dirty="0">
                <a:solidFill>
                  <a:srgbClr val="221E1F"/>
                </a:solidFill>
                <a:latin typeface="Adobe 宋体 Std L" panose="02020300000000000000" pitchFamily="18" charset="-122"/>
                <a:ea typeface="Adobe 宋体 Std L" panose="02020300000000000000" pitchFamily="18" charset="-122"/>
              </a:rPr>
              <a:t>的进步， 很多老年人年龄虽长， 但心态不老， 不喜欢听老爷爷、老奶奶的称呼， 反而小</a:t>
            </a:r>
            <a:r>
              <a:rPr lang="zh-CN" altLang="en-US" sz="1400" dirty="0" smtClean="0">
                <a:solidFill>
                  <a:srgbClr val="221E1F"/>
                </a:solidFill>
                <a:latin typeface="Adobe 宋体 Std L" panose="02020300000000000000" pitchFamily="18" charset="-122"/>
                <a:ea typeface="Adobe 宋体 Std L" panose="02020300000000000000" pitchFamily="18" charset="-122"/>
              </a:rPr>
              <a:t>仙女</a:t>
            </a:r>
            <a:r>
              <a:rPr lang="zh-CN" altLang="en-US" sz="1400" dirty="0">
                <a:solidFill>
                  <a:srgbClr val="221E1F"/>
                </a:solidFill>
                <a:latin typeface="Adobe 宋体 Std L" panose="02020300000000000000" pitchFamily="18" charset="-122"/>
                <a:ea typeface="Adobe 宋体 Std L" panose="02020300000000000000" pitchFamily="18" charset="-122"/>
              </a:rPr>
              <a:t>、美丽的姐姐更得她们的欢心。另外， 沟通者进入老年人房间时， 不要随意挪动老年人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房间</a:t>
            </a:r>
            <a:r>
              <a:rPr lang="zh-CN" altLang="en-US" sz="1400" dirty="0">
                <a:solidFill>
                  <a:srgbClr val="221E1F"/>
                </a:solidFill>
                <a:latin typeface="Adobe 宋体 Std L" panose="02020300000000000000" pitchFamily="18" charset="-122"/>
                <a:ea typeface="Adobe 宋体 Std L" panose="02020300000000000000" pitchFamily="18" charset="-122"/>
              </a:rPr>
              <a:t>里的摆设和其他物品， 比如， 一些老年人愿意存放塑料袋， 沟通者看见门口摆放的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塑料袋很多</a:t>
            </a:r>
            <a:r>
              <a:rPr lang="zh-CN" altLang="en-US" sz="1400" dirty="0">
                <a:solidFill>
                  <a:srgbClr val="221E1F"/>
                </a:solidFill>
                <a:latin typeface="Adobe 宋体 Std L" panose="02020300000000000000" pitchFamily="18" charset="-122"/>
                <a:ea typeface="Adobe 宋体 Std L" panose="02020300000000000000" pitchFamily="18" charset="-122"/>
              </a:rPr>
              <a:t>又很乱， 就直接帮老年人收拾丢弃了， 虽然沟通者是好意， 但对老年人是一种不尊重。</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不要随便给老人吃你带去的东西</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赠送小礼物或食品是非常有效的沟通技巧， 但是老年人多是慢性病患者， 一些疾病</a:t>
            </a:r>
            <a:r>
              <a:rPr lang="zh-CN" altLang="en-US" sz="1400" dirty="0" smtClean="0">
                <a:solidFill>
                  <a:srgbClr val="221E1F"/>
                </a:solidFill>
                <a:latin typeface="Adobe 宋体 Std L" panose="02020300000000000000" pitchFamily="18" charset="-122"/>
                <a:ea typeface="Adobe 宋体 Std L" panose="02020300000000000000" pitchFamily="18" charset="-122"/>
              </a:rPr>
              <a:t>不适合</a:t>
            </a:r>
            <a:r>
              <a:rPr lang="zh-CN" altLang="en-US" sz="1400" dirty="0">
                <a:solidFill>
                  <a:srgbClr val="221E1F"/>
                </a:solidFill>
                <a:latin typeface="Adobe 宋体 Std L" panose="02020300000000000000" pitchFamily="18" charset="-122"/>
                <a:ea typeface="Adobe 宋体 Std L" panose="02020300000000000000" pitchFamily="18" charset="-122"/>
              </a:rPr>
              <a:t>食用某些食物， 如糖尿病人要低糖， 肾病和高血压患者要控制盐等， 而且一些</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老年人会</a:t>
            </a:r>
            <a:r>
              <a:rPr lang="zh-CN" altLang="en-US" sz="1400" dirty="0">
                <a:solidFill>
                  <a:srgbClr val="221E1F"/>
                </a:solidFill>
                <a:latin typeface="Adobe 宋体 Std L" panose="02020300000000000000" pitchFamily="18" charset="-122"/>
                <a:ea typeface="Adobe 宋体 Std L" panose="02020300000000000000" pitchFamily="18" charset="-122"/>
              </a:rPr>
              <a:t>出现呛咳等症状， 沟通者在不完全掌握老年人身体情况时， 不宜用赠送食物的方法拉</a:t>
            </a:r>
            <a:r>
              <a:rPr lang="zh-CN" altLang="en-US" sz="1400" dirty="0" smtClean="0">
                <a:solidFill>
                  <a:srgbClr val="221E1F"/>
                </a:solidFill>
                <a:latin typeface="Adobe 宋体 Std L" panose="02020300000000000000" pitchFamily="18" charset="-122"/>
                <a:ea typeface="Adobe 宋体 Std L" panose="02020300000000000000" pitchFamily="18" charset="-122"/>
              </a:rPr>
              <a:t>近沟通</a:t>
            </a:r>
            <a:r>
              <a:rPr lang="zh-CN" altLang="en-US" sz="1400" dirty="0">
                <a:solidFill>
                  <a:srgbClr val="221E1F"/>
                </a:solidFill>
                <a:latin typeface="Adobe 宋体 Std L" panose="02020300000000000000" pitchFamily="18" charset="-122"/>
                <a:ea typeface="Adobe 宋体 Std L" panose="02020300000000000000" pitchFamily="18" charset="-122"/>
              </a:rPr>
              <a:t>关系。</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41073600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495247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一、沟通环境的安全性</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5528421"/>
            <a:ext cx="6557661" cy="106182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老年人的安全永远是第一位的。沟通者在沟通前， 要检查沟通环境的安全性。如要</a:t>
            </a:r>
            <a:r>
              <a:rPr lang="zh-CN" altLang="en-US" sz="1400" dirty="0" smtClean="0">
                <a:solidFill>
                  <a:srgbClr val="221E1F"/>
                </a:solidFill>
                <a:latin typeface="Adobe 宋体 Std L" panose="02020300000000000000" pitchFamily="18" charset="-122"/>
                <a:ea typeface="Adobe 宋体 Std L" panose="02020300000000000000" pitchFamily="18" charset="-122"/>
              </a:rPr>
              <a:t>保证沟通</a:t>
            </a:r>
            <a:r>
              <a:rPr lang="zh-CN" altLang="en-US" sz="1400" dirty="0">
                <a:solidFill>
                  <a:srgbClr val="221E1F"/>
                </a:solidFill>
                <a:latin typeface="Adobe 宋体 Std L" panose="02020300000000000000" pitchFamily="18" charset="-122"/>
                <a:ea typeface="Adobe 宋体 Std L" panose="02020300000000000000" pitchFamily="18" charset="-122"/>
              </a:rPr>
              <a:t>室的使用面积， 要为使用辅具的老年人留有辅具和护理员操作的空间。参照</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任务三</a:t>
            </a:r>
            <a:r>
              <a:rPr lang="zh-CN" altLang="en-US" sz="2600" dirty="0">
                <a:solidFill>
                  <a:srgbClr val="C00000"/>
                </a:solidFill>
                <a:latin typeface="方正准圆_GBK" pitchFamily="65" charset="-122"/>
                <a:ea typeface="方正准圆_GBK" pitchFamily="65" charset="-122"/>
              </a:rPr>
              <a:t>　沟通前的环境准备</a:t>
            </a:r>
          </a:p>
        </p:txBody>
      </p:sp>
      <p:sp>
        <p:nvSpPr>
          <p:cNvPr id="16" name="文本框 2">
            <a:extLst>
              <a:ext uri="{FF2B5EF4-FFF2-40B4-BE49-F238E27FC236}">
                <a16:creationId xmlns="" xmlns:a16="http://schemas.microsoft.com/office/drawing/2014/main" id="{8FF45739-E9BA-7E83-93BC-781D5B5F48CC}"/>
              </a:ext>
            </a:extLst>
          </p:cNvPr>
          <p:cNvSpPr txBox="1"/>
          <p:nvPr/>
        </p:nvSpPr>
        <p:spPr>
          <a:xfrm>
            <a:off x="682125" y="1285331"/>
            <a:ext cx="6557661" cy="3323987"/>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沟通环境是沟通过程中重要的因素， 可以烘托沟通的气氛。一般而言， 上门拜访的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会在家居环境中进行， 沟通者对沟通环境不占有主动权。对于高质量的沟通， 则要求</a:t>
            </a:r>
            <a:r>
              <a:rPr lang="zh-CN" altLang="en-US" sz="1400" dirty="0" smtClean="0">
                <a:solidFill>
                  <a:srgbClr val="221E1F"/>
                </a:solidFill>
                <a:latin typeface="Adobe 宋体 Std L" panose="02020300000000000000" pitchFamily="18" charset="-122"/>
                <a:ea typeface="Adobe 宋体 Std L" panose="02020300000000000000" pitchFamily="18" charset="-122"/>
              </a:rPr>
              <a:t>在专业</a:t>
            </a:r>
            <a:r>
              <a:rPr lang="zh-CN" altLang="en-US" sz="1400" dirty="0">
                <a:solidFill>
                  <a:srgbClr val="221E1F"/>
                </a:solidFill>
                <a:latin typeface="Adobe 宋体 Std L" panose="02020300000000000000" pitchFamily="18" charset="-122"/>
                <a:ea typeface="Adobe 宋体 Std L" panose="02020300000000000000" pitchFamily="18" charset="-122"/>
              </a:rPr>
              <a:t>的沟通环境中进行， 以减少沟通时的障碍。专业的沟通环境布置包括： 一是明显的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标识</a:t>
            </a:r>
            <a:r>
              <a:rPr lang="zh-CN" altLang="en-US" sz="1400" dirty="0">
                <a:solidFill>
                  <a:srgbClr val="221E1F"/>
                </a:solidFill>
                <a:latin typeface="Adobe 宋体 Std L" panose="02020300000000000000" pitchFamily="18" charset="-122"/>
                <a:ea typeface="Adobe 宋体 Std L" panose="02020300000000000000" pitchFamily="18" charset="-122"/>
              </a:rPr>
              <a:t>， 如“爱夕阳老年谈话室”， 老年人使用的标识要注意标识的字体、颜色， 尽量简单</a:t>
            </a:r>
            <a:r>
              <a:rPr lang="zh-CN" altLang="en-US" sz="1400" dirty="0" smtClean="0">
                <a:solidFill>
                  <a:srgbClr val="221E1F"/>
                </a:solidFill>
                <a:latin typeface="Adobe 宋体 Std L" panose="02020300000000000000" pitchFamily="18" charset="-122"/>
                <a:ea typeface="Adobe 宋体 Std L" panose="02020300000000000000" pitchFamily="18" charset="-122"/>
              </a:rPr>
              <a:t>，最好是</a:t>
            </a:r>
            <a:r>
              <a:rPr lang="zh-CN" altLang="en-US" sz="1400" dirty="0">
                <a:solidFill>
                  <a:srgbClr val="221E1F"/>
                </a:solidFill>
                <a:latin typeface="Adobe 宋体 Std L" panose="02020300000000000000" pitchFamily="18" charset="-122"/>
                <a:ea typeface="Adobe 宋体 Std L" panose="02020300000000000000" pitchFamily="18" charset="-122"/>
              </a:rPr>
              <a:t>图文结合， 并与其他标识保持风格的一致性。二是外部环境要清静， 没有嘈杂的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噪声</a:t>
            </a:r>
            <a:r>
              <a:rPr lang="zh-CN" altLang="en-US" sz="1400" dirty="0">
                <a:solidFill>
                  <a:srgbClr val="221E1F"/>
                </a:solidFill>
                <a:latin typeface="Adobe 宋体 Std L" panose="02020300000000000000" pitchFamily="18" charset="-122"/>
                <a:ea typeface="Adobe 宋体 Std L" panose="02020300000000000000" pitchFamily="18" charset="-122"/>
              </a:rPr>
              <a:t>， 噪声越大， 沟通的障碍越大， 发出的信息被老年人接收的就越少， 但绝对的安静也</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不利于</a:t>
            </a:r>
            <a:r>
              <a:rPr lang="zh-CN" altLang="en-US" sz="1400" dirty="0">
                <a:solidFill>
                  <a:srgbClr val="221E1F"/>
                </a:solidFill>
                <a:latin typeface="Adobe 宋体 Std L" panose="02020300000000000000" pitchFamily="18" charset="-122"/>
                <a:ea typeface="Adobe 宋体 Std L" panose="02020300000000000000" pitchFamily="18" charset="-122"/>
              </a:rPr>
              <a:t>沟通的进行， 会造成压抑和紧张的气氛。三是室内光线要充足、空气新鲜、温度</a:t>
            </a:r>
            <a:r>
              <a:rPr lang="zh-CN" altLang="en-US" sz="1400" dirty="0" smtClean="0">
                <a:solidFill>
                  <a:srgbClr val="221E1F"/>
                </a:solidFill>
                <a:latin typeface="Adobe 宋体 Std L" panose="02020300000000000000" pitchFamily="18" charset="-122"/>
                <a:ea typeface="Adobe 宋体 Std L" panose="02020300000000000000" pitchFamily="18" charset="-122"/>
              </a:rPr>
              <a:t>适宜</a:t>
            </a:r>
            <a:r>
              <a:rPr lang="zh-CN" altLang="en-US" sz="1400" dirty="0">
                <a:solidFill>
                  <a:srgbClr val="221E1F"/>
                </a:solidFill>
                <a:latin typeface="Adobe 宋体 Std L" panose="02020300000000000000" pitchFamily="18" charset="-122"/>
                <a:ea typeface="Adobe 宋体 Std L" panose="02020300000000000000" pitchFamily="18" charset="-122"/>
              </a:rPr>
              <a:t>， 使老年人在一种身体舒适、心情轻松的环境下进行会谈。四是室内墙壁、地板、</a:t>
            </a:r>
            <a:r>
              <a:rPr lang="zh-CN" altLang="en-US" sz="1400" dirty="0" smtClean="0">
                <a:solidFill>
                  <a:srgbClr val="221E1F"/>
                </a:solidFill>
                <a:latin typeface="Adobe 宋体 Std L" panose="02020300000000000000" pitchFamily="18" charset="-122"/>
                <a:ea typeface="Adobe 宋体 Std L" panose="02020300000000000000" pitchFamily="18" charset="-122"/>
              </a:rPr>
              <a:t>窗帘使用</a:t>
            </a:r>
            <a:r>
              <a:rPr lang="zh-CN" altLang="en-US" sz="1400" dirty="0">
                <a:solidFill>
                  <a:srgbClr val="221E1F"/>
                </a:solidFill>
                <a:latin typeface="Adobe 宋体 Std L" panose="02020300000000000000" pitchFamily="18" charset="-122"/>
                <a:ea typeface="Adobe 宋体 Std L" panose="02020300000000000000" pitchFamily="18" charset="-122"/>
              </a:rPr>
              <a:t>温馨色调。五是家具要简单实用， 室内的家具布置简朴， 避免空间过分空旷或狭小。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786" y="1790175"/>
            <a:ext cx="4819650" cy="316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39786" y="4952475"/>
            <a:ext cx="4819650" cy="98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761308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1252557"/>
            <a:ext cx="6627044" cy="400110"/>
          </a:xfrm>
          <a:prstGeom prst="rect">
            <a:avLst/>
          </a:prstGeom>
          <a:noFill/>
        </p:spPr>
        <p:txBody>
          <a:bodyPr wrap="square" rtlCol="0">
            <a:spAutoFit/>
          </a:bodyPr>
          <a:lstStyle/>
          <a:p>
            <a:r>
              <a:rPr lang="zh-CN" altLang="en-US" sz="2000" dirty="0" smtClean="0">
                <a:solidFill>
                  <a:srgbClr val="FF0000"/>
                </a:solidFill>
                <a:latin typeface="华文中宋" panose="02010600040101010101" pitchFamily="2" charset="-122"/>
                <a:ea typeface="华文中宋" panose="02010600040101010101" pitchFamily="2" charset="-122"/>
              </a:rPr>
              <a:t>二、沟通环境的私密性</a:t>
            </a:r>
            <a:endParaRPr lang="zh-CN" altLang="en-US" sz="2000" dirty="0">
              <a:solidFill>
                <a:srgbClr val="FF0000"/>
              </a:solidFill>
              <a:latin typeface="华文中宋" panose="02010600040101010101" pitchFamily="2" charset="-122"/>
              <a:ea typeface="华文中宋" panose="02010600040101010101" pitchFamily="2" charset="-122"/>
            </a:endParaRP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829330"/>
            <a:ext cx="11054246" cy="138499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保护老年人的隐私是沟通者应该遵守的原则。如果沟通是在老年人居室发生， 且多</a:t>
            </a:r>
            <a:r>
              <a:rPr lang="zh-CN" altLang="en-US" sz="1400" dirty="0" smtClean="0">
                <a:solidFill>
                  <a:srgbClr val="221E1F"/>
                </a:solidFill>
                <a:latin typeface="Adobe 宋体 Std L" panose="02020300000000000000" pitchFamily="18" charset="-122"/>
                <a:ea typeface="Adobe 宋体 Std L" panose="02020300000000000000" pitchFamily="18" charset="-122"/>
              </a:rPr>
              <a:t>名老年人</a:t>
            </a:r>
            <a:r>
              <a:rPr lang="zh-CN" altLang="en-US" sz="1400" dirty="0">
                <a:solidFill>
                  <a:srgbClr val="221E1F"/>
                </a:solidFill>
                <a:latin typeface="Adobe 宋体 Std L" panose="02020300000000000000" pitchFamily="18" charset="-122"/>
                <a:ea typeface="Adobe 宋体 Std L" panose="02020300000000000000" pitchFamily="18" charset="-122"/>
              </a:rPr>
              <a:t>在同一居室生活， 那就需要在沟通内容上加以甄别， 如果是涉及隐私的话题（</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的经济情况、病情等）， 最好在专业沟通室进行或用屏风、隔声设备来保障老年人的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隐私</a:t>
            </a:r>
            <a:r>
              <a:rPr lang="zh-CN" altLang="en-US" sz="1400" dirty="0">
                <a:solidFill>
                  <a:srgbClr val="221E1F"/>
                </a:solidFill>
                <a:latin typeface="Adobe 宋体 Std L" panose="02020300000000000000" pitchFamily="18" charset="-122"/>
                <a:ea typeface="Adobe 宋体 Std L" panose="02020300000000000000" pitchFamily="18" charset="-122"/>
              </a:rPr>
              <a:t>； 专业的沟通室最好不要和接待室或会客室相连， 使老年人能放心地说话。沟通中</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如果需要</a:t>
            </a:r>
            <a:r>
              <a:rPr lang="zh-CN" altLang="en-US" sz="1400" dirty="0">
                <a:solidFill>
                  <a:srgbClr val="221E1F"/>
                </a:solidFill>
                <a:latin typeface="Adobe 宋体 Std L" panose="02020300000000000000" pitchFamily="18" charset="-122"/>
                <a:ea typeface="Adobe 宋体 Std L" panose="02020300000000000000" pitchFamily="18" charset="-122"/>
              </a:rPr>
              <a:t>摄影、录音、录像， 沟通者必须征得老年人的同意， 并在结束后再次请老年人确认。</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4167796"/>
            <a:ext cx="11054246" cy="106182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沟通的环境布置要温馨、轻松， 宜采用布艺沙发或椅套， 防水防渗， 易清扫、易</a:t>
            </a:r>
            <a:r>
              <a:rPr lang="zh-CN" altLang="en-US" sz="1400" dirty="0" smtClean="0">
                <a:solidFill>
                  <a:srgbClr val="221E1F"/>
                </a:solidFill>
                <a:latin typeface="Adobe 宋体 Std L" panose="02020300000000000000" pitchFamily="18" charset="-122"/>
                <a:ea typeface="Adobe 宋体 Std L" panose="02020300000000000000" pitchFamily="18" charset="-122"/>
              </a:rPr>
              <a:t>搬运</a:t>
            </a:r>
            <a:r>
              <a:rPr lang="zh-CN" altLang="en-US" sz="1400" dirty="0">
                <a:solidFill>
                  <a:srgbClr val="221E1F"/>
                </a:solidFill>
                <a:latin typeface="Adobe 宋体 Std L" panose="02020300000000000000" pitchFamily="18" charset="-122"/>
                <a:ea typeface="Adobe 宋体 Std L" panose="02020300000000000000" pitchFamily="18" charset="-122"/>
              </a:rPr>
              <a:t>， 会谈桌椅以沟通者与老年人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成</a:t>
            </a:r>
            <a:r>
              <a:rPr lang="en-US" altLang="zh-CN" sz="1400" dirty="0" smtClean="0">
                <a:solidFill>
                  <a:srgbClr val="221E1F"/>
                </a:solidFill>
                <a:latin typeface="Adobe 宋体 Std L" panose="02020300000000000000" pitchFamily="18" charset="-122"/>
                <a:ea typeface="Adobe 宋体 Std L" panose="02020300000000000000" pitchFamily="18" charset="-122"/>
              </a:rPr>
              <a:t>45°</a:t>
            </a:r>
            <a:r>
              <a:rPr lang="zh-CN" altLang="en-US" sz="1400" dirty="0">
                <a:solidFill>
                  <a:srgbClr val="221E1F"/>
                </a:solidFill>
                <a:latin typeface="Adobe 宋体 Std L" panose="02020300000000000000" pitchFamily="18" charset="-122"/>
                <a:ea typeface="Adobe 宋体 Std L" panose="02020300000000000000" pitchFamily="18" charset="-122"/>
              </a:rPr>
              <a:t>角的斜对为宜； 桌子上宜摆放面巾纸、水杯， 宜</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有一定</a:t>
            </a:r>
            <a:r>
              <a:rPr lang="zh-CN" altLang="en-US" sz="1400" dirty="0">
                <a:solidFill>
                  <a:srgbClr val="221E1F"/>
                </a:solidFill>
                <a:latin typeface="Adobe 宋体 Std L" panose="02020300000000000000" pitchFamily="18" charset="-122"/>
                <a:ea typeface="Adobe 宋体 Std L" panose="02020300000000000000" pitchFamily="18" charset="-122"/>
              </a:rPr>
              <a:t>绿色植物适当地点缀； 墙面色彩要柔和， 北方多以米色、淡黄色为主， 南方可选择</a:t>
            </a:r>
            <a:r>
              <a:rPr lang="zh-CN" altLang="en-US" sz="1400" dirty="0" smtClean="0">
                <a:solidFill>
                  <a:srgbClr val="221E1F"/>
                </a:solidFill>
                <a:latin typeface="Adobe 宋体 Std L" panose="02020300000000000000" pitchFamily="18" charset="-122"/>
                <a:ea typeface="Adobe 宋体 Std L" panose="02020300000000000000" pitchFamily="18" charset="-122"/>
              </a:rPr>
              <a:t>淡蓝</a:t>
            </a:r>
            <a:r>
              <a:rPr lang="zh-CN" altLang="en-US" sz="1400" dirty="0">
                <a:solidFill>
                  <a:srgbClr val="221E1F"/>
                </a:solidFill>
                <a:latin typeface="Adobe 宋体 Std L" panose="02020300000000000000" pitchFamily="18" charset="-122"/>
                <a:ea typeface="Adobe 宋体 Std L" panose="02020300000000000000" pitchFamily="18" charset="-122"/>
              </a:rPr>
              <a:t>色、淡绿色为主， 可选用时钟或山水画做适当装饰。</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5" name="文本框 1">
            <a:extLst>
              <a:ext uri="{FF2B5EF4-FFF2-40B4-BE49-F238E27FC236}">
                <a16:creationId xmlns="" xmlns:a16="http://schemas.microsoft.com/office/drawing/2014/main" id="{5263DC9B-3D8F-19CA-605A-141B5E847747}"/>
              </a:ext>
            </a:extLst>
          </p:cNvPr>
          <p:cNvSpPr txBox="1"/>
          <p:nvPr/>
        </p:nvSpPr>
        <p:spPr>
          <a:xfrm>
            <a:off x="612742" y="3551236"/>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三、沟通环境的舒适性</a:t>
            </a:r>
          </a:p>
        </p:txBody>
      </p:sp>
    </p:spTree>
    <p:extLst>
      <p:ext uri="{BB962C8B-B14F-4D97-AF65-F5344CB8AC3E}">
        <p14:creationId xmlns:p14="http://schemas.microsoft.com/office/powerpoint/2010/main" val="389669829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84044"/>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一、沟通目的</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395477"/>
            <a:ext cx="11054246" cy="267765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沟通者在与老年人沟通之前， 心里一定要有目标， 毫无目的的交流是聊天， 不是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。沟通者要明确自己希望通过这次沟通达到什么目的。在与老年人沟通面谈时， 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者首先</a:t>
            </a:r>
            <a:r>
              <a:rPr lang="zh-CN" altLang="en-US" sz="1400" dirty="0">
                <a:solidFill>
                  <a:srgbClr val="221E1F"/>
                </a:solidFill>
                <a:latin typeface="Adobe 宋体 Std L" panose="02020300000000000000" pitchFamily="18" charset="-122"/>
                <a:ea typeface="Adobe 宋体 Std L" panose="02020300000000000000" pitchFamily="18" charset="-122"/>
              </a:rPr>
              <a:t>要说： “我这次与你沟通的目的是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目的是要达到的预期效果， 可下设多个</a:t>
            </a:r>
            <a:r>
              <a:rPr lang="zh-CN" altLang="en-US" sz="1400" dirty="0" smtClean="0">
                <a:solidFill>
                  <a:srgbClr val="221E1F"/>
                </a:solidFill>
                <a:latin typeface="Adobe 宋体 Std L" panose="02020300000000000000" pitchFamily="18" charset="-122"/>
                <a:ea typeface="Adobe 宋体 Std L" panose="02020300000000000000" pitchFamily="18" charset="-122"/>
              </a:rPr>
              <a:t>目标来</a:t>
            </a:r>
            <a:r>
              <a:rPr lang="zh-CN" altLang="en-US" sz="1400" dirty="0">
                <a:solidFill>
                  <a:srgbClr val="221E1F"/>
                </a:solidFill>
                <a:latin typeface="Adobe 宋体 Std L" panose="02020300000000000000" pitchFamily="18" charset="-122"/>
                <a:ea typeface="Adobe 宋体 Std L" panose="02020300000000000000" pitchFamily="18" charset="-122"/>
              </a:rPr>
              <a:t>帮助目的的达成。目的和目标的制定要符合具体、可操作、可测量、可达成、可评估</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的标准</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例如， 张奶奶， </a:t>
            </a:r>
            <a:r>
              <a:rPr lang="en-US" altLang="zh-CN" sz="1400" dirty="0" smtClean="0">
                <a:solidFill>
                  <a:srgbClr val="221E1F"/>
                </a:solidFill>
                <a:latin typeface="Adobe 宋体 Std L" panose="02020300000000000000" pitchFamily="18" charset="-122"/>
                <a:ea typeface="Adobe 宋体 Std L" panose="02020300000000000000" pitchFamily="18" charset="-122"/>
              </a:rPr>
              <a:t>67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入养老机构一周， 张奶奶表现出入院不适， 张奶奶情绪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波动比较</a:t>
            </a:r>
            <a:r>
              <a:rPr lang="zh-CN" altLang="en-US" sz="1400" dirty="0">
                <a:solidFill>
                  <a:srgbClr val="221E1F"/>
                </a:solidFill>
                <a:latin typeface="Adobe 宋体 Std L" panose="02020300000000000000" pitchFamily="18" charset="-122"/>
                <a:ea typeface="Adobe 宋体 Std L" panose="02020300000000000000" pitchFamily="18" charset="-122"/>
              </a:rPr>
              <a:t>大， 变得紧张、焦躁、食欲不振。机构负责人多次与其儿女沟通， 但儿女因为工作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忙一直</a:t>
            </a:r>
            <a:r>
              <a:rPr lang="zh-CN" altLang="en-US" sz="1400" dirty="0">
                <a:solidFill>
                  <a:srgbClr val="221E1F"/>
                </a:solidFill>
                <a:latin typeface="Adobe 宋体 Std L" panose="02020300000000000000" pitchFamily="18" charset="-122"/>
                <a:ea typeface="Adobe 宋体 Std L" panose="02020300000000000000" pitchFamily="18" charset="-122"/>
              </a:rPr>
              <a:t>没有来机构安慰张奶奶。于是， 机构内社工准备与张奶奶进行沟通。本次沟通的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目的是</a:t>
            </a:r>
            <a:r>
              <a:rPr lang="zh-CN" altLang="en-US" sz="1400" dirty="0">
                <a:solidFill>
                  <a:srgbClr val="221E1F"/>
                </a:solidFill>
                <a:latin typeface="Adobe 宋体 Std L" panose="02020300000000000000" pitchFamily="18" charset="-122"/>
                <a:ea typeface="Adobe 宋体 Std L" panose="02020300000000000000" pitchFamily="18" charset="-122"/>
              </a:rPr>
              <a:t>帮助张奶奶舒缓不良情绪， 下设多个沟通目标以便达成沟通的目的： 帮助张奶奶熟悉</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a:t>
            </a:r>
            <a:r>
              <a:rPr lang="zh-CN" altLang="en-US" sz="1400" dirty="0">
                <a:solidFill>
                  <a:srgbClr val="221E1F"/>
                </a:solidFill>
                <a:latin typeface="Adobe 宋体 Std L" panose="02020300000000000000" pitchFamily="18" charset="-122"/>
                <a:ea typeface="Adobe 宋体 Std L" panose="02020300000000000000" pitchFamily="18" charset="-122"/>
              </a:rPr>
              <a:t>机构、介绍朋友给张奶奶形成机构内人际支持、鼓励张奶奶家人每日和张奶奶视频</a:t>
            </a:r>
            <a:r>
              <a:rPr lang="zh-CN" altLang="en-US" sz="1400" dirty="0" smtClean="0">
                <a:solidFill>
                  <a:srgbClr val="221E1F"/>
                </a:solidFill>
                <a:latin typeface="Adobe 宋体 Std L" panose="02020300000000000000" pitchFamily="18" charset="-122"/>
                <a:ea typeface="Adobe 宋体 Std L" panose="02020300000000000000" pitchFamily="18" charset="-122"/>
              </a:rPr>
              <a:t>。设计</a:t>
            </a:r>
            <a:r>
              <a:rPr lang="zh-CN" altLang="en-US" sz="1400" dirty="0">
                <a:solidFill>
                  <a:srgbClr val="221E1F"/>
                </a:solidFill>
                <a:latin typeface="Adobe 宋体 Std L" panose="02020300000000000000" pitchFamily="18" charset="-122"/>
                <a:ea typeface="Adobe 宋体 Std L" panose="02020300000000000000" pitchFamily="18" charset="-122"/>
              </a:rPr>
              <a:t>沟通目的是在了解老年人资料的基础上进行的， 通过分析老年人的详细资料、</a:t>
            </a:r>
            <a:r>
              <a:rPr lang="zh-CN" altLang="en-US" sz="1400" dirty="0" smtClean="0">
                <a:solidFill>
                  <a:srgbClr val="221E1F"/>
                </a:solidFill>
                <a:latin typeface="Adobe 宋体 Std L" panose="02020300000000000000" pitchFamily="18" charset="-122"/>
                <a:ea typeface="Adobe 宋体 Std L" panose="02020300000000000000" pitchFamily="18" charset="-122"/>
              </a:rPr>
              <a:t>了解</a:t>
            </a:r>
            <a:r>
              <a:rPr lang="zh-CN" altLang="en-US" sz="1400" dirty="0">
                <a:solidFill>
                  <a:srgbClr val="221E1F"/>
                </a:solidFill>
                <a:latin typeface="Adobe 宋体 Std L" panose="02020300000000000000" pitchFamily="18" charset="-122"/>
                <a:ea typeface="Adobe 宋体 Std L" panose="02020300000000000000" pitchFamily="18" charset="-122"/>
              </a:rPr>
              <a:t>老年人问题形成的过程， 根据事实和特点进行暂时性推定， 并将这些推定按优先次序</a:t>
            </a:r>
            <a:r>
              <a:rPr lang="zh-CN" altLang="en-US" sz="1400" dirty="0" smtClean="0">
                <a:solidFill>
                  <a:srgbClr val="221E1F"/>
                </a:solidFill>
                <a:latin typeface="Adobe 宋体 Std L" panose="02020300000000000000" pitchFamily="18" charset="-122"/>
                <a:ea typeface="Adobe 宋体 Std L" panose="02020300000000000000" pitchFamily="18" charset="-122"/>
              </a:rPr>
              <a:t>排序</a:t>
            </a:r>
            <a:r>
              <a:rPr lang="zh-CN" altLang="en-US" sz="1400" dirty="0">
                <a:solidFill>
                  <a:srgbClr val="221E1F"/>
                </a:solidFill>
                <a:latin typeface="Adobe 宋体 Std L" panose="02020300000000000000" pitchFamily="18" charset="-122"/>
                <a:ea typeface="Adobe 宋体 Std L" panose="02020300000000000000" pitchFamily="18" charset="-122"/>
              </a:rPr>
              <a:t>， 一一对应， 形成目标， 最终汇总成要完成的目的。</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任务四</a:t>
            </a:r>
            <a:r>
              <a:rPr lang="zh-CN" altLang="en-US" sz="2600" dirty="0">
                <a:solidFill>
                  <a:srgbClr val="C00000"/>
                </a:solidFill>
                <a:latin typeface="方正准圆_GBK" pitchFamily="65" charset="-122"/>
                <a:ea typeface="方正准圆_GBK" pitchFamily="65" charset="-122"/>
              </a:rPr>
              <a:t>　沟通提纲设计</a:t>
            </a:r>
          </a:p>
        </p:txBody>
      </p:sp>
    </p:spTree>
    <p:extLst>
      <p:ext uri="{BB962C8B-B14F-4D97-AF65-F5344CB8AC3E}">
        <p14:creationId xmlns:p14="http://schemas.microsoft.com/office/powerpoint/2010/main" val="292862765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87583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二、沟通计划</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452612"/>
            <a:ext cx="11054246" cy="106182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完成了沟通目的设计后， 沟通者就要设计沟通方案。沟通计划要有机结合任务三的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技巧， 主要包括如何邀请老年人进行沟通， 沟通者先说什么、后说什么、怎么说、</a:t>
            </a:r>
            <a:r>
              <a:rPr lang="zh-CN" altLang="en-US" sz="1400" dirty="0" smtClean="0">
                <a:solidFill>
                  <a:srgbClr val="221E1F"/>
                </a:solidFill>
                <a:latin typeface="Adobe 宋体 Std L" panose="02020300000000000000" pitchFamily="18" charset="-122"/>
                <a:ea typeface="Adobe 宋体 Std L" panose="02020300000000000000" pitchFamily="18" charset="-122"/>
              </a:rPr>
              <a:t>什么不能</a:t>
            </a:r>
            <a:r>
              <a:rPr lang="zh-CN" altLang="en-US" sz="1400" dirty="0">
                <a:solidFill>
                  <a:srgbClr val="221E1F"/>
                </a:solidFill>
                <a:latin typeface="Adobe 宋体 Std L" panose="02020300000000000000" pitchFamily="18" charset="-122"/>
                <a:ea typeface="Adobe 宋体 Std L" panose="02020300000000000000" pitchFamily="18" charset="-122"/>
              </a:rPr>
              <a:t>说都要计划好。如果情况允许， 列一个表格， 把要达到的目的， 沟通的主题， 方式</a:t>
            </a:r>
            <a:r>
              <a:rPr lang="zh-CN" altLang="en-US" sz="1400" dirty="0" smtClean="0">
                <a:solidFill>
                  <a:srgbClr val="221E1F"/>
                </a:solidFill>
                <a:latin typeface="Adobe 宋体 Std L" panose="02020300000000000000" pitchFamily="18" charset="-122"/>
                <a:ea typeface="Adobe 宋体 Std L" panose="02020300000000000000" pitchFamily="18" charset="-122"/>
              </a:rPr>
              <a:t>以及</a:t>
            </a:r>
            <a:r>
              <a:rPr lang="zh-CN" altLang="en-US" sz="1400" dirty="0">
                <a:solidFill>
                  <a:srgbClr val="221E1F"/>
                </a:solidFill>
                <a:latin typeface="Adobe 宋体 Std L" panose="02020300000000000000" pitchFamily="18" charset="-122"/>
                <a:ea typeface="Adobe 宋体 Std L" panose="02020300000000000000" pitchFamily="18" charset="-122"/>
              </a:rPr>
              <a:t>时间、地点、对象等逐一列举出来， 见</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04931" y="3181974"/>
            <a:ext cx="4791075"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714471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222723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三、沟通中可能遇到的问题</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804008"/>
            <a:ext cx="11054246" cy="135139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沟通者要预测可能遇到的争端和异议。首先， 预测老年人的需求， 只有当需求</a:t>
            </a:r>
            <a:r>
              <a:rPr lang="zh-CN" altLang="en-US" sz="1400" dirty="0" smtClean="0">
                <a:solidFill>
                  <a:srgbClr val="221E1F"/>
                </a:solidFill>
                <a:latin typeface="Adobe 宋体 Std L" panose="02020300000000000000" pitchFamily="18" charset="-122"/>
                <a:ea typeface="Adobe 宋体 Std L" panose="02020300000000000000" pitchFamily="18" charset="-122"/>
              </a:rPr>
              <a:t>得不到满足</a:t>
            </a:r>
            <a:r>
              <a:rPr lang="zh-CN" altLang="en-US" sz="1400" dirty="0">
                <a:solidFill>
                  <a:srgbClr val="221E1F"/>
                </a:solidFill>
                <a:latin typeface="Adobe 宋体 Std L" panose="02020300000000000000" pitchFamily="18" charset="-122"/>
                <a:ea typeface="Adobe 宋体 Std L" panose="02020300000000000000" pitchFamily="18" charset="-122"/>
              </a:rPr>
              <a:t>时才会发生争端。要了解老年人的需求， 需要三步骤： 积极聆听、有效提问、及时</a:t>
            </a:r>
            <a:r>
              <a:rPr lang="zh-CN" altLang="en-US" sz="1400" dirty="0" smtClean="0">
                <a:solidFill>
                  <a:srgbClr val="221E1F"/>
                </a:solidFill>
                <a:latin typeface="Adobe 宋体 Std L" panose="02020300000000000000" pitchFamily="18" charset="-122"/>
                <a:ea typeface="Adobe 宋体 Std L" panose="02020300000000000000" pitchFamily="18" charset="-122"/>
              </a:rPr>
              <a:t>确认</a:t>
            </a:r>
            <a:r>
              <a:rPr lang="zh-CN" altLang="en-US" sz="1400" dirty="0">
                <a:solidFill>
                  <a:srgbClr val="221E1F"/>
                </a:solidFill>
                <a:latin typeface="Adobe 宋体 Std L" panose="02020300000000000000" pitchFamily="18" charset="-122"/>
                <a:ea typeface="Adobe 宋体 Std L" panose="02020300000000000000" pitchFamily="18" charset="-122"/>
              </a:rPr>
              <a:t>。第一步： 积极聆听。要用心和脑去听， 要设身处地去听， 目的是了解老年人的意思</a:t>
            </a:r>
            <a:r>
              <a:rPr lang="zh-CN" altLang="en-US" sz="1400" dirty="0" smtClean="0">
                <a:solidFill>
                  <a:srgbClr val="221E1F"/>
                </a:solidFill>
                <a:latin typeface="Adobe 宋体 Std L" panose="02020300000000000000" pitchFamily="18" charset="-122"/>
                <a:ea typeface="Adobe 宋体 Std L" panose="02020300000000000000" pitchFamily="18" charset="-122"/>
              </a:rPr>
              <a:t>。第二</a:t>
            </a:r>
            <a:r>
              <a:rPr lang="zh-CN" altLang="en-US" sz="1400" dirty="0">
                <a:solidFill>
                  <a:srgbClr val="221E1F"/>
                </a:solidFill>
                <a:latin typeface="Adobe 宋体 Std L" panose="02020300000000000000" pitchFamily="18" charset="-122"/>
                <a:ea typeface="Adobe 宋体 Std L" panose="02020300000000000000" pitchFamily="18" charset="-122"/>
              </a:rPr>
              <a:t>步： 有效提问。通过提问更明确地了解老年人的需求和目的。第三步： 及时确认。</a:t>
            </a:r>
            <a:r>
              <a:rPr lang="zh-CN" altLang="en-US" sz="1400" dirty="0" smtClean="0">
                <a:solidFill>
                  <a:srgbClr val="221E1F"/>
                </a:solidFill>
                <a:latin typeface="Adobe 宋体 Std L" panose="02020300000000000000" pitchFamily="18" charset="-122"/>
                <a:ea typeface="Adobe 宋体 Std L" panose="02020300000000000000" pitchFamily="18" charset="-122"/>
              </a:rPr>
              <a:t>当沟通</a:t>
            </a:r>
            <a:r>
              <a:rPr lang="zh-CN" altLang="en-US" sz="1400" dirty="0">
                <a:solidFill>
                  <a:srgbClr val="221E1F"/>
                </a:solidFill>
                <a:latin typeface="Adobe 宋体 Std L" panose="02020300000000000000" pitchFamily="18" charset="-122"/>
                <a:ea typeface="Adobe 宋体 Std L" panose="02020300000000000000" pitchFamily="18" charset="-122"/>
              </a:rPr>
              <a:t>者没听清楚或者没有理解时， 要及时沟通， 一定要完全理解老年人所要表达的意思</a:t>
            </a:r>
            <a:r>
              <a:rPr lang="zh-CN" altLang="en-US" sz="1400" dirty="0" smtClean="0">
                <a:solidFill>
                  <a:srgbClr val="221E1F"/>
                </a:solidFill>
                <a:latin typeface="Adobe 宋体 Std L" panose="02020300000000000000" pitchFamily="18" charset="-122"/>
                <a:ea typeface="Adobe 宋体 Std L" panose="02020300000000000000" pitchFamily="18" charset="-122"/>
              </a:rPr>
              <a:t>，做到</a:t>
            </a:r>
            <a:r>
              <a:rPr lang="zh-CN" altLang="en-US" sz="1400" dirty="0">
                <a:solidFill>
                  <a:srgbClr val="221E1F"/>
                </a:solidFill>
                <a:latin typeface="Adobe 宋体 Std L" panose="02020300000000000000" pitchFamily="18" charset="-122"/>
                <a:ea typeface="Adobe 宋体 Std L" panose="02020300000000000000" pitchFamily="18" charset="-122"/>
              </a:rPr>
              <a:t>有效沟通。其次， 还要根据具体情况对其可能性进行详细的预测并做出应对方案。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06033013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960332" cy="2308324"/>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与老年人沟通中的基本训练</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三　</a:t>
            </a:r>
          </a:p>
        </p:txBody>
      </p:sp>
    </p:spTree>
    <p:extLst>
      <p:ext uri="{BB962C8B-B14F-4D97-AF65-F5344CB8AC3E}">
        <p14:creationId xmlns:p14="http://schemas.microsoft.com/office/powerpoint/2010/main" val="181082544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273875"/>
          </a:xfrm>
          <a:prstGeom prst="rect">
            <a:avLst/>
          </a:prstGeom>
          <a:noFill/>
        </p:spPr>
        <p:txBody>
          <a:bodyPr wrap="square" rtlCol="0">
            <a:spAutoFit/>
          </a:bodyPr>
          <a:lstStyle/>
          <a:p>
            <a:pPr>
              <a:lnSpc>
                <a:spcPct val="150000"/>
              </a:lnSpc>
            </a:pPr>
            <a:r>
              <a:rPr lang="zh-CN" altLang="en-US" dirty="0">
                <a:cs typeface="+mn-ea"/>
                <a:sym typeface="+mn-lt"/>
              </a:rPr>
              <a:t>◇ 了解老年人表达的特点。</a:t>
            </a:r>
          </a:p>
          <a:p>
            <a:pPr>
              <a:lnSpc>
                <a:spcPct val="150000"/>
              </a:lnSpc>
            </a:pPr>
            <a:r>
              <a:rPr lang="zh-CN" altLang="en-US" dirty="0">
                <a:cs typeface="+mn-ea"/>
                <a:sym typeface="+mn-lt"/>
              </a:rPr>
              <a:t>◇ 掌握沟通技巧的基础知识。</a:t>
            </a:r>
          </a:p>
          <a:p>
            <a:pPr>
              <a:lnSpc>
                <a:spcPct val="150000"/>
              </a:lnSpc>
            </a:pPr>
            <a:r>
              <a:rPr lang="zh-CN" altLang="en-US" dirty="0">
                <a:cs typeface="+mn-ea"/>
                <a:sym typeface="+mn-lt"/>
              </a:rPr>
              <a:t>◇ 熟悉沟通技巧的综合</a:t>
            </a:r>
            <a:r>
              <a:rPr lang="zh-CN" altLang="en-US" dirty="0" smtClean="0">
                <a:cs typeface="+mn-ea"/>
                <a:sym typeface="+mn-lt"/>
              </a:rPr>
              <a:t>运用。</a:t>
            </a:r>
            <a:endParaRPr lang="zh-CN" altLang="en-US" dirty="0">
              <a:cs typeface="+mn-ea"/>
              <a:sym typeface="+mn-lt"/>
            </a:endParaRPr>
          </a:p>
        </p:txBody>
      </p:sp>
      <p:sp>
        <p:nvSpPr>
          <p:cNvPr id="5" name="文本框 61"/>
          <p:cNvSpPr txBox="1"/>
          <p:nvPr/>
        </p:nvSpPr>
        <p:spPr>
          <a:xfrm>
            <a:off x="313317" y="2460729"/>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2869140"/>
            <a:ext cx="10931391" cy="1273875"/>
          </a:xfrm>
          <a:prstGeom prst="rect">
            <a:avLst/>
          </a:prstGeom>
          <a:noFill/>
        </p:spPr>
        <p:txBody>
          <a:bodyPr wrap="square" rtlCol="0">
            <a:spAutoFit/>
          </a:bodyPr>
          <a:lstStyle/>
          <a:p>
            <a:pPr>
              <a:lnSpc>
                <a:spcPct val="150000"/>
              </a:lnSpc>
            </a:pPr>
            <a:r>
              <a:rPr lang="zh-CN" altLang="en-US" dirty="0">
                <a:cs typeface="+mn-ea"/>
                <a:sym typeface="+mn-lt"/>
              </a:rPr>
              <a:t>◇ 提高学生与老年人的沟通技能， 营造和谐的人际关系。</a:t>
            </a:r>
          </a:p>
          <a:p>
            <a:pPr>
              <a:lnSpc>
                <a:spcPct val="150000"/>
              </a:lnSpc>
            </a:pPr>
            <a:r>
              <a:rPr lang="zh-CN" altLang="en-US" dirty="0">
                <a:cs typeface="+mn-ea"/>
                <a:sym typeface="+mn-lt"/>
              </a:rPr>
              <a:t>◇ 培养与老年人共情的能力。</a:t>
            </a:r>
          </a:p>
          <a:p>
            <a:pPr>
              <a:lnSpc>
                <a:spcPct val="150000"/>
              </a:lnSpc>
            </a:pPr>
            <a:r>
              <a:rPr lang="zh-CN" altLang="en-US" dirty="0">
                <a:cs typeface="+mn-ea"/>
                <a:sym typeface="+mn-lt"/>
              </a:rPr>
              <a:t>◇ 通过书籍的阅读和文化的丰富， 提升学生的阅读能力。</a:t>
            </a:r>
          </a:p>
        </p:txBody>
      </p:sp>
      <p:sp>
        <p:nvSpPr>
          <p:cNvPr id="8" name="文本框 61"/>
          <p:cNvSpPr txBox="1"/>
          <p:nvPr/>
        </p:nvSpPr>
        <p:spPr>
          <a:xfrm>
            <a:off x="313317" y="4559352"/>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4967763"/>
            <a:ext cx="10931391" cy="1273875"/>
          </a:xfrm>
          <a:prstGeom prst="rect">
            <a:avLst/>
          </a:prstGeom>
          <a:noFill/>
        </p:spPr>
        <p:txBody>
          <a:bodyPr wrap="square" rtlCol="0">
            <a:spAutoFit/>
          </a:bodyPr>
          <a:lstStyle/>
          <a:p>
            <a:pPr>
              <a:lnSpc>
                <a:spcPct val="150000"/>
              </a:lnSpc>
            </a:pPr>
            <a:r>
              <a:rPr lang="zh-CN" altLang="en-US" dirty="0">
                <a:cs typeface="+mn-ea"/>
                <a:sym typeface="+mn-lt"/>
              </a:rPr>
              <a:t>◇ 培养学生对老年人的责任感， 展示学生的沟通技能， 加深学生对老年人的情感。</a:t>
            </a:r>
          </a:p>
          <a:p>
            <a:pPr>
              <a:lnSpc>
                <a:spcPct val="150000"/>
              </a:lnSpc>
            </a:pPr>
            <a:r>
              <a:rPr lang="zh-CN" altLang="en-US" dirty="0">
                <a:cs typeface="+mn-ea"/>
                <a:sym typeface="+mn-lt"/>
              </a:rPr>
              <a:t>◇ 建立学生对他人理解和包容、自尊与尊重他人的意识。</a:t>
            </a:r>
          </a:p>
          <a:p>
            <a:pPr>
              <a:lnSpc>
                <a:spcPct val="150000"/>
              </a:lnSpc>
            </a:pPr>
            <a:r>
              <a:rPr lang="zh-CN" altLang="en-US" dirty="0">
                <a:cs typeface="+mn-ea"/>
                <a:sym typeface="+mn-lt"/>
              </a:rPr>
              <a:t>◇ 促进学生养成乐观的生活态度</a:t>
            </a:r>
            <a:r>
              <a:rPr lang="zh-CN" altLang="en-US" dirty="0" smtClean="0">
                <a:cs typeface="+mn-ea"/>
                <a:sym typeface="+mn-lt"/>
              </a:rPr>
              <a:t>。</a:t>
            </a:r>
            <a:endParaRPr lang="zh-CN" altLang="en-US" dirty="0">
              <a:cs typeface="+mn-ea"/>
              <a:sym typeface="+mn-lt"/>
            </a:endParaRPr>
          </a:p>
        </p:txBody>
      </p:sp>
    </p:spTree>
    <p:extLst>
      <p:ext uri="{BB962C8B-B14F-4D97-AF65-F5344CB8AC3E}">
        <p14:creationId xmlns:p14="http://schemas.microsoft.com/office/powerpoint/2010/main" val="413960451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一、语言沟通</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11054246"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语言是人类特有的、具有神奇力量和艺术性的沟通方式， 语言是全体社会成员</a:t>
            </a:r>
            <a:r>
              <a:rPr lang="zh-CN" altLang="en-US" sz="1400" dirty="0" smtClean="0">
                <a:solidFill>
                  <a:srgbClr val="221E1F"/>
                </a:solidFill>
                <a:latin typeface="Adobe 宋体 Std L" panose="02020300000000000000" pitchFamily="18" charset="-122"/>
                <a:ea typeface="Adobe 宋体 Std L" panose="02020300000000000000" pitchFamily="18" charset="-122"/>
              </a:rPr>
              <a:t>共同</a:t>
            </a:r>
            <a:r>
              <a:rPr lang="zh-CN" altLang="en-US" sz="1400" dirty="0">
                <a:solidFill>
                  <a:srgbClr val="221E1F"/>
                </a:solidFill>
                <a:latin typeface="Adobe 宋体 Std L" panose="02020300000000000000" pitchFamily="18" charset="-122"/>
                <a:ea typeface="Adobe 宋体 Std L" panose="02020300000000000000" pitchFamily="18" charset="-122"/>
              </a:rPr>
              <a:t>使用的交际方式， 结合符号以及规则来代表概念。语言沟通是指沟通者通过话语</a:t>
            </a:r>
            <a:r>
              <a:rPr lang="zh-CN" altLang="en-US" sz="1400" dirty="0" smtClean="0">
                <a:solidFill>
                  <a:srgbClr val="221E1F"/>
                </a:solidFill>
                <a:latin typeface="Adobe 宋体 Std L" panose="02020300000000000000" pitchFamily="18" charset="-122"/>
                <a:ea typeface="Adobe 宋体 Std L" panose="02020300000000000000" pitchFamily="18" charset="-122"/>
              </a:rPr>
              <a:t>等进行</a:t>
            </a:r>
            <a:r>
              <a:rPr lang="zh-CN" altLang="en-US" sz="1400" dirty="0">
                <a:solidFill>
                  <a:srgbClr val="221E1F"/>
                </a:solidFill>
                <a:latin typeface="Adobe 宋体 Std L" panose="02020300000000000000" pitchFamily="18" charset="-122"/>
                <a:ea typeface="Adobe 宋体 Std L" panose="02020300000000000000" pitchFamily="18" charset="-122"/>
              </a:rPr>
              <a:t>信息传递， 是沟通中最容易理解和常见的沟通方式。但语言沟通也是最难的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沟通方式</a:t>
            </a:r>
            <a:r>
              <a:rPr lang="zh-CN" altLang="en-US" sz="1400" dirty="0">
                <a:solidFill>
                  <a:srgbClr val="221E1F"/>
                </a:solidFill>
                <a:latin typeface="Adobe 宋体 Std L" panose="02020300000000000000" pitchFamily="18" charset="-122"/>
                <a:ea typeface="Adobe 宋体 Std L" panose="02020300000000000000" pitchFamily="18" charset="-122"/>
              </a:rPr>
              <a:t>， 有时一个简单的句子， 在不同人的理解里会有不同的含义。如“张奶奶你爱</a:t>
            </a:r>
            <a:r>
              <a:rPr lang="zh-CN" altLang="en-US" sz="1400" dirty="0" smtClean="0">
                <a:solidFill>
                  <a:srgbClr val="221E1F"/>
                </a:solidFill>
                <a:latin typeface="Adobe 宋体 Std L" panose="02020300000000000000" pitchFamily="18" charset="-122"/>
                <a:ea typeface="Adobe 宋体 Std L" panose="02020300000000000000" pitchFamily="18" charset="-122"/>
              </a:rPr>
              <a:t>吃点</a:t>
            </a:r>
            <a:r>
              <a:rPr lang="zh-CN" altLang="en-US" sz="1400" dirty="0">
                <a:solidFill>
                  <a:srgbClr val="221E1F"/>
                </a:solidFill>
                <a:latin typeface="Adobe 宋体 Std L" panose="02020300000000000000" pitchFamily="18" charset="-122"/>
                <a:ea typeface="Adobe 宋体 Std L" panose="02020300000000000000" pitchFamily="18" charset="-122"/>
              </a:rPr>
              <a:t>啥就吃点啥吧”， 这句话可能理解为张奶奶可以根据自己喜好吃饭， 也可能理解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为张奶奶</a:t>
            </a:r>
            <a:r>
              <a:rPr lang="zh-CN" altLang="en-US" sz="1400" dirty="0">
                <a:solidFill>
                  <a:srgbClr val="221E1F"/>
                </a:solidFill>
                <a:latin typeface="Adobe 宋体 Std L" panose="02020300000000000000" pitchFamily="18" charset="-122"/>
                <a:ea typeface="Adobe 宋体 Std L" panose="02020300000000000000" pitchFamily="18" charset="-122"/>
              </a:rPr>
              <a:t>时日无多， 应享受余下时光； 又或者同一个句子， 说出来的语音、语调、</a:t>
            </a:r>
            <a:r>
              <a:rPr lang="zh-CN" altLang="en-US" sz="1400" dirty="0" smtClean="0">
                <a:solidFill>
                  <a:srgbClr val="221E1F"/>
                </a:solidFill>
                <a:latin typeface="Adobe 宋体 Std L" panose="02020300000000000000" pitchFamily="18" charset="-122"/>
                <a:ea typeface="Adobe 宋体 Std L" panose="02020300000000000000" pitchFamily="18" charset="-122"/>
              </a:rPr>
              <a:t>重音不同</a:t>
            </a:r>
            <a:r>
              <a:rPr lang="zh-CN" altLang="en-US" sz="1400" dirty="0">
                <a:solidFill>
                  <a:srgbClr val="221E1F"/>
                </a:solidFill>
                <a:latin typeface="Adobe 宋体 Std L" panose="02020300000000000000" pitchFamily="18" charset="-122"/>
                <a:ea typeface="Adobe 宋体 Std L" panose="02020300000000000000" pitchFamily="18" charset="-122"/>
              </a:rPr>
              <a:t>也会有不同的含义， 有一个溜溜梅的广告， “你没事吧” 一句话， 用了多种</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语调说出</a:t>
            </a:r>
            <a:r>
              <a:rPr lang="zh-CN" altLang="en-US" sz="1400" dirty="0">
                <a:solidFill>
                  <a:srgbClr val="221E1F"/>
                </a:solidFill>
                <a:latin typeface="Adobe 宋体 Std L" panose="02020300000000000000" pitchFamily="18" charset="-122"/>
                <a:ea typeface="Adobe 宋体 Std L" panose="02020300000000000000" pitchFamily="18" charset="-122"/>
              </a:rPr>
              <a:t>， 含义就不一样。因此， 有句老话叫“听话要听音”， 这个音就是不同接收者</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的不同</a:t>
            </a:r>
            <a:r>
              <a:rPr lang="zh-CN" altLang="en-US" sz="1400" dirty="0">
                <a:solidFill>
                  <a:srgbClr val="221E1F"/>
                </a:solidFill>
                <a:latin typeface="Adobe 宋体 Std L" panose="02020300000000000000" pitchFamily="18" charset="-122"/>
                <a:ea typeface="Adobe 宋体 Std L" panose="02020300000000000000" pitchFamily="18" charset="-122"/>
              </a:rPr>
              <a:t>理解。</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语言沟通内容包罗万象， 主要包括口头语言、书面语言、图片或者图形。口头语言包括沟通者与老年人面对面的谈话、会议、电话、网络视频等。书面语言包括信函、广告</a:t>
            </a:r>
            <a:r>
              <a:rPr lang="zh-CN" altLang="en-US" sz="1400" dirty="0" smtClean="0">
                <a:solidFill>
                  <a:srgbClr val="221E1F"/>
                </a:solidFill>
                <a:latin typeface="Adobe 宋体 Std L" panose="02020300000000000000" pitchFamily="18" charset="-122"/>
                <a:ea typeface="Adobe 宋体 Std L" panose="02020300000000000000" pitchFamily="18" charset="-122"/>
              </a:rPr>
              <a:t>、书籍</a:t>
            </a:r>
            <a:r>
              <a:rPr lang="zh-CN" altLang="en-US" sz="1400" dirty="0">
                <a:solidFill>
                  <a:srgbClr val="221E1F"/>
                </a:solidFill>
                <a:latin typeface="Adobe 宋体 Std L" panose="02020300000000000000" pitchFamily="18" charset="-122"/>
                <a:ea typeface="Adobe 宋体 Std L" panose="02020300000000000000" pitchFamily="18" charset="-122"/>
              </a:rPr>
              <a:t>、传真、Ｅ － </a:t>
            </a:r>
            <a:r>
              <a:rPr lang="en-US" altLang="zh-CN" sz="1400" dirty="0" smtClean="0">
                <a:solidFill>
                  <a:srgbClr val="221E1F"/>
                </a:solidFill>
                <a:latin typeface="Adobe 宋体 Std L" panose="02020300000000000000" pitchFamily="18" charset="-122"/>
                <a:ea typeface="Adobe 宋体 Std L" panose="02020300000000000000" pitchFamily="18" charset="-122"/>
              </a:rPr>
              <a:t>mail</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等。图片包括一些幻灯片、照片、电影等， 这些都统称为语言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的沟通 </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虽然如此， 在沟通过程中， 语言沟通的信息传递功能较思想、情感的传递更为见长</a:t>
            </a:r>
            <a:r>
              <a:rPr lang="zh-CN" altLang="en-US" sz="1400" dirty="0" smtClean="0">
                <a:solidFill>
                  <a:srgbClr val="221E1F"/>
                </a:solidFill>
                <a:latin typeface="Adobe 宋体 Std L" panose="02020300000000000000" pitchFamily="18" charset="-122"/>
                <a:ea typeface="Adobe 宋体 Std L" panose="02020300000000000000" pitchFamily="18" charset="-122"/>
              </a:rPr>
              <a:t>。曾经</a:t>
            </a:r>
            <a:r>
              <a:rPr lang="zh-CN" altLang="en-US" sz="1400" dirty="0">
                <a:solidFill>
                  <a:srgbClr val="221E1F"/>
                </a:solidFill>
                <a:latin typeface="Adobe 宋体 Std L" panose="02020300000000000000" pitchFamily="18" charset="-122"/>
                <a:ea typeface="Adobe 宋体 Std L" panose="02020300000000000000" pitchFamily="18" charset="-122"/>
              </a:rPr>
              <a:t>有实验发现一个人要向外界传达完整的信息， 单纯的语言成分只</a:t>
            </a:r>
            <a:r>
              <a:rPr lang="zh-CN" altLang="en-US" sz="1400" dirty="0" smtClean="0">
                <a:solidFill>
                  <a:srgbClr val="221E1F"/>
                </a:solidFill>
                <a:latin typeface="Adobe 宋体 Std L" panose="02020300000000000000" pitchFamily="18" charset="-122"/>
                <a:ea typeface="Adobe 宋体 Std L" panose="02020300000000000000" pitchFamily="18" charset="-122"/>
              </a:rPr>
              <a:t>占</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而</a:t>
            </a:r>
            <a:r>
              <a:rPr lang="en-US" altLang="zh-CN" sz="1400" dirty="0" smtClean="0">
                <a:solidFill>
                  <a:srgbClr val="221E1F"/>
                </a:solidFill>
                <a:latin typeface="Adobe 宋体 Std L" panose="02020300000000000000" pitchFamily="18" charset="-122"/>
                <a:ea typeface="Adobe 宋体 Std L" panose="02020300000000000000" pitchFamily="18" charset="-122"/>
              </a:rPr>
              <a:t>38</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依靠声调</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其余</a:t>
            </a:r>
            <a:r>
              <a:rPr lang="en-US" altLang="zh-CN" sz="1400" dirty="0" smtClean="0">
                <a:solidFill>
                  <a:srgbClr val="221E1F"/>
                </a:solidFill>
                <a:latin typeface="Adobe 宋体 Std L" panose="02020300000000000000" pitchFamily="18" charset="-122"/>
                <a:ea typeface="Adobe 宋体 Std L" panose="02020300000000000000" pitchFamily="18" charset="-122"/>
              </a:rPr>
              <a:t>55</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则是由非语言的体态语言来</a:t>
            </a:r>
            <a:r>
              <a:rPr lang="zh-CN" altLang="en-US" sz="1400" dirty="0" smtClean="0">
                <a:solidFill>
                  <a:srgbClr val="221E1F"/>
                </a:solidFill>
                <a:latin typeface="Adobe 宋体 Std L" panose="02020300000000000000" pitchFamily="18" charset="-122"/>
                <a:ea typeface="Adobe 宋体 Std L" panose="02020300000000000000" pitchFamily="18" charset="-122"/>
              </a:rPr>
              <a:t>传达 </a:t>
            </a:r>
            <a:r>
              <a:rPr lang="zh-CN" altLang="en-US" sz="1400" dirty="0">
                <a:solidFill>
                  <a:srgbClr val="221E1F"/>
                </a:solidFill>
                <a:latin typeface="Adobe 宋体 Std L" panose="02020300000000000000" pitchFamily="18" charset="-122"/>
                <a:ea typeface="Adobe 宋体 Std L" panose="02020300000000000000" pitchFamily="18" charset="-122"/>
              </a:rPr>
              <a:t>。因此， 如果单纯依靠语言沟通，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者的态度和情感可能就很难被老年人感知到。</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识别语言沟通与非语言沟通</a:t>
            </a:r>
          </a:p>
        </p:txBody>
      </p:sp>
    </p:spTree>
    <p:extLst>
      <p:ext uri="{BB962C8B-B14F-4D97-AF65-F5344CB8AC3E}">
        <p14:creationId xmlns:p14="http://schemas.microsoft.com/office/powerpoint/2010/main" val="77276116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960332" cy="1200329"/>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老年人沟通概述</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a:solidFill>
                  <a:schemeClr val="bg1"/>
                </a:solidFill>
                <a:cs typeface="+mn-ea"/>
                <a:sym typeface="+mn-lt"/>
              </a:rPr>
              <a:t>项目一　</a:t>
            </a:r>
          </a:p>
        </p:txBody>
      </p:sp>
    </p:spTree>
    <p:extLst>
      <p:ext uri="{BB962C8B-B14F-4D97-AF65-F5344CB8AC3E}">
        <p14:creationId xmlns:p14="http://schemas.microsoft.com/office/powerpoint/2010/main" val="330099958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67004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二、非语言沟通</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246816"/>
            <a:ext cx="11054246" cy="3647152"/>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非语言沟通的含义和内容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非语言沟通指的是在沟通环境中除去语言刺激以外的一切由人类和环境所产生的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刺激， </a:t>
            </a:r>
            <a:r>
              <a:rPr lang="zh-CN" altLang="en-US" sz="1400" dirty="0">
                <a:solidFill>
                  <a:srgbClr val="221E1F"/>
                </a:solidFill>
                <a:latin typeface="Adobe 宋体 Std L" panose="02020300000000000000" pitchFamily="18" charset="-122"/>
                <a:ea typeface="Adobe 宋体 Std L" panose="02020300000000000000" pitchFamily="18" charset="-122"/>
              </a:rPr>
              <a:t>这些刺激对于交流的双方具有潜在的信息价值。或者说， 非语言沟通是人类在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语言之外</a:t>
            </a:r>
            <a:r>
              <a:rPr lang="zh-CN" altLang="en-US" sz="1400" dirty="0">
                <a:solidFill>
                  <a:srgbClr val="221E1F"/>
                </a:solidFill>
                <a:latin typeface="Adobe 宋体 Std L" panose="02020300000000000000" pitchFamily="18" charset="-122"/>
                <a:ea typeface="Adobe 宋体 Std L" panose="02020300000000000000" pitchFamily="18" charset="-122"/>
              </a:rPr>
              <a:t>进行沟通时的所有符号。概括地说， 非语言沟通是不使用语言的沟通， 它包括的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信息是</a:t>
            </a:r>
            <a:r>
              <a:rPr lang="zh-CN" altLang="en-US" sz="1400" dirty="0">
                <a:solidFill>
                  <a:srgbClr val="221E1F"/>
                </a:solidFill>
                <a:latin typeface="Adobe 宋体 Std L" panose="02020300000000000000" pitchFamily="18" charset="-122"/>
                <a:ea typeface="Adobe 宋体 Std L" panose="02020300000000000000" pitchFamily="18" charset="-122"/>
              </a:rPr>
              <a:t>通过身体运动、面部表情、利用空间、利用声音和触觉等产生</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非语言沟通</a:t>
            </a:r>
            <a:r>
              <a:rPr lang="zh-CN" altLang="en-US" sz="1400" b="1"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b="1" dirty="0" smtClean="0">
                <a:solidFill>
                  <a:srgbClr val="221E1F"/>
                </a:solidFill>
                <a:latin typeface="Adobe 宋体 Std L" panose="02020300000000000000" pitchFamily="18" charset="-122"/>
                <a:ea typeface="Adobe 宋体 Std L" panose="02020300000000000000" pitchFamily="18" charset="-122"/>
              </a:rPr>
              <a:t>3</a:t>
            </a:r>
            <a:r>
              <a:rPr lang="zh-CN" altLang="en-US" sz="1400" b="1" dirty="0" smtClean="0">
                <a:solidFill>
                  <a:srgbClr val="221E1F"/>
                </a:solidFill>
                <a:latin typeface="Adobe 宋体 Std L" panose="02020300000000000000" pitchFamily="18" charset="-122"/>
                <a:ea typeface="Adobe 宋体 Std L" panose="02020300000000000000" pitchFamily="18" charset="-122"/>
              </a:rPr>
              <a:t> </a:t>
            </a:r>
            <a:r>
              <a:rPr lang="zh-CN" altLang="en-US" sz="1400" b="1" dirty="0">
                <a:solidFill>
                  <a:srgbClr val="221E1F"/>
                </a:solidFill>
                <a:latin typeface="Adobe 宋体 Std L" panose="02020300000000000000" pitchFamily="18" charset="-122"/>
                <a:ea typeface="Adobe 宋体 Std L" panose="02020300000000000000" pitchFamily="18" charset="-122"/>
              </a:rPr>
              <a:t>种方式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非语言沟通主要有标记语言、行动语言和物体</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种方式。</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标记语言， 是指用手势、代号等代替文字语言的特殊标记系统。如“ＯＫ” 手势</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我国代表好、可以。</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行动语言， 是指那些不特别用于代表某种信号的所有身体运动， 不但显示身体</a:t>
            </a:r>
            <a:r>
              <a:rPr lang="zh-CN" altLang="en-US" sz="1400" dirty="0" smtClean="0">
                <a:solidFill>
                  <a:srgbClr val="221E1F"/>
                </a:solidFill>
                <a:latin typeface="Adobe 宋体 Std L" panose="02020300000000000000" pitchFamily="18" charset="-122"/>
                <a:ea typeface="Adobe 宋体 Std L" panose="02020300000000000000" pitchFamily="18" charset="-122"/>
              </a:rPr>
              <a:t>的移动</a:t>
            </a:r>
            <a:r>
              <a:rPr lang="zh-CN" altLang="en-US" sz="1400" dirty="0">
                <a:solidFill>
                  <a:srgbClr val="221E1F"/>
                </a:solidFill>
                <a:latin typeface="Adobe 宋体 Std L" panose="02020300000000000000" pitchFamily="18" charset="-122"/>
                <a:ea typeface="Adobe 宋体 Std L" panose="02020300000000000000" pitchFamily="18" charset="-122"/>
              </a:rPr>
              <a:t>或完成某种动作状态， 而且泄露与此动作有关的其他信息。比如， 沟通者第一次</a:t>
            </a:r>
            <a:r>
              <a:rPr lang="zh-CN" altLang="en-US" sz="1400" dirty="0" smtClean="0">
                <a:solidFill>
                  <a:srgbClr val="221E1F"/>
                </a:solidFill>
                <a:latin typeface="Adobe 宋体 Std L" panose="02020300000000000000" pitchFamily="18" charset="-122"/>
                <a:ea typeface="Adobe 宋体 Std L" panose="02020300000000000000" pitchFamily="18" charset="-122"/>
              </a:rPr>
              <a:t>见到老年人</a:t>
            </a:r>
            <a:r>
              <a:rPr lang="zh-CN" altLang="en-US" sz="1400" dirty="0">
                <a:solidFill>
                  <a:srgbClr val="221E1F"/>
                </a:solidFill>
                <a:latin typeface="Adobe 宋体 Std L" panose="02020300000000000000" pitchFamily="18" charset="-122"/>
                <a:ea typeface="Adobe 宋体 Std L" panose="02020300000000000000" pitchFamily="18" charset="-122"/>
              </a:rPr>
              <a:t>， 不停地用手攥紧衣角， 可能是由于紧张造成的。</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物体语言， 是指人们有意无意地摆设的一些物体， 其特定的形态也能十分准确</a:t>
            </a:r>
            <a:r>
              <a:rPr lang="zh-CN" altLang="en-US" sz="1400" dirty="0" smtClean="0">
                <a:solidFill>
                  <a:srgbClr val="221E1F"/>
                </a:solidFill>
                <a:latin typeface="Adobe 宋体 Std L" panose="02020300000000000000" pitchFamily="18" charset="-122"/>
                <a:ea typeface="Adobe 宋体 Std L" panose="02020300000000000000" pitchFamily="18" charset="-122"/>
              </a:rPr>
              <a:t>地表达</a:t>
            </a:r>
            <a:r>
              <a:rPr lang="zh-CN" altLang="en-US" sz="1400" dirty="0">
                <a:solidFill>
                  <a:srgbClr val="221E1F"/>
                </a:solidFill>
                <a:latin typeface="Adobe 宋体 Std L" panose="02020300000000000000" pitchFamily="18" charset="-122"/>
                <a:ea typeface="Adobe 宋体 Std L" panose="02020300000000000000" pitchFamily="18" charset="-122"/>
              </a:rPr>
              <a:t>某种含义。比如， 很多老年人喜欢在房间内摆放自己家人的照片或带有职业特征的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照片</a:t>
            </a:r>
            <a:r>
              <a:rPr lang="zh-CN" altLang="en-US" sz="1400" dirty="0">
                <a:solidFill>
                  <a:srgbClr val="221E1F"/>
                </a:solidFill>
                <a:latin typeface="Adobe 宋体 Std L" panose="02020300000000000000" pitchFamily="18" charset="-122"/>
                <a:ea typeface="Adobe 宋体 Std L" panose="02020300000000000000" pitchFamily="18" charset="-122"/>
              </a:rPr>
              <a:t>， 说明老年人非常珍视家庭生活或有强烈的职业荣誉感。</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63954078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696521"/>
            <a:ext cx="11054246" cy="2677656"/>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非语言沟通的特点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非语言沟通具有一些明显特点。首先， 在一个互动的环境中， 非语言符号总是</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不停地</a:t>
            </a:r>
            <a:r>
              <a:rPr lang="zh-CN" altLang="en-US" sz="1400" dirty="0">
                <a:solidFill>
                  <a:srgbClr val="221E1F"/>
                </a:solidFill>
                <a:latin typeface="Adobe 宋体 Std L" panose="02020300000000000000" pitchFamily="18" charset="-122"/>
                <a:ea typeface="Adobe 宋体 Std L" panose="02020300000000000000" pitchFamily="18" charset="-122"/>
              </a:rPr>
              <a:t>沟通着。只要参与者双方开始进行沟通， 自始至终都有非语言沟通在自觉或不自觉</a:t>
            </a:r>
            <a:r>
              <a:rPr lang="zh-CN" altLang="en-US" sz="1400" dirty="0" smtClean="0">
                <a:solidFill>
                  <a:srgbClr val="221E1F"/>
                </a:solidFill>
                <a:latin typeface="Adobe 宋体 Std L" panose="02020300000000000000" pitchFamily="18" charset="-122"/>
                <a:ea typeface="Adobe 宋体 Std L" panose="02020300000000000000" pitchFamily="18" charset="-122"/>
              </a:rPr>
              <a:t>地传递</a:t>
            </a:r>
            <a:r>
              <a:rPr lang="zh-CN" altLang="en-US" sz="1400" dirty="0">
                <a:solidFill>
                  <a:srgbClr val="221E1F"/>
                </a:solidFill>
                <a:latin typeface="Adobe 宋体 Std L" panose="02020300000000000000" pitchFamily="18" charset="-122"/>
                <a:ea typeface="Adobe 宋体 Std L" panose="02020300000000000000" pitchFamily="18" charset="-122"/>
              </a:rPr>
              <a:t>着信息。其次， 与语言沟通一样， 非语言沟通也展开于特定的语境中。情境左右</a:t>
            </a:r>
            <a:r>
              <a:rPr lang="zh-CN" altLang="en-US" sz="1400" dirty="0" smtClean="0">
                <a:solidFill>
                  <a:srgbClr val="221E1F"/>
                </a:solidFill>
                <a:latin typeface="Adobe 宋体 Std L" panose="02020300000000000000" pitchFamily="18" charset="-122"/>
                <a:ea typeface="Adobe 宋体 Std L" panose="02020300000000000000" pitchFamily="18" charset="-122"/>
              </a:rPr>
              <a:t>着非</a:t>
            </a:r>
            <a:r>
              <a:rPr lang="zh-CN" altLang="en-US" sz="1400" dirty="0">
                <a:solidFill>
                  <a:srgbClr val="221E1F"/>
                </a:solidFill>
                <a:latin typeface="Adobe 宋体 Std L" panose="02020300000000000000" pitchFamily="18" charset="-122"/>
                <a:ea typeface="Adobe 宋体 Std L" panose="02020300000000000000" pitchFamily="18" charset="-122"/>
              </a:rPr>
              <a:t>语言符号的含义， 相同的非语言符号， 在不同的情境中， 会有不同的意义。比如， </a:t>
            </a:r>
            <a:r>
              <a:rPr lang="zh-CN" altLang="en-US" sz="1400" dirty="0" smtClean="0">
                <a:solidFill>
                  <a:srgbClr val="221E1F"/>
                </a:solidFill>
                <a:latin typeface="Adobe 宋体 Std L" panose="02020300000000000000" pitchFamily="18" charset="-122"/>
                <a:ea typeface="Adobe 宋体 Std L" panose="02020300000000000000" pitchFamily="18" charset="-122"/>
              </a:rPr>
              <a:t>大拇指</a:t>
            </a:r>
            <a:r>
              <a:rPr lang="zh-CN" altLang="en-US" sz="1400" dirty="0">
                <a:solidFill>
                  <a:srgbClr val="221E1F"/>
                </a:solidFill>
                <a:latin typeface="Adobe 宋体 Std L" panose="02020300000000000000" pitchFamily="18" charset="-122"/>
                <a:ea typeface="Adobe 宋体 Std L" panose="02020300000000000000" pitchFamily="18" charset="-122"/>
              </a:rPr>
              <a:t>向上一般表示称赞， 但在某些地方表示打车， 在潜水里表示自己需要浮出水面。</a:t>
            </a:r>
            <a:r>
              <a:rPr lang="zh-CN" altLang="en-US" sz="1400" dirty="0" smtClean="0">
                <a:solidFill>
                  <a:srgbClr val="221E1F"/>
                </a:solidFill>
                <a:latin typeface="Adobe 宋体 Std L" panose="02020300000000000000" pitchFamily="18" charset="-122"/>
                <a:ea typeface="Adobe 宋体 Std L" panose="02020300000000000000" pitchFamily="18" charset="-122"/>
              </a:rPr>
              <a:t>再次</a:t>
            </a:r>
            <a:r>
              <a:rPr lang="zh-CN" altLang="en-US" sz="1400" dirty="0">
                <a:solidFill>
                  <a:srgbClr val="221E1F"/>
                </a:solidFill>
                <a:latin typeface="Adobe 宋体 Std L" panose="02020300000000000000" pitchFamily="18" charset="-122"/>
                <a:ea typeface="Adobe 宋体 Std L" panose="02020300000000000000" pitchFamily="18" charset="-122"/>
              </a:rPr>
              <a:t>， 非语言沟通常以组合的方式出现。在非语言行为过程中， 人们可以同时使用身体</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的各种</a:t>
            </a:r>
            <a:r>
              <a:rPr lang="zh-CN" altLang="en-US" sz="1400" dirty="0">
                <a:solidFill>
                  <a:srgbClr val="221E1F"/>
                </a:solidFill>
                <a:latin typeface="Adobe 宋体 Std L" panose="02020300000000000000" pitchFamily="18" charset="-122"/>
                <a:ea typeface="Adobe 宋体 Std L" panose="02020300000000000000" pitchFamily="18" charset="-122"/>
              </a:rPr>
              <a:t>器官来传情达意， 因而在空间形态上具有整体性的特点。最后， 非语言沟通较</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语言沟通</a:t>
            </a:r>
            <a:r>
              <a:rPr lang="zh-CN" altLang="en-US" sz="1400" dirty="0">
                <a:solidFill>
                  <a:srgbClr val="221E1F"/>
                </a:solidFill>
                <a:latin typeface="Adobe 宋体 Std L" panose="02020300000000000000" pitchFamily="18" charset="-122"/>
                <a:ea typeface="Adobe 宋体 Std L" panose="02020300000000000000" pitchFamily="18" charset="-122"/>
              </a:rPr>
              <a:t>更具有可信性。语言会说谎， 但身体能真诚反映出老年人的想法。因为语言信息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受理</a:t>
            </a:r>
            <a:r>
              <a:rPr lang="zh-CN" altLang="en-US" sz="1400" dirty="0">
                <a:solidFill>
                  <a:srgbClr val="221E1F"/>
                </a:solidFill>
                <a:latin typeface="Adobe 宋体 Std L" panose="02020300000000000000" pitchFamily="18" charset="-122"/>
                <a:ea typeface="Adobe 宋体 Std L" panose="02020300000000000000" pitchFamily="18" charset="-122"/>
              </a:rPr>
              <a:t>性意识的控制， 可以受人的意识控制出现不真实的情况， 因而人们常说不光要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“听其言”</a:t>
            </a:r>
            <a:r>
              <a:rPr lang="zh-CN" altLang="en-US" sz="1400" dirty="0">
                <a:solidFill>
                  <a:srgbClr val="221E1F"/>
                </a:solidFill>
                <a:latin typeface="Adobe 宋体 Std L" panose="02020300000000000000" pitchFamily="18" charset="-122"/>
                <a:ea typeface="Adobe 宋体 Std L" panose="02020300000000000000" pitchFamily="18" charset="-122"/>
              </a:rPr>
              <a:t>， 还要“观其行”， 才能辨析语言的真伪。因为人的动作比理性更能表现人的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真实的</a:t>
            </a:r>
            <a:r>
              <a:rPr lang="zh-CN" altLang="en-US" sz="1400" dirty="0">
                <a:solidFill>
                  <a:srgbClr val="221E1F"/>
                </a:solidFill>
                <a:latin typeface="Adobe 宋体 Std L" panose="02020300000000000000" pitchFamily="18" charset="-122"/>
                <a:ea typeface="Adobe 宋体 Std L" panose="02020300000000000000" pitchFamily="18" charset="-122"/>
              </a:rPr>
              <a:t>需求。</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9581420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一、老年人语言沟通的生理特点</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6063449" cy="3647152"/>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老年人发声的特点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通常人们发出的声音需要经过肺部、支气管， 再引起喉头的颤动， 最后由鼻腔或</a:t>
            </a:r>
            <a:r>
              <a:rPr lang="zh-CN" altLang="en-US" sz="1400" dirty="0" smtClean="0">
                <a:solidFill>
                  <a:srgbClr val="221E1F"/>
                </a:solidFill>
                <a:latin typeface="Adobe 宋体 Std L" panose="02020300000000000000" pitchFamily="18" charset="-122"/>
                <a:ea typeface="Adobe 宋体 Std L" panose="02020300000000000000" pitchFamily="18" charset="-122"/>
              </a:rPr>
              <a:t>口腔</a:t>
            </a:r>
            <a:r>
              <a:rPr lang="zh-CN" altLang="en-US" sz="1400" dirty="0">
                <a:solidFill>
                  <a:srgbClr val="221E1F"/>
                </a:solidFill>
                <a:latin typeface="Adobe 宋体 Std L" panose="02020300000000000000" pitchFamily="18" charset="-122"/>
                <a:ea typeface="Adobe 宋体 Std L" panose="02020300000000000000" pitchFamily="18" charset="-122"/>
              </a:rPr>
              <a:t>控制发声位置。而语言还需受到大脑语言中枢控制， 通过后天的习得而熟练掌握。</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随着年龄增大， 发声器官也随之发生退行性变化。如老年人肺泡壁会越来越薄， </a:t>
            </a:r>
            <a:r>
              <a:rPr lang="zh-CN" altLang="en-US" sz="1400" dirty="0" smtClean="0">
                <a:solidFill>
                  <a:srgbClr val="221E1F"/>
                </a:solidFill>
                <a:latin typeface="Adobe 宋体 Std L" panose="02020300000000000000" pitchFamily="18" charset="-122"/>
                <a:ea typeface="Adobe 宋体 Std L" panose="02020300000000000000" pitchFamily="18" charset="-122"/>
              </a:rPr>
              <a:t>肺部</a:t>
            </a:r>
            <a:r>
              <a:rPr lang="zh-CN" altLang="en-US" sz="1400" dirty="0">
                <a:solidFill>
                  <a:srgbClr val="221E1F"/>
                </a:solidFill>
                <a:latin typeface="Adobe 宋体 Std L" panose="02020300000000000000" pitchFamily="18" charset="-122"/>
                <a:ea typeface="Adobe 宋体 Std L" panose="02020300000000000000" pitchFamily="18" charset="-122"/>
              </a:rPr>
              <a:t>组织的弹性逐渐下降， 肺活量也因此减少， 老年人表达时就很容易通过增强</a:t>
            </a:r>
            <a:r>
              <a:rPr lang="zh-CN" altLang="en-US" sz="1400" dirty="0" smtClean="0">
                <a:solidFill>
                  <a:srgbClr val="221E1F"/>
                </a:solidFill>
                <a:latin typeface="Adobe 宋体 Std L" panose="02020300000000000000" pitchFamily="18" charset="-122"/>
                <a:ea typeface="Adobe 宋体 Std L" panose="02020300000000000000" pitchFamily="18" charset="-122"/>
              </a:rPr>
              <a:t>呼吸频率来</a:t>
            </a:r>
            <a:r>
              <a:rPr lang="zh-CN" altLang="en-US" sz="1400" dirty="0">
                <a:solidFill>
                  <a:srgbClr val="221E1F"/>
                </a:solidFill>
                <a:latin typeface="Adobe 宋体 Std L" panose="02020300000000000000" pitchFamily="18" charset="-122"/>
                <a:ea typeface="Adobe 宋体 Std L" panose="02020300000000000000" pitchFamily="18" charset="-122"/>
              </a:rPr>
              <a:t>提高肺活量， 就会显得气喘吁吁， 同时气流通过肺部的量不足， 喉头颤动不足，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的吐字发声也越来越模糊。再如老年人的发声器官组织结构也在改变， 声带黏膜</a:t>
            </a:r>
            <a:r>
              <a:rPr lang="zh-CN" altLang="en-US" sz="1400" dirty="0" smtClean="0">
                <a:solidFill>
                  <a:srgbClr val="221E1F"/>
                </a:solidFill>
                <a:latin typeface="Adobe 宋体 Std L" panose="02020300000000000000" pitchFamily="18" charset="-122"/>
                <a:ea typeface="Adobe 宋体 Std L" panose="02020300000000000000" pitchFamily="18" charset="-122"/>
              </a:rPr>
              <a:t>上皮层</a:t>
            </a:r>
            <a:r>
              <a:rPr lang="zh-CN" altLang="en-US" sz="1400" dirty="0">
                <a:solidFill>
                  <a:srgbClr val="221E1F"/>
                </a:solidFill>
                <a:latin typeface="Adobe 宋体 Std L" panose="02020300000000000000" pitchFamily="18" charset="-122"/>
                <a:ea typeface="Adobe 宋体 Std L" panose="02020300000000000000" pitchFamily="18" charset="-122"/>
              </a:rPr>
              <a:t>变薄、中层弹力下降、深层胶原纤维数量增加等， 导致了老年男性音调上升、</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老年女性</a:t>
            </a:r>
            <a:r>
              <a:rPr lang="zh-CN" altLang="en-US" sz="1400" dirty="0">
                <a:solidFill>
                  <a:srgbClr val="221E1F"/>
                </a:solidFill>
                <a:latin typeface="Adobe 宋体 Std L" panose="02020300000000000000" pitchFamily="18" charset="-122"/>
                <a:ea typeface="Adobe 宋体 Std L" panose="02020300000000000000" pitchFamily="18" charset="-122"/>
              </a:rPr>
              <a:t>音调下降， 音域变窄， 音量减弱， 声音颤动， 不易控制等。发声器官如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图</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所</a:t>
            </a:r>
            <a:r>
              <a:rPr lang="zh-CN" altLang="en-US" sz="1400" dirty="0">
                <a:solidFill>
                  <a:srgbClr val="221E1F"/>
                </a:solidFill>
                <a:latin typeface="Adobe 宋体 Std L" panose="02020300000000000000" pitchFamily="18" charset="-122"/>
                <a:ea typeface="Adobe 宋体 Std L" panose="02020300000000000000" pitchFamily="18" charset="-122"/>
              </a:rPr>
              <a:t>示。</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二　了解与老年人语言沟通的特点</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9786" y="2536563"/>
            <a:ext cx="4400550" cy="249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0085572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392376"/>
            <a:ext cx="11054246" cy="170816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老年人听力的特点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通常， 人们的听力要经过外耳道</a:t>
            </a:r>
            <a:r>
              <a:rPr lang="zh-CN" altLang="en-US" sz="1400" dirty="0" smtClean="0">
                <a:solidFill>
                  <a:srgbClr val="221E1F"/>
                </a:solidFill>
                <a:latin typeface="Adobe 宋体 Std L" panose="02020300000000000000" pitchFamily="18" charset="-122"/>
                <a:ea typeface="Adobe 宋体 Std L" panose="02020300000000000000" pitchFamily="18" charset="-122"/>
              </a:rPr>
              <a:t>引起</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块听小骨机械振动， 最后传到中耳的蜗窗。老年人的耳蜗基底膜会不断增厚、变硬， 即便耳蜗毛及神经没有损伤， 老年人的内耳毛</a:t>
            </a:r>
            <a:r>
              <a:rPr lang="zh-CN" altLang="en-US" sz="1400" dirty="0">
                <a:solidFill>
                  <a:srgbClr val="221E1F"/>
                </a:solidFill>
                <a:latin typeface="Adobe 宋体 Std L" panose="02020300000000000000" pitchFamily="18" charset="-122"/>
                <a:ea typeface="Adobe 宋体 Std L" panose="02020300000000000000" pitchFamily="18" charset="-122"/>
              </a:rPr>
              <a:t>也会随着年龄增大而死亡， 因此老年人的听力逐渐下降， 出现耳背的情况。还有一些老年人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由于</a:t>
            </a:r>
            <a:r>
              <a:rPr lang="zh-CN" altLang="en-US" sz="1400" dirty="0">
                <a:solidFill>
                  <a:srgbClr val="221E1F"/>
                </a:solidFill>
                <a:latin typeface="Adobe 宋体 Std L" panose="02020300000000000000" pitchFamily="18" charset="-122"/>
                <a:ea typeface="Adobe 宋体 Std L" panose="02020300000000000000" pitchFamily="18" charset="-122"/>
              </a:rPr>
              <a:t>一些慢性疾病， 如糖尿病、高血脂等引起双侧对称性的感音神经性耳聋。因此， 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中老年</a:t>
            </a:r>
            <a:r>
              <a:rPr lang="zh-CN" altLang="en-US" sz="1400" dirty="0">
                <a:solidFill>
                  <a:srgbClr val="221E1F"/>
                </a:solidFill>
                <a:latin typeface="Adobe 宋体 Std L" panose="02020300000000000000" pitchFamily="18" charset="-122"/>
                <a:ea typeface="Adobe 宋体 Std L" panose="02020300000000000000" pitchFamily="18" charset="-122"/>
              </a:rPr>
              <a:t>人接收的信息有限， 很可能是因为根本无法听到信息。</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4" name="文本框 1">
            <a:extLst>
              <a:ext uri="{FF2B5EF4-FFF2-40B4-BE49-F238E27FC236}">
                <a16:creationId xmlns="" xmlns:a16="http://schemas.microsoft.com/office/drawing/2014/main" id="{5263DC9B-3D8F-19CA-605A-141B5E847747}"/>
              </a:ext>
            </a:extLst>
          </p:cNvPr>
          <p:cNvSpPr txBox="1"/>
          <p:nvPr/>
        </p:nvSpPr>
        <p:spPr>
          <a:xfrm>
            <a:off x="612742" y="2668856"/>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二、老年人语言沟通的特点</a:t>
            </a:r>
          </a:p>
        </p:txBody>
      </p:sp>
      <p:sp>
        <p:nvSpPr>
          <p:cNvPr id="5" name="文本框 2">
            <a:extLst>
              <a:ext uri="{FF2B5EF4-FFF2-40B4-BE49-F238E27FC236}">
                <a16:creationId xmlns="" xmlns:a16="http://schemas.microsoft.com/office/drawing/2014/main" id="{8FF45739-E9BA-7E83-93BC-781D5B5F48CC}"/>
              </a:ext>
            </a:extLst>
          </p:cNvPr>
          <p:cNvSpPr txBox="1"/>
          <p:nvPr/>
        </p:nvSpPr>
        <p:spPr>
          <a:xfrm>
            <a:off x="682125" y="3245629"/>
            <a:ext cx="11054246" cy="2677656"/>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吐字缓慢， 含糊不清</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老年人由于反应速度和发声组织退化， 在表达自己意愿时常会吐字缓慢或</a:t>
            </a:r>
            <a:r>
              <a:rPr lang="zh-CN" altLang="en-US" sz="1400" dirty="0" smtClean="0">
                <a:solidFill>
                  <a:srgbClr val="221E1F"/>
                </a:solidFill>
                <a:latin typeface="Adobe 宋体 Std L" panose="02020300000000000000" pitchFamily="18" charset="-122"/>
                <a:ea typeface="Adobe 宋体 Std L" panose="02020300000000000000" pitchFamily="18" charset="-122"/>
              </a:rPr>
              <a:t>含糊不清</a:t>
            </a:r>
            <a:r>
              <a:rPr lang="zh-CN" altLang="en-US" sz="1400" dirty="0">
                <a:solidFill>
                  <a:srgbClr val="221E1F"/>
                </a:solidFill>
                <a:latin typeface="Adobe 宋体 Std L" panose="02020300000000000000" pitchFamily="18" charset="-122"/>
                <a:ea typeface="Adobe 宋体 Std L" panose="02020300000000000000" pitchFamily="18" charset="-122"/>
              </a:rPr>
              <a:t>。有一部分的语言中枢神经由于老化或因疾病堵塞、受损， 甚至会出现一些</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语言障碍</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对于</a:t>
            </a:r>
            <a:r>
              <a:rPr lang="zh-CN" altLang="en-US" sz="1400" dirty="0">
                <a:solidFill>
                  <a:srgbClr val="221E1F"/>
                </a:solidFill>
                <a:latin typeface="Adobe 宋体 Std L" panose="02020300000000000000" pitchFamily="18" charset="-122"/>
                <a:ea typeface="Adobe 宋体 Std L" panose="02020300000000000000" pitchFamily="18" charset="-122"/>
              </a:rPr>
              <a:t>吐字缓慢、含糊不清的老年人， 沟通者要给予足够的耐心， 不要焦躁追问， </a:t>
            </a:r>
            <a:r>
              <a:rPr lang="zh-CN" altLang="en-US" sz="1400" dirty="0" smtClean="0">
                <a:solidFill>
                  <a:srgbClr val="221E1F"/>
                </a:solidFill>
                <a:latin typeface="Adobe 宋体 Std L" panose="02020300000000000000" pitchFamily="18" charset="-122"/>
                <a:ea typeface="Adobe 宋体 Std L" panose="02020300000000000000" pitchFamily="18" charset="-122"/>
              </a:rPr>
              <a:t>而是尝试</a:t>
            </a:r>
            <a:r>
              <a:rPr lang="zh-CN" altLang="en-US" sz="1400" dirty="0">
                <a:solidFill>
                  <a:srgbClr val="221E1F"/>
                </a:solidFill>
                <a:latin typeface="Adobe 宋体 Std L" panose="02020300000000000000" pitchFamily="18" charset="-122"/>
                <a:ea typeface="Adobe 宋体 Std L" panose="02020300000000000000" pitchFamily="18" charset="-122"/>
              </a:rPr>
              <a:t>用一些替代性物品， 如纸、笔等， 来探索老年人要表达的含义， 或表述“张爷爷， </a:t>
            </a:r>
            <a:r>
              <a:rPr lang="zh-CN" altLang="en-US" sz="1400" dirty="0" smtClean="0">
                <a:solidFill>
                  <a:srgbClr val="221E1F"/>
                </a:solidFill>
                <a:latin typeface="Adobe 宋体 Std L" panose="02020300000000000000" pitchFamily="18" charset="-122"/>
                <a:ea typeface="Adobe 宋体 Std L" panose="02020300000000000000" pitchFamily="18" charset="-122"/>
              </a:rPr>
              <a:t>您是</a:t>
            </a:r>
            <a:r>
              <a:rPr lang="zh-CN" altLang="en-US" sz="1400" dirty="0">
                <a:solidFill>
                  <a:srgbClr val="221E1F"/>
                </a:solidFill>
                <a:latin typeface="Adobe 宋体 Std L" panose="02020300000000000000" pitchFamily="18" charset="-122"/>
                <a:ea typeface="Adobe 宋体 Std L" panose="02020300000000000000" pitchFamily="18" charset="-122"/>
              </a:rPr>
              <a:t>说您需要这个水杯喝水， 对吗？” 再观察老年人的肢体行为</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词不达意， 张嘴忘字</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因为老年人的反应速度和表达速度出现间断， 有时表达出来的词和真实想表达的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南辕北辙</a:t>
            </a:r>
            <a:r>
              <a:rPr lang="zh-CN" altLang="en-US" sz="1400" dirty="0">
                <a:solidFill>
                  <a:srgbClr val="221E1F"/>
                </a:solidFill>
                <a:latin typeface="Adobe 宋体 Std L" panose="02020300000000000000" pitchFamily="18" charset="-122"/>
                <a:ea typeface="Adobe 宋体 Std L" panose="02020300000000000000" pitchFamily="18" charset="-122"/>
              </a:rPr>
              <a:t>。如“小张啊， 把我的遥控器给我”， 可老年人却伸手指向自己的杯子。这时，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要和老年人确认一次是否想要杯子。</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8610314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82514"/>
            <a:ext cx="11054246" cy="6555641"/>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选择内容， 随机听取</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王奶奶， </a:t>
            </a:r>
            <a:r>
              <a:rPr lang="en-US" altLang="zh-CN" sz="1400" dirty="0" smtClean="0">
                <a:solidFill>
                  <a:srgbClr val="221E1F"/>
                </a:solidFill>
                <a:latin typeface="Adobe 宋体 Std L" panose="02020300000000000000" pitchFamily="18" charset="-122"/>
                <a:ea typeface="Adobe 宋体 Std L" panose="02020300000000000000" pitchFamily="18" charset="-122"/>
              </a:rPr>
              <a:t>70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身体健康， 时常在小区里溜达。这天， 社区工作者小王</a:t>
            </a:r>
            <a:r>
              <a:rPr lang="zh-CN" altLang="en-US" sz="1400" dirty="0" smtClean="0">
                <a:solidFill>
                  <a:srgbClr val="221E1F"/>
                </a:solidFill>
                <a:latin typeface="Adobe 宋体 Std L" panose="02020300000000000000" pitchFamily="18" charset="-122"/>
                <a:ea typeface="Adobe 宋体 Std L" panose="02020300000000000000" pitchFamily="18" charset="-122"/>
              </a:rPr>
              <a:t>看见了</a:t>
            </a:r>
            <a:r>
              <a:rPr lang="zh-CN" altLang="en-US" sz="1400" dirty="0">
                <a:solidFill>
                  <a:srgbClr val="221E1F"/>
                </a:solidFill>
                <a:latin typeface="Adobe 宋体 Std L" panose="02020300000000000000" pitchFamily="18" charset="-122"/>
                <a:ea typeface="Adobe 宋体 Std L" panose="02020300000000000000" pitchFamily="18" charset="-122"/>
              </a:rPr>
              <a:t>王奶奶， 便走上前去说： “王奶奶， 您又遛弯哪！ 这几天社区要进行人口普查了， </a:t>
            </a:r>
            <a:r>
              <a:rPr lang="zh-CN" altLang="en-US" sz="1400" dirty="0" smtClean="0">
                <a:solidFill>
                  <a:srgbClr val="221E1F"/>
                </a:solidFill>
                <a:latin typeface="Adobe 宋体 Std L" panose="02020300000000000000" pitchFamily="18" charset="-122"/>
                <a:ea typeface="Adobe 宋体 Std L" panose="02020300000000000000" pitchFamily="18" charset="-122"/>
              </a:rPr>
              <a:t>到时候</a:t>
            </a:r>
            <a:r>
              <a:rPr lang="zh-CN" altLang="en-US" sz="1400" dirty="0">
                <a:solidFill>
                  <a:srgbClr val="221E1F"/>
                </a:solidFill>
                <a:latin typeface="Adobe 宋体 Std L" panose="02020300000000000000" pitchFamily="18" charset="-122"/>
                <a:ea typeface="Adobe 宋体 Std L" panose="02020300000000000000" pitchFamily="18" charset="-122"/>
              </a:rPr>
              <a:t>我们会上门拜访您！” 王奶奶看着小王， 把脸转向一侧： “你说啥？” 小王小声</a:t>
            </a:r>
            <a:r>
              <a:rPr lang="zh-CN" altLang="en-US" sz="1400" dirty="0" smtClean="0">
                <a:solidFill>
                  <a:srgbClr val="221E1F"/>
                </a:solidFill>
                <a:latin typeface="Adobe 宋体 Std L" panose="02020300000000000000" pitchFamily="18" charset="-122"/>
                <a:ea typeface="Adobe 宋体 Std L" panose="02020300000000000000" pitchFamily="18" charset="-122"/>
              </a:rPr>
              <a:t>自言自语</a:t>
            </a:r>
            <a:r>
              <a:rPr lang="zh-CN" altLang="en-US" sz="1400" dirty="0">
                <a:solidFill>
                  <a:srgbClr val="221E1F"/>
                </a:solidFill>
                <a:latin typeface="Adobe 宋体 Std L" panose="02020300000000000000" pitchFamily="18" charset="-122"/>
                <a:ea typeface="Adobe 宋体 Std L" panose="02020300000000000000" pitchFamily="18" charset="-122"/>
              </a:rPr>
              <a:t>： “这老奶奶， 耳朵真背。” “你耳朵才背哪！” 王奶奶不高兴地说道</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一些</a:t>
            </a:r>
            <a:r>
              <a:rPr lang="zh-CN" altLang="en-US" sz="1400" dirty="0">
                <a:solidFill>
                  <a:srgbClr val="221E1F"/>
                </a:solidFill>
                <a:latin typeface="Adobe 宋体 Std L" panose="02020300000000000000" pitchFamily="18" charset="-122"/>
                <a:ea typeface="Adobe 宋体 Std L" panose="02020300000000000000" pitchFamily="18" charset="-122"/>
              </a:rPr>
              <a:t>老年人会被认为具有选择听到内容的特点， 说自己不好的事一听一个准， 说</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其他的</a:t>
            </a:r>
            <a:r>
              <a:rPr lang="zh-CN" altLang="en-US" sz="1400" dirty="0">
                <a:solidFill>
                  <a:srgbClr val="221E1F"/>
                </a:solidFill>
                <a:latin typeface="Adobe 宋体 Std L" panose="02020300000000000000" pitchFamily="18" charset="-122"/>
                <a:ea typeface="Adobe 宋体 Std L" panose="02020300000000000000" pitchFamily="18" charset="-122"/>
              </a:rPr>
              <a:t>时而听到， 时而听不到。其实这是对老年人的误解。因为老年人的听力下降， 原因</a:t>
            </a:r>
            <a:r>
              <a:rPr lang="zh-CN" altLang="en-US" sz="1400" dirty="0" smtClean="0">
                <a:solidFill>
                  <a:srgbClr val="221E1F"/>
                </a:solidFill>
                <a:latin typeface="Adobe 宋体 Std L" panose="02020300000000000000" pitchFamily="18" charset="-122"/>
                <a:ea typeface="Adobe 宋体 Std L" panose="02020300000000000000" pitchFamily="18" charset="-122"/>
              </a:rPr>
              <a:t>很多</a:t>
            </a:r>
            <a:r>
              <a:rPr lang="zh-CN" altLang="en-US" sz="1400" dirty="0">
                <a:solidFill>
                  <a:srgbClr val="221E1F"/>
                </a:solidFill>
                <a:latin typeface="Adobe 宋体 Std L" panose="02020300000000000000" pitchFamily="18" charset="-122"/>
                <a:ea typeface="Adobe 宋体 Std L" panose="02020300000000000000" pitchFamily="18" charset="-122"/>
              </a:rPr>
              <a:t>， 而单纯的放大音量并不能百分百被老年人接收， 这是因为声音的基频也很重要。</a:t>
            </a:r>
            <a:r>
              <a:rPr lang="zh-CN" altLang="en-US" sz="1400" dirty="0" smtClean="0">
                <a:solidFill>
                  <a:srgbClr val="221E1F"/>
                </a:solidFill>
                <a:latin typeface="Adobe 宋体 Std L" panose="02020300000000000000" pitchFamily="18" charset="-122"/>
                <a:ea typeface="Adobe 宋体 Std L" panose="02020300000000000000" pitchFamily="18" charset="-122"/>
              </a:rPr>
              <a:t>比如一些</a:t>
            </a:r>
            <a:r>
              <a:rPr lang="zh-CN" altLang="en-US" sz="1400" dirty="0">
                <a:solidFill>
                  <a:srgbClr val="221E1F"/>
                </a:solidFill>
                <a:latin typeface="Adobe 宋体 Std L" panose="02020300000000000000" pitchFamily="18" charset="-122"/>
                <a:ea typeface="Adobe 宋体 Std L" panose="02020300000000000000" pitchFamily="18" charset="-122"/>
              </a:rPr>
              <a:t>老年人由于一些疾病的因素， 导致中、高频区听力受损， 生物机理主要是靠近</a:t>
            </a:r>
            <a:r>
              <a:rPr lang="zh-CN" altLang="en-US" sz="1400" dirty="0" smtClean="0">
                <a:solidFill>
                  <a:srgbClr val="221E1F"/>
                </a:solidFill>
                <a:latin typeface="Adobe 宋体 Std L" panose="02020300000000000000" pitchFamily="18" charset="-122"/>
                <a:ea typeface="Adobe 宋体 Std L" panose="02020300000000000000" pitchFamily="18" charset="-122"/>
              </a:rPr>
              <a:t>耳蜗基底膜</a:t>
            </a:r>
            <a:r>
              <a:rPr lang="zh-CN" altLang="en-US" sz="1400" dirty="0">
                <a:solidFill>
                  <a:srgbClr val="221E1F"/>
                </a:solidFill>
                <a:latin typeface="Adobe 宋体 Std L" panose="02020300000000000000" pitchFamily="18" charset="-122"/>
                <a:ea typeface="Adobe 宋体 Std L" panose="02020300000000000000" pitchFamily="18" charset="-122"/>
              </a:rPr>
              <a:t>较近的对高频刺激高敏感性的毛细胞受损， 从而使神经冲动在听觉通路的传导受阻</a:t>
            </a:r>
            <a:r>
              <a:rPr lang="zh-CN" altLang="en-US" sz="1400" dirty="0" smtClean="0">
                <a:solidFill>
                  <a:srgbClr val="221E1F"/>
                </a:solidFill>
                <a:latin typeface="Adobe 宋体 Std L" panose="02020300000000000000" pitchFamily="18" charset="-122"/>
                <a:ea typeface="Adobe 宋体 Std L" panose="02020300000000000000" pitchFamily="18" charset="-122"/>
              </a:rPr>
              <a:t>。而</a:t>
            </a:r>
            <a:r>
              <a:rPr lang="zh-CN" altLang="en-US" sz="1400" dirty="0">
                <a:solidFill>
                  <a:srgbClr val="221E1F"/>
                </a:solidFill>
                <a:latin typeface="Adobe 宋体 Std L" panose="02020300000000000000" pitchFamily="18" charset="-122"/>
                <a:ea typeface="Adobe 宋体 Std L" panose="02020300000000000000" pitchFamily="18" charset="-122"/>
              </a:rPr>
              <a:t>一般人说话时基频范围</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100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300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H</a:t>
            </a:r>
            <a:r>
              <a:rPr lang="zh-CN" altLang="en-US" sz="1400" dirty="0" smtClean="0">
                <a:solidFill>
                  <a:srgbClr val="221E1F"/>
                </a:solidFill>
                <a:latin typeface="Adobe 宋体 Std L" panose="02020300000000000000" pitchFamily="18" charset="-122"/>
                <a:ea typeface="Adobe 宋体 Std L" panose="02020300000000000000" pitchFamily="18" charset="-122"/>
              </a:rPr>
              <a:t>ｚ</a:t>
            </a:r>
            <a:r>
              <a:rPr lang="zh-CN" altLang="en-US" sz="1400" dirty="0">
                <a:solidFill>
                  <a:srgbClr val="221E1F"/>
                </a:solidFill>
                <a:latin typeface="Adobe 宋体 Std L" panose="02020300000000000000" pitchFamily="18" charset="-122"/>
                <a:ea typeface="Adobe 宋体 Std L" panose="02020300000000000000" pitchFamily="18" charset="-122"/>
              </a:rPr>
              <a:t>， 男声较低， 女声和童声较高， 这就可能导致一些高频的声音老年人听不到</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忘却承诺， 回想困难</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老年人的记忆能力退化分为两种， 一种是随着年龄增长的生理性健忘， 另一种是</a:t>
            </a:r>
            <a:r>
              <a:rPr lang="zh-CN" altLang="en-US" sz="1400" dirty="0" smtClean="0">
                <a:solidFill>
                  <a:srgbClr val="221E1F"/>
                </a:solidFill>
                <a:latin typeface="Adobe 宋体 Std L" panose="02020300000000000000" pitchFamily="18" charset="-122"/>
                <a:ea typeface="Adobe 宋体 Std L" panose="02020300000000000000" pitchFamily="18" charset="-122"/>
              </a:rPr>
              <a:t>病理性</a:t>
            </a:r>
            <a:r>
              <a:rPr lang="zh-CN" altLang="en-US" sz="1400" dirty="0">
                <a:solidFill>
                  <a:srgbClr val="221E1F"/>
                </a:solidFill>
                <a:latin typeface="Adobe 宋体 Std L" panose="02020300000000000000" pitchFamily="18" charset="-122"/>
                <a:ea typeface="Adobe 宋体 Std L" panose="02020300000000000000" pitchFamily="18" charset="-122"/>
              </a:rPr>
              <a:t>健忘。前者是老年人脑功能衰退的表现， 是老人的常态表现。这样的老人虽然记忆力</a:t>
            </a:r>
            <a:r>
              <a:rPr lang="zh-CN" altLang="en-US" sz="1400" dirty="0" smtClean="0">
                <a:solidFill>
                  <a:srgbClr val="221E1F"/>
                </a:solidFill>
                <a:latin typeface="Adobe 宋体 Std L" panose="02020300000000000000" pitchFamily="18" charset="-122"/>
                <a:ea typeface="Adobe 宋体 Std L" panose="02020300000000000000" pitchFamily="18" charset="-122"/>
              </a:rPr>
              <a:t>下降</a:t>
            </a:r>
            <a:r>
              <a:rPr lang="zh-CN" altLang="en-US" sz="1400" dirty="0">
                <a:solidFill>
                  <a:srgbClr val="221E1F"/>
                </a:solidFill>
                <a:latin typeface="Adobe 宋体 Std L" panose="02020300000000000000" pitchFamily="18" charset="-122"/>
                <a:ea typeface="Adobe 宋体 Std L" panose="02020300000000000000" pitchFamily="18" charset="-122"/>
              </a:rPr>
              <a:t>， 但是对时间、地点、人物关系和周围环境等认知能力丝毫未减。他们不仅能料理</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自己的</a:t>
            </a:r>
            <a:r>
              <a:rPr lang="zh-CN" altLang="en-US" sz="1400" dirty="0">
                <a:solidFill>
                  <a:srgbClr val="221E1F"/>
                </a:solidFill>
                <a:latin typeface="Adobe 宋体 Std L" panose="02020300000000000000" pitchFamily="18" charset="-122"/>
                <a:ea typeface="Adobe 宋体 Std L" panose="02020300000000000000" pitchFamily="18" charset="-122"/>
              </a:rPr>
              <a:t>生活， 有时还能照顾家人。后者是病理性的脑器质性智能衰退， 这样的遗忘是完全</a:t>
            </a:r>
            <a:r>
              <a:rPr lang="zh-CN" altLang="en-US" sz="1400" dirty="0" smtClean="0">
                <a:solidFill>
                  <a:srgbClr val="221E1F"/>
                </a:solidFill>
                <a:latin typeface="Adobe 宋体 Std L" panose="02020300000000000000" pitchFamily="18" charset="-122"/>
                <a:ea typeface="Adobe 宋体 Std L" panose="02020300000000000000" pitchFamily="18" charset="-122"/>
              </a:rPr>
              <a:t>恶性的</a:t>
            </a:r>
            <a:r>
              <a:rPr lang="zh-CN" altLang="en-US" sz="1400" dirty="0">
                <a:solidFill>
                  <a:srgbClr val="221E1F"/>
                </a:solidFill>
                <a:latin typeface="Adobe 宋体 Std L" panose="02020300000000000000" pitchFamily="18" charset="-122"/>
                <a:ea typeface="Adobe 宋体 Std L" panose="02020300000000000000" pitchFamily="18" charset="-122"/>
              </a:rPr>
              <a:t>， 随着病情加重， 他们会逐渐丧失生活自理</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能力。</a:t>
            </a:r>
            <a:r>
              <a:rPr lang="zh-CN" altLang="en-US" sz="1400" dirty="0">
                <a:solidFill>
                  <a:srgbClr val="221E1F"/>
                </a:solidFill>
                <a:latin typeface="Adobe 宋体 Std L" panose="02020300000000000000" pitchFamily="18" charset="-122"/>
                <a:ea typeface="Adobe 宋体 Std L" panose="02020300000000000000" pitchFamily="18" charset="-122"/>
              </a:rPr>
              <a:t>前者这样的老年人， 沟通者在</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沟通后</a:t>
            </a:r>
            <a:r>
              <a:rPr lang="zh-CN" altLang="en-US" sz="1400" dirty="0">
                <a:solidFill>
                  <a:srgbClr val="221E1F"/>
                </a:solidFill>
                <a:latin typeface="Adobe 宋体 Std L" panose="02020300000000000000" pitchFamily="18" charset="-122"/>
                <a:ea typeface="Adobe 宋体 Std L" panose="02020300000000000000" pitchFamily="18" charset="-122"/>
              </a:rPr>
              <a:t>， 要再次和老年人确认， 或者当事情出现时， 可以通过回想帮助老年人想起当时的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承诺</a:t>
            </a:r>
            <a:r>
              <a:rPr lang="zh-CN" altLang="en-US" sz="1400" dirty="0">
                <a:solidFill>
                  <a:srgbClr val="221E1F"/>
                </a:solidFill>
                <a:latin typeface="Adobe 宋体 Std L" panose="02020300000000000000" pitchFamily="18" charset="-122"/>
                <a:ea typeface="Adobe 宋体 Std L" panose="02020300000000000000" pitchFamily="18" charset="-122"/>
              </a:rPr>
              <a:t>。如张爷爷， </a:t>
            </a:r>
            <a:r>
              <a:rPr lang="en-US" altLang="zh-CN" sz="1400" dirty="0" smtClean="0">
                <a:solidFill>
                  <a:srgbClr val="221E1F"/>
                </a:solidFill>
                <a:latin typeface="Adobe 宋体 Std L" panose="02020300000000000000" pitchFamily="18" charset="-122"/>
                <a:ea typeface="Adobe 宋体 Std L" panose="02020300000000000000" pitchFamily="18" charset="-122"/>
              </a:rPr>
              <a:t>70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入住养老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机构</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 是机构的文艺骨干。近日， 机构里准备举办</a:t>
            </a:r>
            <a:r>
              <a:rPr lang="zh-CN" altLang="en-US" sz="1400" dirty="0" smtClean="0">
                <a:solidFill>
                  <a:srgbClr val="221E1F"/>
                </a:solidFill>
                <a:latin typeface="Adobe 宋体 Std L" panose="02020300000000000000" pitchFamily="18" charset="-122"/>
                <a:ea typeface="Adobe 宋体 Std L" panose="02020300000000000000" pitchFamily="18" charset="-122"/>
              </a:rPr>
              <a:t>元旦</a:t>
            </a:r>
            <a:r>
              <a:rPr lang="zh-CN" altLang="en-US" sz="1400" dirty="0">
                <a:solidFill>
                  <a:srgbClr val="221E1F"/>
                </a:solidFill>
                <a:latin typeface="Adobe 宋体 Std L" panose="02020300000000000000" pitchFamily="18" charset="-122"/>
                <a:ea typeface="Adobe 宋体 Std L" panose="02020300000000000000" pitchFamily="18" charset="-122"/>
              </a:rPr>
              <a:t>晚会， 便由沟通者小崔告知张爷爷今天下午排练的时间和地点。到了指定时间， </a:t>
            </a:r>
            <a:r>
              <a:rPr lang="zh-CN" altLang="en-US" sz="1400" dirty="0" smtClean="0">
                <a:solidFill>
                  <a:srgbClr val="221E1F"/>
                </a:solidFill>
                <a:latin typeface="Adobe 宋体 Std L" panose="02020300000000000000" pitchFamily="18" charset="-122"/>
                <a:ea typeface="Adobe 宋体 Std L" panose="02020300000000000000" pitchFamily="18" charset="-122"/>
              </a:rPr>
              <a:t>张爷爷并没有</a:t>
            </a:r>
            <a:r>
              <a:rPr lang="zh-CN" altLang="en-US" sz="1400" dirty="0">
                <a:solidFill>
                  <a:srgbClr val="221E1F"/>
                </a:solidFill>
                <a:latin typeface="Adobe 宋体 Std L" panose="02020300000000000000" pitchFamily="18" charset="-122"/>
                <a:ea typeface="Adobe 宋体 Std L" panose="02020300000000000000" pitchFamily="18" charset="-122"/>
              </a:rPr>
              <a:t>如约而至。小崔找到张爷爷， 他才想起有这么回事， 中午孙子来看望， 就给高兴</a:t>
            </a:r>
            <a:r>
              <a:rPr lang="zh-CN" altLang="en-US" sz="1400" dirty="0" smtClean="0">
                <a:solidFill>
                  <a:srgbClr val="221E1F"/>
                </a:solidFill>
                <a:latin typeface="Adobe 宋体 Std L" panose="02020300000000000000" pitchFamily="18" charset="-122"/>
                <a:ea typeface="Adobe 宋体 Std L" panose="02020300000000000000" pitchFamily="18" charset="-122"/>
              </a:rPr>
              <a:t>忘了</a:t>
            </a:r>
            <a:r>
              <a:rPr lang="zh-CN" altLang="en-US" sz="1400" dirty="0">
                <a:solidFill>
                  <a:srgbClr val="221E1F"/>
                </a:solidFill>
                <a:latin typeface="Adobe 宋体 Std L" panose="02020300000000000000" pitchFamily="18" charset="-122"/>
                <a:ea typeface="Adobe 宋体 Std L" panose="02020300000000000000" pitchFamily="18" charset="-122"/>
              </a:rPr>
              <a:t>。后者这类老年人， 沟通者要注意用联想的方法帮助老年人记忆， 可以多次提醒和</a:t>
            </a:r>
            <a:r>
              <a:rPr lang="zh-CN" altLang="en-US" sz="1400" dirty="0" smtClean="0">
                <a:solidFill>
                  <a:srgbClr val="221E1F"/>
                </a:solidFill>
                <a:latin typeface="Adobe 宋体 Std L" panose="02020300000000000000" pitchFamily="18" charset="-122"/>
                <a:ea typeface="Adobe 宋体 Std L" panose="02020300000000000000" pitchFamily="18" charset="-122"/>
              </a:rPr>
              <a:t>确认</a:t>
            </a:r>
            <a:r>
              <a:rPr lang="zh-CN" altLang="en-US" sz="1400" dirty="0">
                <a:solidFill>
                  <a:srgbClr val="221E1F"/>
                </a:solidFill>
                <a:latin typeface="Adobe 宋体 Std L" panose="02020300000000000000" pitchFamily="18" charset="-122"/>
                <a:ea typeface="Adobe 宋体 Std L" panose="02020300000000000000" pitchFamily="18" charset="-122"/>
              </a:rPr>
              <a:t>。例如， 李奶奶， 患阿尔茨海默症初期， 经常忘记事情， 社会工作者带领李奶奶在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记忆力</a:t>
            </a:r>
            <a:r>
              <a:rPr lang="zh-CN" altLang="en-US" sz="1400" dirty="0">
                <a:solidFill>
                  <a:srgbClr val="221E1F"/>
                </a:solidFill>
                <a:latin typeface="Adobe 宋体 Std L" panose="02020300000000000000" pitchFamily="18" charset="-122"/>
                <a:ea typeface="Adobe 宋体 Std L" panose="02020300000000000000" pitchFamily="18" charset="-122"/>
              </a:rPr>
              <a:t>训练室训练， 指着墙上的日历问道： “李奶奶， 您看今天是星期几？” 李奶奶想了很久</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也未</a:t>
            </a:r>
            <a:r>
              <a:rPr lang="zh-CN" altLang="en-US" sz="1400" dirty="0">
                <a:solidFill>
                  <a:srgbClr val="221E1F"/>
                </a:solidFill>
                <a:latin typeface="Adobe 宋体 Std L" panose="02020300000000000000" pitchFamily="18" charset="-122"/>
                <a:ea typeface="Adobe 宋体 Std L" panose="02020300000000000000" pitchFamily="18" charset="-122"/>
              </a:rPr>
              <a:t>答出， 社会工作者又提示道： “李奶奶， 每个星期几您大孙子来看您？” “星期六啊， </a:t>
            </a:r>
            <a:r>
              <a:rPr lang="zh-CN" altLang="en-US" sz="1400" dirty="0" smtClean="0">
                <a:solidFill>
                  <a:srgbClr val="221E1F"/>
                </a:solidFill>
                <a:latin typeface="Adobe 宋体 Std L" panose="02020300000000000000" pitchFamily="18" charset="-122"/>
                <a:ea typeface="Adobe 宋体 Std L" panose="02020300000000000000" pitchFamily="18" charset="-122"/>
              </a:rPr>
              <a:t>明天</a:t>
            </a:r>
            <a:r>
              <a:rPr lang="zh-CN" altLang="en-US" sz="1400" dirty="0">
                <a:solidFill>
                  <a:srgbClr val="221E1F"/>
                </a:solidFill>
                <a:latin typeface="Adobe 宋体 Std L" panose="02020300000000000000" pitchFamily="18" charset="-122"/>
                <a:ea typeface="Adobe 宋体 Std L" panose="02020300000000000000" pitchFamily="18" charset="-122"/>
              </a:rPr>
              <a:t>就来喽！” “哦， 那李奶奶今天是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星期五。” “对啦， 您真棒！”</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7272578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一、语言沟通基础技巧</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10920262"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语音， 即语言的物质外壳， 是语言的外部形式， 是最直接地记录人的思维活动的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符号体系</a:t>
            </a:r>
            <a:r>
              <a:rPr lang="zh-CN" altLang="en-US" sz="1400" dirty="0">
                <a:solidFill>
                  <a:srgbClr val="221E1F"/>
                </a:solidFill>
                <a:latin typeface="Adobe 宋体 Std L" panose="02020300000000000000" pitchFamily="18" charset="-122"/>
                <a:ea typeface="Adobe 宋体 Std L" panose="02020300000000000000" pitchFamily="18" charset="-122"/>
              </a:rPr>
              <a:t>。它是人的发音器官发出的具有一定社会意义的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声音。</a:t>
            </a:r>
            <a:r>
              <a:rPr lang="zh-CN" altLang="en-US" sz="1400" dirty="0">
                <a:solidFill>
                  <a:srgbClr val="221E1F"/>
                </a:solidFill>
                <a:latin typeface="Adobe 宋体 Std L" panose="02020300000000000000" pitchFamily="18" charset="-122"/>
                <a:ea typeface="Adobe 宋体 Std L" panose="02020300000000000000" pitchFamily="18" charset="-122"/>
              </a:rPr>
              <a:t>语音的物理基础主要有音高</a:t>
            </a:r>
            <a:r>
              <a:rPr lang="zh-CN" altLang="en-US" sz="1400" dirty="0" smtClean="0">
                <a:solidFill>
                  <a:srgbClr val="221E1F"/>
                </a:solidFill>
                <a:latin typeface="Adobe 宋体 Std L" panose="02020300000000000000" pitchFamily="18" charset="-122"/>
                <a:ea typeface="Adobe 宋体 Std L" panose="02020300000000000000" pitchFamily="18" charset="-122"/>
              </a:rPr>
              <a:t>、音强</a:t>
            </a:r>
            <a:r>
              <a:rPr lang="zh-CN" altLang="en-US" sz="1400" dirty="0">
                <a:solidFill>
                  <a:srgbClr val="221E1F"/>
                </a:solidFill>
                <a:latin typeface="Adobe 宋体 Std L" panose="02020300000000000000" pitchFamily="18" charset="-122"/>
                <a:ea typeface="Adobe 宋体 Std L" panose="02020300000000000000" pitchFamily="18" charset="-122"/>
              </a:rPr>
              <a:t>、音长、音色， 这也是构成语音的四要素。语调即说话的腔调， 就是一句话里声调</a:t>
            </a:r>
            <a:r>
              <a:rPr lang="zh-CN" altLang="en-US" sz="1400" dirty="0" smtClean="0">
                <a:solidFill>
                  <a:srgbClr val="221E1F"/>
                </a:solidFill>
                <a:latin typeface="Adobe 宋体 Std L" panose="02020300000000000000" pitchFamily="18" charset="-122"/>
                <a:ea typeface="Adobe 宋体 Std L" panose="02020300000000000000" pitchFamily="18" charset="-122"/>
              </a:rPr>
              <a:t>高低抑扬</a:t>
            </a:r>
            <a:r>
              <a:rPr lang="zh-CN" altLang="en-US" sz="1400" dirty="0">
                <a:solidFill>
                  <a:srgbClr val="221E1F"/>
                </a:solidFill>
                <a:latin typeface="Adobe 宋体 Std L" panose="02020300000000000000" pitchFamily="18" charset="-122"/>
                <a:ea typeface="Adobe 宋体 Std L" panose="02020300000000000000" pitchFamily="18" charset="-122"/>
              </a:rPr>
              <a:t>轻重的配置和变化。比如， 人高兴的时候语速一般较快， 但是有时也会慢， 有较高的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声强</a:t>
            </a:r>
            <a:r>
              <a:rPr lang="zh-CN" altLang="en-US" sz="1400" dirty="0">
                <a:solidFill>
                  <a:srgbClr val="221E1F"/>
                </a:solidFill>
                <a:latin typeface="Adobe 宋体 Std L" panose="02020300000000000000" pitchFamily="18" charset="-122"/>
                <a:ea typeface="Adobe 宋体 Std L" panose="02020300000000000000" pitchFamily="18" charset="-122"/>
              </a:rPr>
              <a:t>， 有呼吸声， 响亮的声音； 人生气的时候， 语速较快， 较高声强， 有呼吸声、胸腔声， </a:t>
            </a:r>
            <a:r>
              <a:rPr lang="zh-CN" altLang="en-US" sz="1400" dirty="0" smtClean="0">
                <a:solidFill>
                  <a:srgbClr val="221E1F"/>
                </a:solidFill>
                <a:latin typeface="Adobe 宋体 Std L" panose="02020300000000000000" pitchFamily="18" charset="-122"/>
                <a:ea typeface="Adobe 宋体 Std L" panose="02020300000000000000" pitchFamily="18" charset="-122"/>
              </a:rPr>
              <a:t>清晰度</a:t>
            </a:r>
            <a:r>
              <a:rPr lang="zh-CN" altLang="en-US" sz="1400" dirty="0">
                <a:solidFill>
                  <a:srgbClr val="221E1F"/>
                </a:solidFill>
                <a:latin typeface="Adobe 宋体 Std L" panose="02020300000000000000" pitchFamily="18" charset="-122"/>
                <a:ea typeface="Adobe 宋体 Std L" panose="02020300000000000000" pitchFamily="18" charset="-122"/>
              </a:rPr>
              <a:t>略显焦虑； 人悲伤的时候， 语速稍慢， 发音模糊， 声强较低； 人恐惧的时候， 语速</a:t>
            </a:r>
            <a:r>
              <a:rPr lang="zh-CN" altLang="en-US" sz="1400" dirty="0" smtClean="0">
                <a:solidFill>
                  <a:srgbClr val="221E1F"/>
                </a:solidFill>
                <a:latin typeface="Adobe 宋体 Std L" panose="02020300000000000000" pitchFamily="18" charset="-122"/>
                <a:ea typeface="Adobe 宋体 Std L" panose="02020300000000000000" pitchFamily="18" charset="-122"/>
              </a:rPr>
              <a:t>很快</a:t>
            </a:r>
            <a:r>
              <a:rPr lang="zh-CN" altLang="en-US" sz="1400" dirty="0">
                <a:solidFill>
                  <a:srgbClr val="221E1F"/>
                </a:solidFill>
                <a:latin typeface="Adobe 宋体 Std L" panose="02020300000000000000" pitchFamily="18" charset="-122"/>
                <a:ea typeface="Adobe 宋体 Std L" panose="02020300000000000000" pitchFamily="18" charset="-122"/>
              </a:rPr>
              <a:t>， 不规律发声； 人厌恶的时候， 语速非常慢， 发出嘟哝声或胸鸣声， 声强较低</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语音、语调包括了说话声音的高低、强弱、粗细、快慢以及各种语气。传统模式上</a:t>
            </a:r>
            <a:r>
              <a:rPr lang="zh-CN" altLang="en-US" sz="1400" dirty="0" smtClean="0">
                <a:solidFill>
                  <a:srgbClr val="221E1F"/>
                </a:solidFill>
                <a:latin typeface="Adobe 宋体 Std L" panose="02020300000000000000" pitchFamily="18" charset="-122"/>
                <a:ea typeface="Adobe 宋体 Std L" panose="02020300000000000000" pitchFamily="18" charset="-122"/>
              </a:rPr>
              <a:t>，人们</a:t>
            </a:r>
            <a:r>
              <a:rPr lang="zh-CN" altLang="en-US" sz="1400" dirty="0">
                <a:solidFill>
                  <a:srgbClr val="221E1F"/>
                </a:solidFill>
                <a:latin typeface="Adobe 宋体 Std L" panose="02020300000000000000" pitchFamily="18" charset="-122"/>
                <a:ea typeface="Adobe 宋体 Std L" panose="02020300000000000000" pitchFamily="18" charset="-122"/>
              </a:rPr>
              <a:t>在交流上习惯了只注意文字面上的意思， 分析和理解文字的意思， 不知道对方的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语音</a:t>
            </a:r>
            <a:r>
              <a:rPr lang="zh-CN" altLang="en-US" sz="1400" dirty="0">
                <a:solidFill>
                  <a:srgbClr val="221E1F"/>
                </a:solidFill>
                <a:latin typeface="Adobe 宋体 Std L" panose="02020300000000000000" pitchFamily="18" charset="-122"/>
                <a:ea typeface="Adobe 宋体 Std L" panose="02020300000000000000" pitchFamily="18" charset="-122"/>
              </a:rPr>
              <a:t>、语调和身体语言所表达的意思。我们经常听见别人在争论中说道： “他就是这样说</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的呀</a:t>
            </a:r>
            <a:r>
              <a:rPr lang="zh-CN" altLang="en-US" sz="1400" dirty="0">
                <a:solidFill>
                  <a:srgbClr val="221E1F"/>
                </a:solidFill>
                <a:latin typeface="Adobe 宋体 Std L" panose="02020300000000000000" pitchFamily="18" charset="-122"/>
                <a:ea typeface="Adobe 宋体 Std L" panose="02020300000000000000" pitchFamily="18" charset="-122"/>
              </a:rPr>
              <a:t>！” “我完全告诉他了， 怎么还这样呢？ 真不明白。” 人与人之间的沟通， 发言的一方</a:t>
            </a:r>
            <a:r>
              <a:rPr lang="zh-CN" altLang="en-US" sz="1400" dirty="0" smtClean="0">
                <a:solidFill>
                  <a:srgbClr val="221E1F"/>
                </a:solidFill>
                <a:latin typeface="Adobe 宋体 Std L" panose="02020300000000000000" pitchFamily="18" charset="-122"/>
                <a:ea typeface="Adobe 宋体 Std L" panose="02020300000000000000" pitchFamily="18" charset="-122"/>
              </a:rPr>
              <a:t>所发出</a:t>
            </a:r>
            <a:r>
              <a:rPr lang="zh-CN" altLang="en-US" sz="1400" dirty="0">
                <a:solidFill>
                  <a:srgbClr val="221E1F"/>
                </a:solidFill>
                <a:latin typeface="Adobe 宋体 Std L" panose="02020300000000000000" pitchFamily="18" charset="-122"/>
                <a:ea typeface="Adobe 宋体 Std L" panose="02020300000000000000" pitchFamily="18" charset="-122"/>
              </a:rPr>
              <a:t>的信息极多， 但是他本人意识到的只是极少部分， 绝大部分都是他不自觉， 即是由他的潜意识控制之下发出的。这部分包括所选用的文字， 文字的组成， 语音、语调所表达</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的语气</a:t>
            </a:r>
            <a:r>
              <a:rPr lang="zh-CN" altLang="en-US" sz="1400" dirty="0">
                <a:solidFill>
                  <a:srgbClr val="221E1F"/>
                </a:solidFill>
                <a:latin typeface="Adobe 宋体 Std L" panose="02020300000000000000" pitchFamily="18" charset="-122"/>
                <a:ea typeface="Adobe 宋体 Std L" panose="02020300000000000000" pitchFamily="18" charset="-122"/>
              </a:rPr>
              <a:t>和经由身体所表达的大量信息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语音、语调的配合十分重要， 尤其是沟通者想给老年人一个在情绪上有共鸣的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感觉时</a:t>
            </a:r>
            <a:r>
              <a:rPr lang="zh-CN" altLang="en-US" sz="1400" dirty="0">
                <a:solidFill>
                  <a:srgbClr val="221E1F"/>
                </a:solidFill>
                <a:latin typeface="Adobe 宋体 Std L" panose="02020300000000000000" pitchFamily="18" charset="-122"/>
                <a:ea typeface="Adobe 宋体 Std L" panose="02020300000000000000" pitchFamily="18" charset="-122"/>
              </a:rPr>
              <a:t>， 注意语音、语调的配合会最快产生效果。语音、语调上的配合， 能令老年人马上</a:t>
            </a:r>
            <a:r>
              <a:rPr lang="zh-CN" altLang="en-US" sz="1400" dirty="0" smtClean="0">
                <a:solidFill>
                  <a:srgbClr val="221E1F"/>
                </a:solidFill>
                <a:latin typeface="Adobe 宋体 Std L" panose="02020300000000000000" pitchFamily="18" charset="-122"/>
                <a:ea typeface="Adobe 宋体 Std L" panose="02020300000000000000" pitchFamily="18" charset="-122"/>
              </a:rPr>
              <a:t>感觉沟通</a:t>
            </a:r>
            <a:r>
              <a:rPr lang="zh-CN" altLang="en-US" sz="1400" dirty="0">
                <a:solidFill>
                  <a:srgbClr val="221E1F"/>
                </a:solidFill>
                <a:latin typeface="Adobe 宋体 Std L" panose="02020300000000000000" pitchFamily="18" charset="-122"/>
                <a:ea typeface="Adobe 宋体 Std L" panose="02020300000000000000" pitchFamily="18" charset="-122"/>
              </a:rPr>
              <a:t>者接受了他， 因此使关系更易建立、沟通更有效果。语音、语调的配合， 最能做到</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a:t>
            </a:r>
            <a:r>
              <a:rPr lang="zh-CN" altLang="en-US" sz="1400" dirty="0">
                <a:solidFill>
                  <a:srgbClr val="221E1F"/>
                </a:solidFill>
                <a:latin typeface="Adobe 宋体 Std L" panose="02020300000000000000" pitchFamily="18" charset="-122"/>
                <a:ea typeface="Adobe 宋体 Std L" panose="02020300000000000000" pitchFamily="18" charset="-122"/>
              </a:rPr>
              <a:t>上的共鸣。</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三　掌握与老年人语言沟通的技巧</a:t>
            </a:r>
          </a:p>
        </p:txBody>
      </p:sp>
    </p:spTree>
    <p:extLst>
      <p:ext uri="{BB962C8B-B14F-4D97-AF65-F5344CB8AC3E}">
        <p14:creationId xmlns:p14="http://schemas.microsoft.com/office/powerpoint/2010/main" val="305582711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67004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二、语言沟通技巧</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246816"/>
            <a:ext cx="11054246" cy="2677656"/>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提问技巧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提问是沟通过程中最为常用的技巧之一。沟通者想要获得信息或想了解老年人对</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信息的</a:t>
            </a:r>
            <a:r>
              <a:rPr lang="zh-CN" altLang="en-US" sz="1400" dirty="0">
                <a:solidFill>
                  <a:srgbClr val="221E1F"/>
                </a:solidFill>
                <a:latin typeface="Adobe 宋体 Std L" panose="02020300000000000000" pitchFamily="18" charset="-122"/>
                <a:ea typeface="Adobe 宋体 Std L" panose="02020300000000000000" pitchFamily="18" charset="-122"/>
              </a:rPr>
              <a:t>反馈都可以通过提问来获得。但是， 对于老年人的提问不可像教师与学生之间的提问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，接连不断</a:t>
            </a:r>
            <a:r>
              <a:rPr lang="zh-CN" altLang="en-US" sz="1400" dirty="0">
                <a:solidFill>
                  <a:srgbClr val="221E1F"/>
                </a:solidFill>
                <a:latin typeface="Adobe 宋体 Std L" panose="02020300000000000000" pitchFamily="18" charset="-122"/>
                <a:ea typeface="Adobe 宋体 Std L" panose="02020300000000000000" pitchFamily="18" charset="-122"/>
              </a:rPr>
              <a:t>， 针对老年人提问的目的是获得更多有用信息来服务老年人， 而非考试、考核。</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提问</a:t>
            </a:r>
            <a:r>
              <a:rPr lang="zh-CN" altLang="en-US" sz="1400" dirty="0">
                <a:solidFill>
                  <a:srgbClr val="221E1F"/>
                </a:solidFill>
                <a:latin typeface="Adobe 宋体 Std L" panose="02020300000000000000" pitchFamily="18" charset="-122"/>
                <a:ea typeface="Adobe 宋体 Std L" panose="02020300000000000000" pitchFamily="18" charset="-122"/>
              </a:rPr>
              <a:t>的流程</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提问的流程一般分为提问、倾听、汇总（</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。首先要根据已掌握的资料讨论</a:t>
            </a:r>
            <a:r>
              <a:rPr lang="zh-CN" altLang="en-US" sz="1400" dirty="0" smtClean="0">
                <a:solidFill>
                  <a:srgbClr val="221E1F"/>
                </a:solidFill>
                <a:latin typeface="Adobe 宋体 Std L" panose="02020300000000000000" pitchFamily="18" charset="-122"/>
                <a:ea typeface="Adobe 宋体 Std L" panose="02020300000000000000" pitchFamily="18" charset="-122"/>
              </a:rPr>
              <a:t>出需要</a:t>
            </a:r>
            <a:r>
              <a:rPr lang="zh-CN" altLang="en-US" sz="1400" dirty="0">
                <a:solidFill>
                  <a:srgbClr val="221E1F"/>
                </a:solidFill>
                <a:latin typeface="Adobe 宋体 Std L" panose="02020300000000000000" pitchFamily="18" charset="-122"/>
                <a:ea typeface="Adobe 宋体 Std L" panose="02020300000000000000" pitchFamily="18" charset="-122"/>
              </a:rPr>
              <a:t>进一步了解的信息或需要解决的问题， 形成问题后， 向老年人提出问题， 在老年人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回答</a:t>
            </a:r>
            <a:r>
              <a:rPr lang="zh-CN" altLang="en-US" sz="1400" dirty="0">
                <a:solidFill>
                  <a:srgbClr val="221E1F"/>
                </a:solidFill>
                <a:latin typeface="Adobe 宋体 Std L" panose="02020300000000000000" pitchFamily="18" charset="-122"/>
                <a:ea typeface="Adobe 宋体 Std L" panose="02020300000000000000" pitchFamily="18" charset="-122"/>
              </a:rPr>
              <a:t>问题时， 沟通者要倾听， 鼓励老年人尽可能多说， 以获取更多信息。对于滔滔不绝的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沟通者也要根据时间将主要问题再次重申， 以免无法获得有效信息。之后， 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者要</a:t>
            </a:r>
            <a:r>
              <a:rPr lang="zh-CN" altLang="en-US" sz="1400" dirty="0">
                <a:solidFill>
                  <a:srgbClr val="221E1F"/>
                </a:solidFill>
                <a:latin typeface="Adobe 宋体 Std L" panose="02020300000000000000" pitchFamily="18" charset="-122"/>
                <a:ea typeface="Adobe 宋体 Std L" panose="02020300000000000000" pitchFamily="18" charset="-122"/>
              </a:rPr>
              <a:t>将所有获得的信息进行汇总， 分析、验证哪些是有效的信息， 并与老年人达成共识。</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9423" y="4166172"/>
            <a:ext cx="4819650" cy="1733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39022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246816"/>
            <a:ext cx="11054246" cy="170816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的类型</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从答案来划分， 提问的方式分为开放式提问和封闭式提问（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。答案在</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预设中， 且只有一个答案的问题是封闭式问题； 答案不在沟通者预设中， 且有多种</a:t>
            </a:r>
            <a:r>
              <a:rPr lang="zh-CN" altLang="en-US" sz="1400" dirty="0" smtClean="0">
                <a:solidFill>
                  <a:srgbClr val="221E1F"/>
                </a:solidFill>
                <a:latin typeface="Adobe 宋体 Std L" panose="02020300000000000000" pitchFamily="18" charset="-122"/>
                <a:ea typeface="Adobe 宋体 Std L" panose="02020300000000000000" pitchFamily="18" charset="-122"/>
              </a:rPr>
              <a:t>答案</a:t>
            </a:r>
            <a:r>
              <a:rPr lang="zh-CN" altLang="en-US" sz="1400" dirty="0">
                <a:solidFill>
                  <a:srgbClr val="221E1F"/>
                </a:solidFill>
                <a:latin typeface="Adobe 宋体 Std L" panose="02020300000000000000" pitchFamily="18" charset="-122"/>
                <a:ea typeface="Adobe 宋体 Std L" panose="02020300000000000000" pitchFamily="18" charset="-122"/>
              </a:rPr>
              <a:t>的问题是开放式问题。如“您早晨是喜欢吃馒头还是吃饼？” 是封闭式问题， 老年人只能在馒头和饼中选择， 封闭式提问可以有效控制沟通节奏， 省时省力、便于统计， </a:t>
            </a:r>
            <a:r>
              <a:rPr lang="zh-CN" altLang="en-US" sz="1400" dirty="0" smtClean="0">
                <a:solidFill>
                  <a:srgbClr val="221E1F"/>
                </a:solidFill>
                <a:latin typeface="Adobe 宋体 Std L" panose="02020300000000000000" pitchFamily="18" charset="-122"/>
                <a:ea typeface="Adobe 宋体 Std L" panose="02020300000000000000" pitchFamily="18" charset="-122"/>
              </a:rPr>
              <a:t>但所</a:t>
            </a:r>
            <a:r>
              <a:rPr lang="zh-CN" altLang="en-US" sz="1400" dirty="0">
                <a:solidFill>
                  <a:srgbClr val="221E1F"/>
                </a:solidFill>
                <a:latin typeface="Adobe 宋体 Std L" panose="02020300000000000000" pitchFamily="18" charset="-122"/>
                <a:ea typeface="Adobe 宋体 Std L" panose="02020300000000000000" pitchFamily="18" charset="-122"/>
              </a:rPr>
              <a:t>获信息有限。如“您早晨喜欢吃什么主食？” 答案可能是馒头， 可能是饼， 也可能</a:t>
            </a:r>
            <a:r>
              <a:rPr lang="zh-CN" altLang="en-US" sz="1400" dirty="0" smtClean="0">
                <a:solidFill>
                  <a:srgbClr val="221E1F"/>
                </a:solidFill>
                <a:latin typeface="Adobe 宋体 Std L" panose="02020300000000000000" pitchFamily="18" charset="-122"/>
                <a:ea typeface="Adobe 宋体 Std L" panose="02020300000000000000" pitchFamily="18" charset="-122"/>
              </a:rPr>
              <a:t>是任何</a:t>
            </a:r>
            <a:r>
              <a:rPr lang="zh-CN" altLang="en-US" sz="1400" dirty="0">
                <a:solidFill>
                  <a:srgbClr val="221E1F"/>
                </a:solidFill>
                <a:latin typeface="Adobe 宋体 Std L" panose="02020300000000000000" pitchFamily="18" charset="-122"/>
                <a:ea typeface="Adobe 宋体 Std L" panose="02020300000000000000" pitchFamily="18" charset="-122"/>
              </a:rPr>
              <a:t>老年人喜欢的主食。开放式提问可以获得更广泛、更深入的信息， 但耗时耗力、</a:t>
            </a:r>
            <a:r>
              <a:rPr lang="zh-CN" altLang="en-US" sz="1400" dirty="0" smtClean="0">
                <a:solidFill>
                  <a:srgbClr val="221E1F"/>
                </a:solidFill>
                <a:latin typeface="Adobe 宋体 Std L" panose="02020300000000000000" pitchFamily="18" charset="-122"/>
                <a:ea typeface="Adobe 宋体 Std L" panose="02020300000000000000" pitchFamily="18" charset="-122"/>
              </a:rPr>
              <a:t>难于</a:t>
            </a:r>
            <a:r>
              <a:rPr lang="zh-CN" altLang="en-US" sz="1400" dirty="0">
                <a:solidFill>
                  <a:srgbClr val="221E1F"/>
                </a:solidFill>
                <a:latin typeface="Adobe 宋体 Std L" panose="02020300000000000000" pitchFamily="18" charset="-122"/>
                <a:ea typeface="Adobe 宋体 Std L" panose="02020300000000000000" pitchFamily="18" charset="-122"/>
              </a:rPr>
              <a:t>统计。</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9423" y="3429000"/>
            <a:ext cx="481965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41507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557268"/>
            <a:ext cx="11054246" cy="558614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提问的分类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针对性问题。针对性问题是针对某一技巧性或专业性问题提出的问题。针对性</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a:t>
            </a:r>
            <a:r>
              <a:rPr lang="zh-CN" altLang="en-US" sz="1400" dirty="0">
                <a:solidFill>
                  <a:srgbClr val="221E1F"/>
                </a:solidFill>
                <a:latin typeface="Adobe 宋体 Std L" panose="02020300000000000000" pitchFamily="18" charset="-122"/>
                <a:ea typeface="Adobe 宋体 Std L" panose="02020300000000000000" pitchFamily="18" charset="-122"/>
              </a:rPr>
              <a:t>能让沟通者获得更多的细节。当沟通者不知道老人的答案是什么的时候才使用， 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提出</a:t>
            </a:r>
            <a:r>
              <a:rPr lang="zh-CN" altLang="en-US" sz="1400" dirty="0">
                <a:solidFill>
                  <a:srgbClr val="221E1F"/>
                </a:solidFill>
                <a:latin typeface="Adobe 宋体 Std L" panose="02020300000000000000" pitchFamily="18" charset="-122"/>
                <a:ea typeface="Adobe 宋体 Std L" panose="02020300000000000000" pitchFamily="18" charset="-122"/>
              </a:rPr>
              <a:t>一些有针对性的问题， 就这些问题进行了解。如“张奶奶， 您这两天的血糖超出</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正常值了</a:t>
            </a:r>
            <a:r>
              <a:rPr lang="zh-CN" altLang="en-US" sz="1400" dirty="0">
                <a:solidFill>
                  <a:srgbClr val="221E1F"/>
                </a:solidFill>
                <a:latin typeface="Adobe 宋体 Std L" panose="02020300000000000000" pitchFamily="18" charset="-122"/>
                <a:ea typeface="Adobe 宋体 Std L" panose="02020300000000000000" pitchFamily="18" charset="-122"/>
              </a:rPr>
              <a:t>， 您最近饭量有增加吗？ 您最近吃零食了吗？”</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选择性问题。选择性问题也算是封闭式问题的一种， 就是老年人只能回答</a:t>
            </a:r>
            <a:r>
              <a:rPr lang="zh-CN" altLang="en-US" sz="1400" dirty="0" smtClean="0">
                <a:solidFill>
                  <a:srgbClr val="221E1F"/>
                </a:solidFill>
                <a:latin typeface="Adobe 宋体 Std L" panose="02020300000000000000" pitchFamily="18" charset="-122"/>
                <a:ea typeface="Adobe 宋体 Std L" panose="02020300000000000000" pitchFamily="18" charset="-122"/>
              </a:rPr>
              <a:t>“是”或者</a:t>
            </a:r>
            <a:r>
              <a:rPr lang="zh-CN" altLang="en-US" sz="1400" dirty="0">
                <a:solidFill>
                  <a:srgbClr val="221E1F"/>
                </a:solidFill>
                <a:latin typeface="Adobe 宋体 Std L" panose="02020300000000000000" pitchFamily="18" charset="-122"/>
                <a:ea typeface="Adobe 宋体 Std L" panose="02020300000000000000" pitchFamily="18" charset="-122"/>
              </a:rPr>
              <a:t>“不是”。这种提问用来澄清事实和发现问题， 主要的目的是澄清事实。比如说</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您说您的儿女忘记给您打电话了， 那您手机今天开机了吗？” 开了或者没有开， 当然</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也许会说不知道， 这也是封闭式提问中常见的答案。这时， 沟通者如若需要进一步</a:t>
            </a:r>
            <a:r>
              <a:rPr lang="zh-CN" altLang="en-US" sz="1400" dirty="0" smtClean="0">
                <a:solidFill>
                  <a:srgbClr val="221E1F"/>
                </a:solidFill>
                <a:latin typeface="Adobe 宋体 Std L" panose="02020300000000000000" pitchFamily="18" charset="-122"/>
                <a:ea typeface="Adobe 宋体 Std L" panose="02020300000000000000" pitchFamily="18" charset="-122"/>
              </a:rPr>
              <a:t>确认</a:t>
            </a:r>
            <a:r>
              <a:rPr lang="zh-CN" altLang="en-US" sz="1400" dirty="0">
                <a:solidFill>
                  <a:srgbClr val="221E1F"/>
                </a:solidFill>
                <a:latin typeface="Adobe 宋体 Std L" panose="02020300000000000000" pitchFamily="18" charset="-122"/>
                <a:ea typeface="Adobe 宋体 Std L" panose="02020300000000000000" pitchFamily="18" charset="-122"/>
              </a:rPr>
              <a:t>， 可适当提示相关信息帮助老年人回忆， “您每天早晨手机都会响， 提示您吃药， 您</a:t>
            </a:r>
            <a:r>
              <a:rPr lang="zh-CN" altLang="en-US" sz="1400" dirty="0" smtClean="0">
                <a:solidFill>
                  <a:srgbClr val="221E1F"/>
                </a:solidFill>
                <a:latin typeface="Adobe 宋体 Std L" panose="02020300000000000000" pitchFamily="18" charset="-122"/>
                <a:ea typeface="Adobe 宋体 Std L" panose="02020300000000000000" pitchFamily="18" charset="-122"/>
              </a:rPr>
              <a:t>今天</a:t>
            </a:r>
            <a:r>
              <a:rPr lang="zh-CN" altLang="en-US" sz="1400" dirty="0">
                <a:solidFill>
                  <a:srgbClr val="221E1F"/>
                </a:solidFill>
                <a:latin typeface="Adobe 宋体 Std L" panose="02020300000000000000" pitchFamily="18" charset="-122"/>
                <a:ea typeface="Adobe 宋体 Std L" panose="02020300000000000000" pitchFamily="18" charset="-122"/>
              </a:rPr>
              <a:t>听到手机响了吗？”</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了解性问题。了解性问题是指用来了解老年人信息的一些提问， 在了解信息时</a:t>
            </a:r>
            <a:r>
              <a:rPr lang="zh-CN" altLang="en-US" sz="1400" dirty="0" smtClean="0">
                <a:solidFill>
                  <a:srgbClr val="221E1F"/>
                </a:solidFill>
                <a:latin typeface="Adobe 宋体 Std L" panose="02020300000000000000" pitchFamily="18" charset="-122"/>
                <a:ea typeface="Adobe 宋体 Std L" panose="02020300000000000000" pitchFamily="18" charset="-122"/>
              </a:rPr>
              <a:t>，要</a:t>
            </a:r>
            <a:r>
              <a:rPr lang="zh-CN" altLang="en-US" sz="1400" dirty="0">
                <a:solidFill>
                  <a:srgbClr val="221E1F"/>
                </a:solidFill>
                <a:latin typeface="Adobe 宋体 Std L" panose="02020300000000000000" pitchFamily="18" charset="-122"/>
                <a:ea typeface="Adobe 宋体 Std L" panose="02020300000000000000" pitchFamily="18" charset="-122"/>
              </a:rPr>
              <a:t>注意有的老年人会比较反感提的问题。在一般情况下， 沟通者不要问涉及老年人隐私</a:t>
            </a:r>
            <a:r>
              <a:rPr lang="zh-CN" altLang="en-US" sz="1400" dirty="0" smtClean="0">
                <a:solidFill>
                  <a:srgbClr val="221E1F"/>
                </a:solidFill>
                <a:latin typeface="Adobe 宋体 Std L" panose="02020300000000000000" pitchFamily="18" charset="-122"/>
                <a:ea typeface="Adobe 宋体 Std L" panose="02020300000000000000" pitchFamily="18" charset="-122"/>
              </a:rPr>
              <a:t>的问题</a:t>
            </a:r>
            <a:r>
              <a:rPr lang="zh-CN" altLang="en-US" sz="1400" dirty="0">
                <a:solidFill>
                  <a:srgbClr val="221E1F"/>
                </a:solidFill>
                <a:latin typeface="Adobe 宋体 Std L" panose="02020300000000000000" pitchFamily="18" charset="-122"/>
                <a:ea typeface="Adobe 宋体 Std L" panose="02020300000000000000" pitchFamily="18" charset="-122"/>
              </a:rPr>
              <a:t>， 包括老年人的收入、疾病等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澄清性问题。澄清性问题是指正确地了解老年人所说的问题是什么， 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老年人沟通</a:t>
            </a:r>
            <a:r>
              <a:rPr lang="zh-CN" altLang="en-US" sz="1400" dirty="0">
                <a:solidFill>
                  <a:srgbClr val="221E1F"/>
                </a:solidFill>
                <a:latin typeface="Adobe 宋体 Std L" panose="02020300000000000000" pitchFamily="18" charset="-122"/>
                <a:ea typeface="Adobe 宋体 Std L" panose="02020300000000000000" pitchFamily="18" charset="-122"/>
              </a:rPr>
              <a:t>真正的原因是什么。如“李奶奶， 您说隔壁张奶奶晚上打呼噜声音大， 让您很烦躁</a:t>
            </a:r>
            <a:r>
              <a:rPr lang="zh-CN" altLang="en-US" sz="1400" dirty="0" smtClean="0">
                <a:solidFill>
                  <a:srgbClr val="221E1F"/>
                </a:solidFill>
                <a:latin typeface="Adobe 宋体 Std L" panose="02020300000000000000" pitchFamily="18" charset="-122"/>
                <a:ea typeface="Adobe 宋体 Std L" panose="02020300000000000000" pitchFamily="18" charset="-122"/>
              </a:rPr>
              <a:t>。您</a:t>
            </a:r>
            <a:r>
              <a:rPr lang="zh-CN" altLang="en-US" sz="1400" dirty="0">
                <a:solidFill>
                  <a:srgbClr val="221E1F"/>
                </a:solidFill>
                <a:latin typeface="Adobe 宋体 Std L" panose="02020300000000000000" pitchFamily="18" charset="-122"/>
                <a:ea typeface="Adobe 宋体 Std L" panose="02020300000000000000" pitchFamily="18" charset="-122"/>
              </a:rPr>
              <a:t>最近睡眠是不是不好呀？ 这几天您都几点休息的？”</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征询性问题。征询性问题是告知老年人问题的初步解决方案。“您看</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类似于</a:t>
            </a:r>
            <a:r>
              <a:rPr lang="zh-CN" altLang="en-US" sz="1400" dirty="0">
                <a:solidFill>
                  <a:srgbClr val="221E1F"/>
                </a:solidFill>
                <a:latin typeface="Adobe 宋体 Std L" panose="02020300000000000000" pitchFamily="18" charset="-122"/>
                <a:ea typeface="Adobe 宋体 Std L" panose="02020300000000000000" pitchFamily="18" charset="-122"/>
              </a:rPr>
              <a:t>这种问题叫作征询性问题。如“张爷爷， 您看元旦晚会您表演歌曲怎么样？”</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服务性问题。服务性问题也是老年人服务中非常专业的一种提问。日常生活中</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服务结束时， 总会有让被服务者给出几星好评的请求， 这就属于服务性提问。在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老年人沟通</a:t>
            </a:r>
            <a:r>
              <a:rPr lang="zh-CN" altLang="en-US" sz="1400" dirty="0">
                <a:solidFill>
                  <a:srgbClr val="221E1F"/>
                </a:solidFill>
                <a:latin typeface="Adobe 宋体 Std L" panose="02020300000000000000" pitchFamily="18" charset="-122"/>
                <a:ea typeface="Adobe 宋体 Std L" panose="02020300000000000000" pitchFamily="18" charset="-122"/>
              </a:rPr>
              <a:t>中， 这种提问应该在老年人服务结束时使用。如“张奶奶， 这个体位您舒服吗？ </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要是舒服</a:t>
            </a:r>
            <a:r>
              <a:rPr lang="zh-CN" altLang="en-US" sz="1400" dirty="0">
                <a:solidFill>
                  <a:srgbClr val="221E1F"/>
                </a:solidFill>
                <a:latin typeface="Adobe 宋体 Std L" panose="02020300000000000000" pitchFamily="18" charset="-122"/>
                <a:ea typeface="Adobe 宋体 Std L" panose="02020300000000000000" pitchFamily="18" charset="-122"/>
              </a:rPr>
              <a:t>， 那我两个小时后再来帮您翻身。” 这样的提问可能增加老年人被服务的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幸福感。</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05032314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752140"/>
            <a:ext cx="11054246" cy="5262979"/>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提问的注意事项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提问要有目的。提问是引导老年人有方向地讨论和得到反馈的工具。通过提问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，要</a:t>
            </a:r>
            <a:r>
              <a:rPr lang="zh-CN" altLang="en-US" sz="1400" dirty="0">
                <a:solidFill>
                  <a:srgbClr val="221E1F"/>
                </a:solidFill>
                <a:latin typeface="Adobe 宋体 Std L" panose="02020300000000000000" pitchFamily="18" charset="-122"/>
                <a:ea typeface="Adobe 宋体 Std L" panose="02020300000000000000" pitchFamily="18" charset="-122"/>
              </a:rPr>
              <a:t>收集信息、发现需求、征求意见， 表示不明白或不相信、向对方提出建议等。如“</a:t>
            </a:r>
            <a:r>
              <a:rPr lang="zh-CN" altLang="en-US" sz="1400" dirty="0" smtClean="0">
                <a:solidFill>
                  <a:srgbClr val="221E1F"/>
                </a:solidFill>
                <a:latin typeface="Adobe 宋体 Std L" panose="02020300000000000000" pitchFamily="18" charset="-122"/>
                <a:ea typeface="Adobe 宋体 Std L" panose="02020300000000000000" pitchFamily="18" charset="-122"/>
              </a:rPr>
              <a:t>李奶奶</a:t>
            </a:r>
            <a:r>
              <a:rPr lang="zh-CN" altLang="en-US" sz="1400" dirty="0">
                <a:solidFill>
                  <a:srgbClr val="221E1F"/>
                </a:solidFill>
                <a:latin typeface="Adobe 宋体 Std L" panose="02020300000000000000" pitchFamily="18" charset="-122"/>
                <a:ea typeface="Adobe 宋体 Std L" panose="02020300000000000000" pitchFamily="18" charset="-122"/>
              </a:rPr>
              <a:t>， 您今天早饭吃得怎么样？ 有没有什么不舒服？”</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提出的问题应紧扣主题。提出的问题要紧密围绕沟通的内容和主题， 通过提问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要把</a:t>
            </a:r>
            <a:r>
              <a:rPr lang="zh-CN" altLang="en-US" sz="1400" dirty="0">
                <a:solidFill>
                  <a:srgbClr val="221E1F"/>
                </a:solidFill>
                <a:latin typeface="Adobe 宋体 Std L" panose="02020300000000000000" pitchFamily="18" charset="-122"/>
                <a:ea typeface="Adobe 宋体 Std L" panose="02020300000000000000" pitchFamily="18" charset="-122"/>
              </a:rPr>
              <a:t>老年人的谈话引入自己需要的信息范围。如“李爷爷， 您孙子明天要来看您了吧？ </a:t>
            </a:r>
            <a:r>
              <a:rPr lang="zh-CN" altLang="en-US" sz="1400" dirty="0" smtClean="0">
                <a:solidFill>
                  <a:srgbClr val="221E1F"/>
                </a:solidFill>
                <a:latin typeface="Adobe 宋体 Std L" panose="02020300000000000000" pitchFamily="18" charset="-122"/>
                <a:ea typeface="Adobe 宋体 Std L" panose="02020300000000000000" pitchFamily="18" charset="-122"/>
              </a:rPr>
              <a:t>咱们要不</a:t>
            </a:r>
            <a:r>
              <a:rPr lang="zh-CN" altLang="en-US" sz="1400" dirty="0">
                <a:solidFill>
                  <a:srgbClr val="221E1F"/>
                </a:solidFill>
                <a:latin typeface="Adobe 宋体 Std L" panose="02020300000000000000" pitchFamily="18" charset="-122"/>
                <a:ea typeface="Adobe 宋体 Std L" panose="02020300000000000000" pitchFamily="18" charset="-122"/>
              </a:rPr>
              <a:t>要今天洗个澡精神精神啊！”</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提出的问题要少而精。太多的提问会打断老年人的思路， 扰乱其情绪。要根据</a:t>
            </a:r>
            <a:r>
              <a:rPr lang="zh-CN" altLang="en-US" sz="1400" dirty="0" smtClean="0">
                <a:solidFill>
                  <a:srgbClr val="221E1F"/>
                </a:solidFill>
                <a:latin typeface="Adobe 宋体 Std L" panose="02020300000000000000" pitchFamily="18" charset="-122"/>
                <a:ea typeface="Adobe 宋体 Std L" panose="02020300000000000000" pitchFamily="18" charset="-122"/>
              </a:rPr>
              <a:t>谈话</a:t>
            </a:r>
            <a:r>
              <a:rPr lang="zh-CN" altLang="en-US" sz="1400" dirty="0">
                <a:solidFill>
                  <a:srgbClr val="221E1F"/>
                </a:solidFill>
                <a:latin typeface="Adobe 宋体 Std L" panose="02020300000000000000" pitchFamily="18" charset="-122"/>
                <a:ea typeface="Adobe 宋体 Std L" panose="02020300000000000000" pitchFamily="18" charset="-122"/>
              </a:rPr>
              <a:t>的内容、交谈双方的个人风格特点来确定提问的数量。如果老年人曾经是军人， 提问</a:t>
            </a:r>
            <a:r>
              <a:rPr lang="zh-CN" altLang="en-US" sz="1400" dirty="0" smtClean="0">
                <a:solidFill>
                  <a:srgbClr val="221E1F"/>
                </a:solidFill>
                <a:latin typeface="Adobe 宋体 Std L" panose="02020300000000000000" pitchFamily="18" charset="-122"/>
                <a:ea typeface="Adobe 宋体 Std L" panose="02020300000000000000" pitchFamily="18" charset="-122"/>
              </a:rPr>
              <a:t>时要</a:t>
            </a:r>
            <a:r>
              <a:rPr lang="zh-CN" altLang="en-US" sz="1400" dirty="0">
                <a:solidFill>
                  <a:srgbClr val="221E1F"/>
                </a:solidFill>
                <a:latin typeface="Adobe 宋体 Std L" panose="02020300000000000000" pitchFamily="18" charset="-122"/>
                <a:ea typeface="Adobe 宋体 Std L" panose="02020300000000000000" pitchFamily="18" charset="-122"/>
              </a:rPr>
              <a:t>干净利索， 不需要太多寒暄的话。如“李大爷， </a:t>
            </a:r>
            <a:r>
              <a:rPr lang="zh-CN" altLang="en-US" sz="1400" dirty="0" smtClean="0">
                <a:solidFill>
                  <a:srgbClr val="221E1F"/>
                </a:solidFill>
                <a:latin typeface="Adobe 宋体 Std L" panose="02020300000000000000" pitchFamily="18" charset="-122"/>
                <a:ea typeface="Adobe 宋体 Std L" panose="02020300000000000000" pitchFamily="18" charset="-122"/>
              </a:rPr>
              <a:t>今天</a:t>
            </a:r>
            <a:r>
              <a:rPr lang="en-US" altLang="zh-CN" sz="1400" dirty="0" smtClean="0">
                <a:solidFill>
                  <a:srgbClr val="221E1F"/>
                </a:solidFill>
                <a:latin typeface="Adobe 宋体 Std L" panose="02020300000000000000" pitchFamily="18" charset="-122"/>
                <a:ea typeface="Adobe 宋体 Std L" panose="02020300000000000000" pitchFamily="18" charset="-122"/>
              </a:rPr>
              <a:t>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点带您去洗澡好吗？”</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问题表达要明确。提出的问题要明确具体， 提问时语言精练、观点明确、抓住</a:t>
            </a:r>
            <a:r>
              <a:rPr lang="zh-CN" altLang="en-US" sz="1400" dirty="0" smtClean="0">
                <a:solidFill>
                  <a:srgbClr val="221E1F"/>
                </a:solidFill>
                <a:latin typeface="Adobe 宋体 Std L" panose="02020300000000000000" pitchFamily="18" charset="-122"/>
                <a:ea typeface="Adobe 宋体 Std L" panose="02020300000000000000" pitchFamily="18" charset="-122"/>
              </a:rPr>
              <a:t>重点</a:t>
            </a:r>
            <a:r>
              <a:rPr lang="zh-CN" altLang="en-US" sz="1400" dirty="0">
                <a:solidFill>
                  <a:srgbClr val="221E1F"/>
                </a:solidFill>
                <a:latin typeface="Adobe 宋体 Std L" panose="02020300000000000000" pitchFamily="18" charset="-122"/>
                <a:ea typeface="Adobe 宋体 Std L" panose="02020300000000000000" pitchFamily="18" charset="-122"/>
              </a:rPr>
              <a:t>。有的沟通者在表达时喜欢东拉西扯， 侃侃而谈， 最终也没表达出要阐明的事情</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认同技巧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认同是建立沟通关系的态度， 也是一种基本的沟通技巧， 是指沟通者在沟通中寻找</a:t>
            </a:r>
            <a:r>
              <a:rPr lang="zh-CN" altLang="en-US" sz="1400" dirty="0" smtClean="0">
                <a:solidFill>
                  <a:srgbClr val="221E1F"/>
                </a:solidFill>
                <a:latin typeface="Adobe 宋体 Std L" panose="02020300000000000000" pitchFamily="18" charset="-122"/>
                <a:ea typeface="Adobe 宋体 Std L" panose="02020300000000000000" pitchFamily="18" charset="-122"/>
              </a:rPr>
              <a:t>与老年人</a:t>
            </a:r>
            <a:r>
              <a:rPr lang="zh-CN" altLang="en-US" sz="1400" dirty="0">
                <a:solidFill>
                  <a:srgbClr val="221E1F"/>
                </a:solidFill>
                <a:latin typeface="Adobe 宋体 Std L" panose="02020300000000000000" pitchFamily="18" charset="-122"/>
                <a:ea typeface="Adobe 宋体 Std L" panose="02020300000000000000" pitchFamily="18" charset="-122"/>
              </a:rPr>
              <a:t>共同的话题， 并认可老年人的想法、接纳老年人的思想。常用的表达句子有： “</a:t>
            </a:r>
            <a:r>
              <a:rPr lang="zh-CN" altLang="en-US" sz="1400" dirty="0" smtClean="0">
                <a:solidFill>
                  <a:srgbClr val="221E1F"/>
                </a:solidFill>
                <a:latin typeface="Adobe 宋体 Std L" panose="02020300000000000000" pitchFamily="18" charset="-122"/>
                <a:ea typeface="Adobe 宋体 Std L" panose="02020300000000000000" pitchFamily="18" charset="-122"/>
              </a:rPr>
              <a:t>您说</a:t>
            </a:r>
            <a:r>
              <a:rPr lang="zh-CN" altLang="en-US" sz="1400" dirty="0">
                <a:solidFill>
                  <a:srgbClr val="221E1F"/>
                </a:solidFill>
                <a:latin typeface="Adobe 宋体 Std L" panose="02020300000000000000" pitchFamily="18" charset="-122"/>
                <a:ea typeface="Adobe 宋体 Std L" panose="02020300000000000000" pitchFamily="18" charset="-122"/>
              </a:rPr>
              <a:t>得很有道理” “我理解您的心情” “感谢您的建议” “我认同你的观点” “你这个问题</a:t>
            </a:r>
            <a:r>
              <a:rPr lang="zh-CN" altLang="en-US" sz="1400" dirty="0" smtClean="0">
                <a:solidFill>
                  <a:srgbClr val="221E1F"/>
                </a:solidFill>
                <a:latin typeface="Adobe 宋体 Std L" panose="02020300000000000000" pitchFamily="18" charset="-122"/>
                <a:ea typeface="Adobe 宋体 Std L" panose="02020300000000000000" pitchFamily="18" charset="-122"/>
              </a:rPr>
              <a:t>问得</a:t>
            </a:r>
            <a:r>
              <a:rPr lang="zh-CN" altLang="en-US" sz="1400" dirty="0">
                <a:solidFill>
                  <a:srgbClr val="221E1F"/>
                </a:solidFill>
                <a:latin typeface="Adobe 宋体 Std L" panose="02020300000000000000" pitchFamily="18" charset="-122"/>
                <a:ea typeface="Adobe 宋体 Std L" panose="02020300000000000000" pitchFamily="18" charset="-122"/>
              </a:rPr>
              <a:t>很好” 等， 除了语言， 还要配合点头、微笑、身体前倾等肢体语言。当然， 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不能任何</a:t>
            </a:r>
            <a:r>
              <a:rPr lang="zh-CN" altLang="en-US" sz="1400" dirty="0">
                <a:solidFill>
                  <a:srgbClr val="221E1F"/>
                </a:solidFill>
                <a:latin typeface="Adobe 宋体 Std L" panose="02020300000000000000" pitchFamily="18" charset="-122"/>
                <a:ea typeface="Adobe 宋体 Std L" panose="02020300000000000000" pitchFamily="18" charset="-122"/>
              </a:rPr>
              <a:t>观点和行为都认同， 一些可能伤害老年人或其他人人身安全的观点、思想就不能</a:t>
            </a:r>
            <a:r>
              <a:rPr lang="zh-CN" altLang="en-US" sz="1400" dirty="0" smtClean="0">
                <a:solidFill>
                  <a:srgbClr val="221E1F"/>
                </a:solidFill>
                <a:latin typeface="Adobe 宋体 Std L" panose="02020300000000000000" pitchFamily="18" charset="-122"/>
                <a:ea typeface="Adobe 宋体 Std L" panose="02020300000000000000" pitchFamily="18" charset="-122"/>
              </a:rPr>
              <a:t>使用认同</a:t>
            </a:r>
            <a:r>
              <a:rPr lang="zh-CN" altLang="en-US" sz="1400" dirty="0">
                <a:solidFill>
                  <a:srgbClr val="221E1F"/>
                </a:solidFill>
                <a:latin typeface="Adobe 宋体 Std L" panose="02020300000000000000" pitchFamily="18" charset="-122"/>
                <a:ea typeface="Adobe 宋体 Std L" panose="02020300000000000000" pitchFamily="18" charset="-122"/>
              </a:rPr>
              <a:t>技巧。如“小崔， 我和你说， 我现在就是一个拖累， 家里本来就没啥钱， 孩子们过</a:t>
            </a:r>
            <a:r>
              <a:rPr lang="zh-CN" altLang="en-US" sz="1400" dirty="0" smtClean="0">
                <a:solidFill>
                  <a:srgbClr val="221E1F"/>
                </a:solidFill>
                <a:latin typeface="Adobe 宋体 Std L" panose="02020300000000000000" pitchFamily="18" charset="-122"/>
                <a:ea typeface="Adobe 宋体 Std L" panose="02020300000000000000" pitchFamily="18" charset="-122"/>
              </a:rPr>
              <a:t>得也</a:t>
            </a:r>
            <a:r>
              <a:rPr lang="zh-CN" altLang="en-US" sz="1400" dirty="0">
                <a:solidFill>
                  <a:srgbClr val="221E1F"/>
                </a:solidFill>
                <a:latin typeface="Adobe 宋体 Std L" panose="02020300000000000000" pitchFamily="18" charset="-122"/>
                <a:ea typeface="Adobe 宋体 Std L" panose="02020300000000000000" pitchFamily="18" charset="-122"/>
              </a:rPr>
              <a:t>很紧， 我一身病也治不好了， 不如早死早解脱， 也别连累孩子们。” 这种情况下，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能判断出老年人有轻生的念头， 需要进一步沟通而非认同。</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86643206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273875"/>
          </a:xfrm>
          <a:prstGeom prst="rect">
            <a:avLst/>
          </a:prstGeom>
          <a:noFill/>
        </p:spPr>
        <p:txBody>
          <a:bodyPr wrap="square" rtlCol="0">
            <a:spAutoFit/>
          </a:bodyPr>
          <a:lstStyle/>
          <a:p>
            <a:pPr>
              <a:lnSpc>
                <a:spcPct val="150000"/>
              </a:lnSpc>
            </a:pPr>
            <a:r>
              <a:rPr lang="zh-CN" altLang="en-US" dirty="0">
                <a:cs typeface="+mn-ea"/>
                <a:sym typeface="+mn-lt"/>
              </a:rPr>
              <a:t>◇ 了解沟通相关理论。</a:t>
            </a:r>
          </a:p>
          <a:p>
            <a:pPr>
              <a:lnSpc>
                <a:spcPct val="150000"/>
              </a:lnSpc>
            </a:pPr>
            <a:r>
              <a:rPr lang="zh-CN" altLang="en-US" dirty="0">
                <a:cs typeface="+mn-ea"/>
                <a:sym typeface="+mn-lt"/>
              </a:rPr>
              <a:t>◇ 理解沟通要素相互关系。</a:t>
            </a:r>
          </a:p>
          <a:p>
            <a:pPr>
              <a:lnSpc>
                <a:spcPct val="150000"/>
              </a:lnSpc>
            </a:pPr>
            <a:r>
              <a:rPr lang="zh-CN" altLang="en-US" dirty="0">
                <a:cs typeface="+mn-ea"/>
                <a:sym typeface="+mn-lt"/>
              </a:rPr>
              <a:t>◇ 掌握沟通的概念和类型。。</a:t>
            </a:r>
          </a:p>
        </p:txBody>
      </p:sp>
      <p:sp>
        <p:nvSpPr>
          <p:cNvPr id="5" name="文本框 61"/>
          <p:cNvSpPr txBox="1"/>
          <p:nvPr/>
        </p:nvSpPr>
        <p:spPr>
          <a:xfrm>
            <a:off x="313317" y="2460729"/>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2869140"/>
            <a:ext cx="10931391" cy="1273875"/>
          </a:xfrm>
          <a:prstGeom prst="rect">
            <a:avLst/>
          </a:prstGeom>
          <a:noFill/>
        </p:spPr>
        <p:txBody>
          <a:bodyPr wrap="square" rtlCol="0">
            <a:spAutoFit/>
          </a:bodyPr>
          <a:lstStyle/>
          <a:p>
            <a:pPr>
              <a:lnSpc>
                <a:spcPct val="150000"/>
              </a:lnSpc>
            </a:pPr>
            <a:r>
              <a:rPr lang="zh-CN" altLang="en-US" dirty="0">
                <a:cs typeface="+mn-ea"/>
                <a:sym typeface="+mn-lt"/>
              </a:rPr>
              <a:t>◇ 分析要素关系、增强逻辑辨析能力。</a:t>
            </a:r>
          </a:p>
          <a:p>
            <a:pPr>
              <a:lnSpc>
                <a:spcPct val="150000"/>
              </a:lnSpc>
            </a:pPr>
            <a:r>
              <a:rPr lang="zh-CN" altLang="en-US" dirty="0">
                <a:cs typeface="+mn-ea"/>
                <a:sym typeface="+mn-lt"/>
              </a:rPr>
              <a:t>◇ 通过实操训练， 掌握假设－ 推演方法。</a:t>
            </a:r>
          </a:p>
          <a:p>
            <a:pPr>
              <a:lnSpc>
                <a:spcPct val="150000"/>
              </a:lnSpc>
            </a:pPr>
            <a:r>
              <a:rPr lang="zh-CN" altLang="en-US" dirty="0">
                <a:cs typeface="+mn-ea"/>
                <a:sym typeface="+mn-lt"/>
              </a:rPr>
              <a:t>◇ 提炼各理论精华， 提升材料分析能力。</a:t>
            </a:r>
          </a:p>
        </p:txBody>
      </p:sp>
      <p:sp>
        <p:nvSpPr>
          <p:cNvPr id="8" name="文本框 61"/>
          <p:cNvSpPr txBox="1"/>
          <p:nvPr/>
        </p:nvSpPr>
        <p:spPr>
          <a:xfrm>
            <a:off x="313317" y="4559352"/>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4967763"/>
            <a:ext cx="10931391" cy="858377"/>
          </a:xfrm>
          <a:prstGeom prst="rect">
            <a:avLst/>
          </a:prstGeom>
          <a:noFill/>
        </p:spPr>
        <p:txBody>
          <a:bodyPr wrap="square" rtlCol="0">
            <a:spAutoFit/>
          </a:bodyPr>
          <a:lstStyle/>
          <a:p>
            <a:pPr>
              <a:lnSpc>
                <a:spcPct val="150000"/>
              </a:lnSpc>
            </a:pPr>
            <a:r>
              <a:rPr lang="zh-CN" altLang="en-US" dirty="0">
                <a:cs typeface="+mn-ea"/>
                <a:sym typeface="+mn-lt"/>
              </a:rPr>
              <a:t>◇ 展示学生沟通技能， 加深学生对老年人的情感。</a:t>
            </a:r>
          </a:p>
          <a:p>
            <a:pPr>
              <a:lnSpc>
                <a:spcPct val="150000"/>
              </a:lnSpc>
            </a:pPr>
            <a:r>
              <a:rPr lang="zh-CN" altLang="en-US" dirty="0">
                <a:cs typeface="+mn-ea"/>
                <a:sym typeface="+mn-lt"/>
              </a:rPr>
              <a:t>◇ 促进学生之间、学生与家人间的沟通， 培养学生的情商。</a:t>
            </a:r>
          </a:p>
        </p:txBody>
      </p:sp>
    </p:spTree>
    <p:extLst>
      <p:ext uri="{BB962C8B-B14F-4D97-AF65-F5344CB8AC3E}">
        <p14:creationId xmlns:p14="http://schemas.microsoft.com/office/powerpoint/2010/main" val="170887545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287445"/>
            <a:ext cx="11054246" cy="6232475"/>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同理心技巧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同理心是设身处地从老年人的角度去看和感受事物， 并且传达自己对老年人感受的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正确</a:t>
            </a:r>
            <a:r>
              <a:rPr lang="zh-CN" altLang="en-US" sz="1400" dirty="0">
                <a:solidFill>
                  <a:srgbClr val="221E1F"/>
                </a:solidFill>
                <a:latin typeface="Adobe 宋体 Std L" panose="02020300000000000000" pitchFamily="18" charset="-122"/>
                <a:ea typeface="Adobe 宋体 Std L" panose="02020300000000000000" pitchFamily="18" charset="-122"/>
              </a:rPr>
              <a:t>的理解， 使其觉得自己被了解和接受， 给老年人支持的力量。同理心不是同情心， </a:t>
            </a:r>
            <a:r>
              <a:rPr lang="zh-CN" altLang="en-US" sz="1400" dirty="0" smtClean="0">
                <a:solidFill>
                  <a:srgbClr val="221E1F"/>
                </a:solidFill>
                <a:latin typeface="Adobe 宋体 Std L" panose="02020300000000000000" pitchFamily="18" charset="-122"/>
                <a:ea typeface="Adobe 宋体 Std L" panose="02020300000000000000" pitchFamily="18" charset="-122"/>
              </a:rPr>
              <a:t>同情心</a:t>
            </a:r>
            <a:r>
              <a:rPr lang="zh-CN" altLang="en-US" sz="1400" dirty="0">
                <a:solidFill>
                  <a:srgbClr val="221E1F"/>
                </a:solidFill>
                <a:latin typeface="Adobe 宋体 Std L" panose="02020300000000000000" pitchFamily="18" charset="-122"/>
                <a:ea typeface="Adobe 宋体 Std L" panose="02020300000000000000" pitchFamily="18" charset="-122"/>
              </a:rPr>
              <a:t>是强者对弱者的怜悯， 总是喜欢用“至少</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来表述。如“张奶奶， 老伴去世了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您很</a:t>
            </a:r>
            <a:r>
              <a:rPr lang="zh-CN" altLang="en-US" sz="1400" dirty="0">
                <a:solidFill>
                  <a:srgbClr val="221E1F"/>
                </a:solidFill>
                <a:latin typeface="Adobe 宋体 Std L" panose="02020300000000000000" pitchFamily="18" charset="-122"/>
                <a:ea typeface="Adobe 宋体 Std L" panose="02020300000000000000" pitchFamily="18" charset="-122"/>
              </a:rPr>
              <a:t>难过， 但至少您有过幸福， 您看看李奶奶， 一辈子都自己一个人”。而同理心则是在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平等</a:t>
            </a:r>
            <a:r>
              <a:rPr lang="zh-CN" altLang="en-US" sz="1400" dirty="0">
                <a:solidFill>
                  <a:srgbClr val="221E1F"/>
                </a:solidFill>
                <a:latin typeface="Adobe 宋体 Std L" panose="02020300000000000000" pitchFamily="18" charset="-122"/>
                <a:ea typeface="Adobe 宋体 Std L" panose="02020300000000000000" pitchFamily="18" charset="-122"/>
              </a:rPr>
              <a:t>关系下， 像老年人一样去感受、感知。如“张奶奶， 老伴去世了您很难过， 毕竟爷爷</a:t>
            </a:r>
            <a:r>
              <a:rPr lang="zh-CN" altLang="en-US" sz="1400" dirty="0" smtClean="0">
                <a:solidFill>
                  <a:srgbClr val="221E1F"/>
                </a:solidFill>
                <a:latin typeface="Adobe 宋体 Std L" panose="02020300000000000000" pitchFamily="18" charset="-122"/>
                <a:ea typeface="Adobe 宋体 Std L" panose="02020300000000000000" pitchFamily="18" charset="-122"/>
              </a:rPr>
              <a:t>给您</a:t>
            </a:r>
            <a:r>
              <a:rPr lang="zh-CN" altLang="en-US" sz="1400" dirty="0">
                <a:solidFill>
                  <a:srgbClr val="221E1F"/>
                </a:solidFill>
                <a:latin typeface="Adobe 宋体 Std L" panose="02020300000000000000" pitchFamily="18" charset="-122"/>
                <a:ea typeface="Adobe 宋体 Std L" panose="02020300000000000000" pitchFamily="18" charset="-122"/>
              </a:rPr>
              <a:t>带来的幸福是难以忘怀的”。使用同理心技巧要走出自己的参照框架而进入老年人的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参照</a:t>
            </a:r>
            <a:r>
              <a:rPr lang="zh-CN" altLang="en-US" sz="1400" dirty="0">
                <a:solidFill>
                  <a:srgbClr val="221E1F"/>
                </a:solidFill>
                <a:latin typeface="Adobe 宋体 Std L" panose="02020300000000000000" pitchFamily="18" charset="-122"/>
                <a:ea typeface="Adobe 宋体 Std L" panose="02020300000000000000" pitchFamily="18" charset="-122"/>
              </a:rPr>
              <a:t>框架； 用探索性的口气来表达， 根据老年人的反馈进行修正。同理心的表达要因人、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因地</a:t>
            </a:r>
            <a:r>
              <a:rPr lang="zh-CN" altLang="en-US" sz="1400" dirty="0">
                <a:solidFill>
                  <a:srgbClr val="221E1F"/>
                </a:solidFill>
                <a:latin typeface="Adobe 宋体 Std L" panose="02020300000000000000" pitchFamily="18" charset="-122"/>
                <a:ea typeface="Adobe 宋体 Std L" panose="02020300000000000000" pitchFamily="18" charset="-122"/>
              </a:rPr>
              <a:t>、因时、因环境、因老年人的文化背景而异。在同理心沟通过程中， 沟通者要使用语言和非语言技巧相结合， 角色把握到位， 进得去， 出得来， 保持中立。</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同理</a:t>
            </a:r>
            <a:r>
              <a:rPr lang="zh-CN" altLang="en-US" sz="1400" dirty="0">
                <a:solidFill>
                  <a:srgbClr val="221E1F"/>
                </a:solidFill>
                <a:latin typeface="Adobe 宋体 Std L" panose="02020300000000000000" pitchFamily="18" charset="-122"/>
                <a:ea typeface="Adobe 宋体 Std L" panose="02020300000000000000" pitchFamily="18" charset="-122"/>
              </a:rPr>
              <a:t>心原则</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沟通者必须确实倾听老年人；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不只是听老年人的话， 还得包括他话中的感受， 真正地与他共鸣。</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及时积极反馈， 反馈的方式是令老年人知道有人确实听到他所说的话</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同理</a:t>
            </a:r>
            <a:r>
              <a:rPr lang="zh-CN" altLang="en-US" sz="1400" dirty="0">
                <a:solidFill>
                  <a:srgbClr val="221E1F"/>
                </a:solidFill>
                <a:latin typeface="Adobe 宋体 Std L" panose="02020300000000000000" pitchFamily="18" charset="-122"/>
                <a:ea typeface="Adobe 宋体 Std L" panose="02020300000000000000" pitchFamily="18" charset="-122"/>
              </a:rPr>
              <a:t>心的步骤</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与老年人沟通的步骤： 从感知表达， 到了解老年人， 再到及时反馈。</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沟通者能准确使用同理心， 首先要能感知自己的感受并正确表达出来。沟通者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a:t>
            </a:r>
            <a:r>
              <a:rPr lang="zh-CN" altLang="en-US" sz="1400" dirty="0">
                <a:solidFill>
                  <a:srgbClr val="221E1F"/>
                </a:solidFill>
                <a:latin typeface="Adobe 宋体 Std L" panose="02020300000000000000" pitchFamily="18" charset="-122"/>
                <a:ea typeface="Adobe 宋体 Std L" panose="02020300000000000000" pitchFamily="18" charset="-122"/>
              </a:rPr>
              <a:t>不能正确感知自己的感受， 就更难去感受老年人的感受。因此， 在平时的工作、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生活中</a:t>
            </a:r>
            <a:r>
              <a:rPr lang="zh-CN" altLang="en-US" sz="1400" dirty="0">
                <a:solidFill>
                  <a:srgbClr val="221E1F"/>
                </a:solidFill>
                <a:latin typeface="Adobe 宋体 Std L" panose="02020300000000000000" pitchFamily="18" charset="-122"/>
                <a:ea typeface="Adobe 宋体 Std L" panose="02020300000000000000" pitchFamily="18" charset="-122"/>
              </a:rPr>
              <a:t>， 当出现一些事情导致情绪有所改变时， 记录下来， 在独处时体会这种感受并探索</a:t>
            </a:r>
            <a:r>
              <a:rPr lang="zh-CN" altLang="en-US" sz="1400" dirty="0" smtClean="0">
                <a:solidFill>
                  <a:srgbClr val="221E1F"/>
                </a:solidFill>
                <a:latin typeface="Adobe 宋体 Std L" panose="02020300000000000000" pitchFamily="18" charset="-122"/>
                <a:ea typeface="Adobe 宋体 Std L" panose="02020300000000000000" pitchFamily="18" charset="-122"/>
              </a:rPr>
              <a:t>此时需要</a:t>
            </a:r>
            <a:r>
              <a:rPr lang="zh-CN" altLang="en-US" sz="1400" dirty="0">
                <a:solidFill>
                  <a:srgbClr val="221E1F"/>
                </a:solidFill>
                <a:latin typeface="Adobe 宋体 Std L" panose="02020300000000000000" pitchFamily="18" charset="-122"/>
                <a:ea typeface="Adobe 宋体 Std L" panose="02020300000000000000" pitchFamily="18" charset="-122"/>
              </a:rPr>
              <a:t>怎样理解。</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其次， 多去了解老年人。沟通者由于生活阅历、年龄等限制， 很难体会到</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老年人的</a:t>
            </a:r>
            <a:r>
              <a:rPr lang="zh-CN" altLang="en-US" sz="1400" dirty="0">
                <a:solidFill>
                  <a:srgbClr val="221E1F"/>
                </a:solidFill>
                <a:latin typeface="Adobe 宋体 Std L" panose="02020300000000000000" pitchFamily="18" charset="-122"/>
                <a:ea typeface="Adobe 宋体 Std L" panose="02020300000000000000" pitchFamily="18" charset="-122"/>
              </a:rPr>
              <a:t>所知所感， 这就需要沟通者多去了解老年人、倾听老年人， 从信息反馈中找到线索， </a:t>
            </a:r>
            <a:r>
              <a:rPr lang="zh-CN" altLang="en-US" sz="1400" dirty="0" smtClean="0">
                <a:solidFill>
                  <a:srgbClr val="221E1F"/>
                </a:solidFill>
                <a:latin typeface="Adobe 宋体 Std L" panose="02020300000000000000" pitchFamily="18" charset="-122"/>
                <a:ea typeface="Adobe 宋体 Std L" panose="02020300000000000000" pitchFamily="18" charset="-122"/>
              </a:rPr>
              <a:t>去探究</a:t>
            </a:r>
            <a:r>
              <a:rPr lang="zh-CN" altLang="en-US" sz="1400" dirty="0">
                <a:solidFill>
                  <a:srgbClr val="221E1F"/>
                </a:solidFill>
                <a:latin typeface="Adobe 宋体 Std L" panose="02020300000000000000" pitchFamily="18" charset="-122"/>
                <a:ea typeface="Adobe 宋体 Std L" panose="02020300000000000000" pitchFamily="18" charset="-122"/>
              </a:rPr>
              <a:t>老年人对事物和问题的看法。</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最后， 沟通者要及时反馈老年人的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a:t>
            </a:r>
            <a:r>
              <a:rPr lang="zh-CN" altLang="en-US" sz="1400" dirty="0">
                <a:solidFill>
                  <a:srgbClr val="221E1F"/>
                </a:solidFill>
                <a:latin typeface="Adobe 宋体 Std L" panose="02020300000000000000" pitchFamily="18" charset="-122"/>
                <a:ea typeface="Adobe 宋体 Std L" panose="02020300000000000000" pitchFamily="18" charset="-122"/>
              </a:rPr>
              <a:t>尽量使用</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一些老年人</a:t>
            </a:r>
            <a:r>
              <a:rPr lang="zh-CN" altLang="en-US" sz="1400" dirty="0">
                <a:solidFill>
                  <a:srgbClr val="221E1F"/>
                </a:solidFill>
                <a:latin typeface="Adobe 宋体 Std L" panose="02020300000000000000" pitchFamily="18" charset="-122"/>
                <a:ea typeface="Adobe 宋体 Std L" panose="02020300000000000000" pitchFamily="18" charset="-122"/>
              </a:rPr>
              <a:t>可以回应肯定答案的句子， 使老年人感觉被理解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6537092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887052"/>
            <a:ext cx="11054246" cy="461664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四</a:t>
            </a:r>
            <a:r>
              <a:rPr lang="zh-CN" altLang="en-US" sz="1400" dirty="0">
                <a:solidFill>
                  <a:srgbClr val="221E1F"/>
                </a:solidFill>
                <a:latin typeface="Adobe 宋体 Std L" panose="02020300000000000000" pitchFamily="18" charset="-122"/>
                <a:ea typeface="Adobe 宋体 Std L" panose="02020300000000000000" pitchFamily="18" charset="-122"/>
              </a:rPr>
              <a:t>种同理心的层次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同理心的层次是按照每一次沟通过程中， 沟通者对老年人表达的感受的准确理解和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掌握</a:t>
            </a:r>
            <a:r>
              <a:rPr lang="zh-CN" altLang="en-US" sz="1400" dirty="0">
                <a:solidFill>
                  <a:srgbClr val="221E1F"/>
                </a:solidFill>
                <a:latin typeface="Adobe 宋体 Std L" panose="02020300000000000000" pitchFamily="18" charset="-122"/>
                <a:ea typeface="Adobe 宋体 Std L" panose="02020300000000000000" pitchFamily="18" charset="-122"/>
              </a:rPr>
              <a:t>的程度。</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第一层次： 沟通者漠视内容和感受。第一层次是同理心的最低层次， 其实根本不</a:t>
            </a:r>
            <a:r>
              <a:rPr lang="zh-CN" altLang="en-US" sz="1400" dirty="0" smtClean="0">
                <a:solidFill>
                  <a:srgbClr val="221E1F"/>
                </a:solidFill>
                <a:latin typeface="Adobe 宋体 Std L" panose="02020300000000000000" pitchFamily="18" charset="-122"/>
                <a:ea typeface="Adobe 宋体 Std L" panose="02020300000000000000" pitchFamily="18" charset="-122"/>
              </a:rPr>
              <a:t>算是同理</a:t>
            </a:r>
            <a:r>
              <a:rPr lang="zh-CN" altLang="en-US" sz="1400" dirty="0">
                <a:solidFill>
                  <a:srgbClr val="221E1F"/>
                </a:solidFill>
                <a:latin typeface="Adobe 宋体 Std L" panose="02020300000000000000" pitchFamily="18" charset="-122"/>
                <a:ea typeface="Adobe 宋体 Std L" panose="02020300000000000000" pitchFamily="18" charset="-122"/>
              </a:rPr>
              <a:t>心。这个层次的沟通者不但不注意分享者的语言和行为的表达。也根本不注意， 也</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不表示</a:t>
            </a:r>
            <a:r>
              <a:rPr lang="zh-CN" altLang="en-US" sz="1400" dirty="0">
                <a:solidFill>
                  <a:srgbClr val="221E1F"/>
                </a:solidFill>
                <a:latin typeface="Adobe 宋体 Std L" panose="02020300000000000000" pitchFamily="18" charset="-122"/>
                <a:ea typeface="Adobe 宋体 Std L" panose="02020300000000000000" pitchFamily="18" charset="-122"/>
              </a:rPr>
              <a:t>他听到了什么。他会漠视、争辩、否定、评估、判断分享者所说的话</a:t>
            </a:r>
            <a:r>
              <a:rPr lang="zh-CN" altLang="en-US" sz="1400" dirty="0" smtClean="0">
                <a:solidFill>
                  <a:srgbClr val="221E1F"/>
                </a:solidFill>
                <a:latin typeface="Adobe 宋体 Std L" panose="02020300000000000000" pitchFamily="18" charset="-122"/>
                <a:ea typeface="Adobe 宋体 Std L" panose="02020300000000000000" pitchFamily="18" charset="-122"/>
              </a:rPr>
              <a:t>。第二</a:t>
            </a:r>
            <a:r>
              <a:rPr lang="zh-CN" altLang="en-US" sz="1400" dirty="0">
                <a:solidFill>
                  <a:srgbClr val="221E1F"/>
                </a:solidFill>
                <a:latin typeface="Adobe 宋体 Std L" panose="02020300000000000000" pitchFamily="18" charset="-122"/>
                <a:ea typeface="Adobe 宋体 Std L" panose="02020300000000000000" pitchFamily="18" charset="-122"/>
              </a:rPr>
              <a:t>层次： 沟通者对老年人表达的内容会换用另一种说法， 但是对感觉视而不见。</a:t>
            </a:r>
            <a:r>
              <a:rPr lang="zh-CN" altLang="en-US" sz="1400" dirty="0" smtClean="0">
                <a:solidFill>
                  <a:srgbClr val="221E1F"/>
                </a:solidFill>
                <a:latin typeface="Adobe 宋体 Std L" panose="02020300000000000000" pitchFamily="18" charset="-122"/>
                <a:ea typeface="Adobe 宋体 Std L" panose="02020300000000000000" pitchFamily="18" charset="-122"/>
              </a:rPr>
              <a:t>属于</a:t>
            </a:r>
            <a:r>
              <a:rPr lang="zh-CN" altLang="en-US" sz="1400" dirty="0">
                <a:solidFill>
                  <a:srgbClr val="221E1F"/>
                </a:solidFill>
                <a:latin typeface="Adobe 宋体 Std L" panose="02020300000000000000" pitchFamily="18" charset="-122"/>
                <a:ea typeface="Adobe 宋体 Std L" panose="02020300000000000000" pitchFamily="18" charset="-122"/>
              </a:rPr>
              <a:t>第二层次的沟通者， 只对分享者说话的内容和问题有所反应， 但会忽略分享者的真实</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a:t>
            </a:r>
            <a:r>
              <a:rPr lang="zh-CN" altLang="en-US" sz="1400" dirty="0">
                <a:solidFill>
                  <a:srgbClr val="221E1F"/>
                </a:solidFill>
                <a:latin typeface="Adobe 宋体 Std L" panose="02020300000000000000" pitchFamily="18" charset="-122"/>
                <a:ea typeface="Adobe 宋体 Std L" panose="02020300000000000000" pitchFamily="18" charset="-122"/>
              </a:rPr>
              <a:t>。这种沟通者对老年人表面的感觉可能表示某种程度的知道， 但表达的方式会减弱</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感受的</a:t>
            </a:r>
            <a:r>
              <a:rPr lang="zh-CN" altLang="en-US" sz="1400" dirty="0">
                <a:solidFill>
                  <a:srgbClr val="221E1F"/>
                </a:solidFill>
                <a:latin typeface="Adobe 宋体 Std L" panose="02020300000000000000" pitchFamily="18" charset="-122"/>
                <a:ea typeface="Adobe 宋体 Std L" panose="02020300000000000000" pitchFamily="18" charset="-122"/>
              </a:rPr>
              <a:t>意义。总之， 属于第二层次的沟通者， 回答的多半是比较不相关的部分， 也就是谈话</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的内容</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第三层次： 对内容和感受都有改换说法的回答。属于这一层次的沟通者会对分享者</a:t>
            </a:r>
            <a:r>
              <a:rPr lang="zh-CN" altLang="en-US" sz="1400" dirty="0" smtClean="0">
                <a:solidFill>
                  <a:srgbClr val="221E1F"/>
                </a:solidFill>
                <a:latin typeface="Adobe 宋体 Std L" panose="02020300000000000000" pitchFamily="18" charset="-122"/>
                <a:ea typeface="Adobe 宋体 Std L" panose="02020300000000000000" pitchFamily="18" charset="-122"/>
              </a:rPr>
              <a:t>感觉</a:t>
            </a:r>
            <a:r>
              <a:rPr lang="zh-CN" altLang="en-US" sz="1400" dirty="0">
                <a:solidFill>
                  <a:srgbClr val="221E1F"/>
                </a:solidFill>
                <a:latin typeface="Adobe 宋体 Std L" panose="02020300000000000000" pitchFamily="18" charset="-122"/>
                <a:ea typeface="Adobe 宋体 Std L" panose="02020300000000000000" pitchFamily="18" charset="-122"/>
              </a:rPr>
              <a:t>有所反应， 故他的改换说法是可以和老年人起交替作用的， 因为双方其实是在重复</a:t>
            </a:r>
            <a:r>
              <a:rPr lang="zh-CN" altLang="en-US" sz="1400" dirty="0" smtClean="0">
                <a:solidFill>
                  <a:srgbClr val="221E1F"/>
                </a:solidFill>
                <a:latin typeface="Adobe 宋体 Std L" panose="02020300000000000000" pitchFamily="18" charset="-122"/>
                <a:ea typeface="Adobe 宋体 Std L" panose="02020300000000000000" pitchFamily="18" charset="-122"/>
              </a:rPr>
              <a:t>对方的话</a:t>
            </a:r>
            <a:r>
              <a:rPr lang="zh-CN" altLang="en-US" sz="1400" dirty="0">
                <a:solidFill>
                  <a:srgbClr val="221E1F"/>
                </a:solidFill>
                <a:latin typeface="Adobe 宋体 Std L" panose="02020300000000000000" pitchFamily="18" charset="-122"/>
                <a:ea typeface="Adobe 宋体 Std L" panose="02020300000000000000" pitchFamily="18" charset="-122"/>
              </a:rPr>
              <a:t>。需要练成的就是这种改换说法的能力， 沟通者所做的表达会让老年人觉得自己的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感受</a:t>
            </a:r>
            <a:r>
              <a:rPr lang="zh-CN" altLang="en-US" sz="1400" dirty="0">
                <a:solidFill>
                  <a:srgbClr val="221E1F"/>
                </a:solidFill>
                <a:latin typeface="Adobe 宋体 Std L" panose="02020300000000000000" pitchFamily="18" charset="-122"/>
                <a:ea typeface="Adobe 宋体 Std L" panose="02020300000000000000" pitchFamily="18" charset="-122"/>
              </a:rPr>
              <a:t>有了知音。沟通者不减低， 但也不增加分享者所表达的， 这是最基本的要求， 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对表达</a:t>
            </a:r>
            <a:r>
              <a:rPr lang="zh-CN" altLang="en-US" sz="1400" dirty="0">
                <a:solidFill>
                  <a:srgbClr val="221E1F"/>
                </a:solidFill>
                <a:latin typeface="Adobe 宋体 Std L" panose="02020300000000000000" pitchFamily="18" charset="-122"/>
                <a:ea typeface="Adobe 宋体 Std L" panose="02020300000000000000" pitchFamily="18" charset="-122"/>
              </a:rPr>
              <a:t>出来的内容和感受有所回应</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第四层次： 沟通者能够收集所有的信息线索， 然后以另一种说法回答。属于这种</a:t>
            </a:r>
            <a:r>
              <a:rPr lang="zh-CN" altLang="en-US" sz="1400" dirty="0" smtClean="0">
                <a:solidFill>
                  <a:srgbClr val="221E1F"/>
                </a:solidFill>
                <a:latin typeface="Adobe 宋体 Std L" panose="02020300000000000000" pitchFamily="18" charset="-122"/>
                <a:ea typeface="Adobe 宋体 Std L" panose="02020300000000000000" pitchFamily="18" charset="-122"/>
              </a:rPr>
              <a:t>层次的</a:t>
            </a:r>
            <a:r>
              <a:rPr lang="zh-CN" altLang="en-US" sz="1400" dirty="0">
                <a:solidFill>
                  <a:srgbClr val="221E1F"/>
                </a:solidFill>
                <a:latin typeface="Adobe 宋体 Std L" panose="02020300000000000000" pitchFamily="18" charset="-122"/>
                <a:ea typeface="Adobe 宋体 Std L" panose="02020300000000000000" pitchFamily="18" charset="-122"/>
              </a:rPr>
              <a:t>沟通者对分享者的感受了解得比他自己还要深入。沟通者能够领悟所有的音调、字眼、表情、说话速度、姿态等。沟通者会做一番整理， 找出感受， 然后传送回去。沟通者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真的能</a:t>
            </a:r>
            <a:r>
              <a:rPr lang="zh-CN" altLang="en-US" sz="1400" dirty="0">
                <a:solidFill>
                  <a:srgbClr val="221E1F"/>
                </a:solidFill>
                <a:latin typeface="Adobe 宋体 Std L" panose="02020300000000000000" pitchFamily="18" charset="-122"/>
                <a:ea typeface="Adobe 宋体 Std L" panose="02020300000000000000" pitchFamily="18" charset="-122"/>
              </a:rPr>
              <a:t>帮助老年人更加了解自己的感受， 帮助老年人能表达更深的感觉和真意。第四层次的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者所说的话， 能表现出他对表达的人有更深的了解。他能做更多的反应， 对老年人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没有说的</a:t>
            </a:r>
            <a:r>
              <a:rPr lang="zh-CN" altLang="en-US" sz="1400" dirty="0">
                <a:solidFill>
                  <a:srgbClr val="221E1F"/>
                </a:solidFill>
                <a:latin typeface="Adobe 宋体 Std L" panose="02020300000000000000" pitchFamily="18" charset="-122"/>
                <a:ea typeface="Adobe 宋体 Std L" panose="02020300000000000000" pitchFamily="18" charset="-122"/>
              </a:rPr>
              <a:t>话， 对老年人所说的内容与含义以外的背景有所回答。无言之声就是在这层次</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出现的</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59348058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887052"/>
            <a:ext cx="11054246" cy="3970318"/>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幽默技巧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幽默也是一种良好的心理素质和出色的语言艺术的体现。幽默的沟通者往往更能与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建立良好的沟通关系， 还可温和化解一些与老年人沟通中的尴尬， 给予老年人一些</a:t>
            </a:r>
            <a:r>
              <a:rPr lang="zh-CN" altLang="en-US" sz="1400" dirty="0" smtClean="0">
                <a:solidFill>
                  <a:srgbClr val="221E1F"/>
                </a:solidFill>
                <a:latin typeface="Adobe 宋体 Std L" panose="02020300000000000000" pitchFamily="18" charset="-122"/>
                <a:ea typeface="Adobe 宋体 Std L" panose="02020300000000000000" pitchFamily="18" charset="-122"/>
              </a:rPr>
              <a:t>启示</a:t>
            </a:r>
            <a:r>
              <a:rPr lang="zh-CN" altLang="en-US" sz="1400" dirty="0">
                <a:solidFill>
                  <a:srgbClr val="221E1F"/>
                </a:solidFill>
                <a:latin typeface="Adobe 宋体 Std L" panose="02020300000000000000" pitchFamily="18" charset="-122"/>
                <a:ea typeface="Adobe 宋体 Std L" panose="02020300000000000000" pitchFamily="18" charset="-122"/>
              </a:rPr>
              <a:t>和帮助。</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“幽默” 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拉丁文</a:t>
            </a:r>
            <a:r>
              <a:rPr lang="en-US" altLang="zh-CN" sz="1400" dirty="0" err="1" smtClean="0">
                <a:solidFill>
                  <a:srgbClr val="221E1F"/>
                </a:solidFill>
                <a:latin typeface="Adobe 宋体 Std L" panose="02020300000000000000" pitchFamily="18" charset="-122"/>
                <a:ea typeface="Adobe 宋体 Std L" panose="02020300000000000000" pitchFamily="18" charset="-122"/>
              </a:rPr>
              <a:t>Humour</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的音译（最早翻译成“欧穆亚”）。其实， </a:t>
            </a:r>
            <a:r>
              <a:rPr lang="en-US" altLang="zh-CN" sz="1400" dirty="0" err="1" smtClean="0">
                <a:solidFill>
                  <a:srgbClr val="221E1F"/>
                </a:solidFill>
                <a:latin typeface="Adobe 宋体 Std L" panose="02020300000000000000" pitchFamily="18" charset="-122"/>
                <a:ea typeface="Adobe 宋体 Std L" panose="02020300000000000000" pitchFamily="18" charset="-122"/>
              </a:rPr>
              <a:t>Humour</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的本意</a:t>
            </a:r>
            <a:r>
              <a:rPr lang="zh-CN" altLang="en-US" sz="1400" dirty="0" smtClean="0">
                <a:solidFill>
                  <a:srgbClr val="221E1F"/>
                </a:solidFill>
                <a:latin typeface="Adobe 宋体 Std L" panose="02020300000000000000" pitchFamily="18" charset="-122"/>
                <a:ea typeface="Adobe 宋体 Std L" panose="02020300000000000000" pitchFamily="18" charset="-122"/>
              </a:rPr>
              <a:t>是“潮湿”</a:t>
            </a:r>
            <a:r>
              <a:rPr lang="zh-CN" altLang="en-US" sz="1400" dirty="0">
                <a:solidFill>
                  <a:srgbClr val="221E1F"/>
                </a:solidFill>
                <a:latin typeface="Adobe 宋体 Std L" panose="02020300000000000000" pitchFamily="18" charset="-122"/>
                <a:ea typeface="Adobe 宋体 Std L" panose="02020300000000000000" pitchFamily="18" charset="-122"/>
              </a:rPr>
              <a:t>， 转义是“体液”， 后来因为当时的医学界认为人的性格与他体内的体液比例</a:t>
            </a:r>
            <a:r>
              <a:rPr lang="zh-CN" altLang="en-US" sz="1400" dirty="0" smtClean="0">
                <a:solidFill>
                  <a:srgbClr val="221E1F"/>
                </a:solidFill>
                <a:latin typeface="Adobe 宋体 Std L" panose="02020300000000000000" pitchFamily="18" charset="-122"/>
                <a:ea typeface="Adobe 宋体 Std L" panose="02020300000000000000" pitchFamily="18" charset="-122"/>
              </a:rPr>
              <a:t>有关</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所以</a:t>
            </a:r>
            <a:r>
              <a:rPr lang="en-US" altLang="zh-CN" sz="1400" dirty="0" err="1" smtClean="0">
                <a:solidFill>
                  <a:srgbClr val="221E1F"/>
                </a:solidFill>
                <a:latin typeface="Adobe 宋体 Std L" panose="02020300000000000000" pitchFamily="18" charset="-122"/>
                <a:ea typeface="Adobe 宋体 Std L" panose="02020300000000000000" pitchFamily="18" charset="-122"/>
              </a:rPr>
              <a:t>Humour</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这个词就用来泛指“人的性格和气质”， 到</a:t>
            </a:r>
            <a:r>
              <a:rPr lang="zh-CN" altLang="en-US" sz="1400" dirty="0" smtClean="0">
                <a:solidFill>
                  <a:srgbClr val="221E1F"/>
                </a:solidFill>
                <a:latin typeface="Adobe 宋体 Std L" panose="02020300000000000000" pitchFamily="18" charset="-122"/>
                <a:ea typeface="Adobe 宋体 Std L" panose="02020300000000000000" pitchFamily="18" charset="-122"/>
              </a:rPr>
              <a:t>了</a:t>
            </a:r>
            <a:r>
              <a:rPr lang="en-US" altLang="zh-CN" sz="1400" dirty="0" smtClean="0">
                <a:solidFill>
                  <a:srgbClr val="221E1F"/>
                </a:solidFill>
                <a:latin typeface="Adobe 宋体 Std L" panose="02020300000000000000" pitchFamily="18" charset="-122"/>
                <a:ea typeface="Adobe 宋体 Std L" panose="02020300000000000000" pitchFamily="18" charset="-122"/>
              </a:rPr>
              <a:t>17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世纪， 才渐渐地演变</a:t>
            </a:r>
            <a:r>
              <a:rPr lang="zh-CN" altLang="en-US" sz="1400" dirty="0" smtClean="0">
                <a:solidFill>
                  <a:srgbClr val="221E1F"/>
                </a:solidFill>
                <a:latin typeface="Adobe 宋体 Std L" panose="02020300000000000000" pitchFamily="18" charset="-122"/>
                <a:ea typeface="Adobe 宋体 Std L" panose="02020300000000000000" pitchFamily="18" charset="-122"/>
              </a:rPr>
              <a:t>成一</a:t>
            </a:r>
            <a:r>
              <a:rPr lang="zh-CN" altLang="en-US" sz="1400" dirty="0">
                <a:solidFill>
                  <a:srgbClr val="221E1F"/>
                </a:solidFill>
                <a:latin typeface="Adobe 宋体 Std L" panose="02020300000000000000" pitchFamily="18" charset="-122"/>
                <a:ea typeface="Adobe 宋体 Std L" panose="02020300000000000000" pitchFamily="18" charset="-122"/>
              </a:rPr>
              <a:t>个专指“性格乐观、思维机敏” 的美学名词</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世纪</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年代， 当时中国著名的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语言学家</a:t>
            </a:r>
            <a:r>
              <a:rPr lang="zh-CN" altLang="en-US" sz="1400" dirty="0">
                <a:solidFill>
                  <a:srgbClr val="221E1F"/>
                </a:solidFill>
                <a:latin typeface="Adobe 宋体 Std L" panose="02020300000000000000" pitchFamily="18" charset="-122"/>
                <a:ea typeface="Adobe 宋体 Std L" panose="02020300000000000000" pitchFamily="18" charset="-122"/>
              </a:rPr>
              <a:t>和文学家林语堂先生把它音译成“幽默”， 用来表达“言谈举止有趣而意味深长”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这个概念</a:t>
            </a:r>
            <a:r>
              <a:rPr lang="zh-CN" altLang="en-US" sz="1400" dirty="0">
                <a:solidFill>
                  <a:srgbClr val="221E1F"/>
                </a:solidFill>
                <a:latin typeface="Adobe 宋体 Std L" panose="02020300000000000000" pitchFamily="18" charset="-122"/>
                <a:ea typeface="Adobe 宋体 Std L" panose="02020300000000000000" pitchFamily="18" charset="-122"/>
              </a:rPr>
              <a:t>， 从此就有了“幽默” 这个</a:t>
            </a:r>
            <a:r>
              <a:rPr lang="zh-CN" altLang="en-US" sz="1400" dirty="0" smtClean="0">
                <a:solidFill>
                  <a:srgbClr val="221E1F"/>
                </a:solidFill>
                <a:latin typeface="Adobe 宋体 Std L" panose="02020300000000000000" pitchFamily="18" charset="-122"/>
                <a:ea typeface="Adobe 宋体 Std L" panose="02020300000000000000" pitchFamily="18" charset="-122"/>
              </a:rPr>
              <a:t>词。</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幽默有积极和消极之分。积极的幽默有自嘲， 分享笑话、喜剧电影、搞笑图片等， </a:t>
            </a:r>
            <a:r>
              <a:rPr lang="zh-CN" altLang="en-US" sz="1400" dirty="0" smtClean="0">
                <a:solidFill>
                  <a:srgbClr val="221E1F"/>
                </a:solidFill>
                <a:latin typeface="Adobe 宋体 Std L" panose="02020300000000000000" pitchFamily="18" charset="-122"/>
                <a:ea typeface="Adobe 宋体 Std L" panose="02020300000000000000" pitchFamily="18" charset="-122"/>
              </a:rPr>
              <a:t>如“</a:t>
            </a:r>
            <a:r>
              <a:rPr lang="zh-CN" altLang="en-US" sz="1400" dirty="0">
                <a:solidFill>
                  <a:srgbClr val="221E1F"/>
                </a:solidFill>
                <a:latin typeface="Adobe 宋体 Std L" panose="02020300000000000000" pitchFamily="18" charset="-122"/>
                <a:ea typeface="Adobe 宋体 Std L" panose="02020300000000000000" pitchFamily="18" charset="-122"/>
              </a:rPr>
              <a:t>张奶奶， 以后您就叫我燕子， 可您看我这么胖， 肯定飞不起来， 就留在您身边照顾</a:t>
            </a:r>
            <a:r>
              <a:rPr lang="zh-CN" altLang="en-US" sz="1400" dirty="0" smtClean="0">
                <a:solidFill>
                  <a:srgbClr val="221E1F"/>
                </a:solidFill>
                <a:latin typeface="Adobe 宋体 Std L" panose="02020300000000000000" pitchFamily="18" charset="-122"/>
                <a:ea typeface="Adobe 宋体 Std L" panose="02020300000000000000" pitchFamily="18" charset="-122"/>
              </a:rPr>
              <a:t>您吧</a:t>
            </a:r>
            <a:r>
              <a:rPr lang="zh-CN" altLang="en-US" sz="1400" dirty="0">
                <a:solidFill>
                  <a:srgbClr val="221E1F"/>
                </a:solidFill>
                <a:latin typeface="Adobe 宋体 Std L" panose="02020300000000000000" pitchFamily="18" charset="-122"/>
                <a:ea typeface="Adobe 宋体 Std L" panose="02020300000000000000" pitchFamily="18" charset="-122"/>
              </a:rPr>
              <a:t>”。消极的幽默有歧视、嘲笑他人、讲黄色不雅笑话等。与老年人沟通中， 要使用</a:t>
            </a:r>
            <a:r>
              <a:rPr lang="zh-CN" altLang="en-US" sz="1400" dirty="0" smtClean="0">
                <a:solidFill>
                  <a:srgbClr val="221E1F"/>
                </a:solidFill>
                <a:latin typeface="Adobe 宋体 Std L" panose="02020300000000000000" pitchFamily="18" charset="-122"/>
                <a:ea typeface="Adobe 宋体 Std L" panose="02020300000000000000" pitchFamily="18" charset="-122"/>
              </a:rPr>
              <a:t>积极幽默</a:t>
            </a:r>
            <a:r>
              <a:rPr lang="zh-CN" altLang="en-US" sz="1400" dirty="0">
                <a:solidFill>
                  <a:srgbClr val="221E1F"/>
                </a:solidFill>
                <a:latin typeface="Adobe 宋体 Std L" panose="02020300000000000000" pitchFamily="18" charset="-122"/>
                <a:ea typeface="Adobe 宋体 Std L" panose="02020300000000000000" pitchFamily="18" charset="-122"/>
              </a:rPr>
              <a:t>， 而非消极幽默。</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幽默的技巧有很多， 沟通者可以根据具体沟通情景灵活使用</a:t>
            </a:r>
            <a:r>
              <a:rPr lang="zh-CN" altLang="en-US" sz="1400" dirty="0" smtClean="0">
                <a:solidFill>
                  <a:srgbClr val="221E1F"/>
                </a:solidFill>
                <a:latin typeface="Adobe 宋体 Std L" panose="02020300000000000000" pitchFamily="18" charset="-122"/>
                <a:ea typeface="Adobe 宋体 Std L" panose="02020300000000000000" pitchFamily="18" charset="-122"/>
              </a:rPr>
              <a:t>。中国</a:t>
            </a:r>
            <a:r>
              <a:rPr lang="zh-CN" altLang="en-US" sz="1400" dirty="0">
                <a:solidFill>
                  <a:srgbClr val="221E1F"/>
                </a:solidFill>
                <a:latin typeface="Adobe 宋体 Std L" panose="02020300000000000000" pitchFamily="18" charset="-122"/>
                <a:ea typeface="Adobe 宋体 Std L" panose="02020300000000000000" pitchFamily="18" charset="-122"/>
              </a:rPr>
              <a:t>汉字博大精深， 相同的语音， 多样的词义有时会造成很多误解， 但也不乏出现</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一些</a:t>
            </a:r>
            <a:r>
              <a:rPr lang="zh-CN" altLang="en-US" sz="1400" dirty="0">
                <a:solidFill>
                  <a:srgbClr val="221E1F"/>
                </a:solidFill>
                <a:latin typeface="Adobe 宋体 Std L" panose="02020300000000000000" pitchFamily="18" charset="-122"/>
                <a:ea typeface="Adobe 宋体 Std L" panose="02020300000000000000" pitchFamily="18" charset="-122"/>
              </a:rPr>
              <a:t>幽默效果</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26207524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887052"/>
            <a:ext cx="11054246" cy="4616648"/>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（五） 具体化技巧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所谓具体化， 就是当与老年人沟通过程中， 老年人表述的信息不够具体， 以至于</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不能准确掌握老年人传递的信息和感受时， 采用的具体性澄清技术</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具体化技巧可以帮助沟通者将老年人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表述含糊不清</a:t>
            </a:r>
            <a:r>
              <a:rPr lang="zh-CN" altLang="en-US" sz="1400" dirty="0">
                <a:solidFill>
                  <a:srgbClr val="221E1F"/>
                </a:solidFill>
                <a:latin typeface="Adobe 宋体 Std L" panose="02020300000000000000" pitchFamily="18" charset="-122"/>
                <a:ea typeface="Adobe 宋体 Std L" panose="02020300000000000000" pitchFamily="18" charset="-122"/>
              </a:rPr>
              <a:t>的问题澄清出来， 也能帮助老年人在具体问题启示下， 找到自己的真实感受</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具体化技巧适用范围比较广泛。首先， 将模糊问题具体化。老年人用含糊的字表达</a:t>
            </a:r>
            <a:r>
              <a:rPr lang="zh-CN" altLang="en-US" sz="1400" dirty="0" smtClean="0">
                <a:solidFill>
                  <a:srgbClr val="221E1F"/>
                </a:solidFill>
                <a:latin typeface="Adobe 宋体 Std L" panose="02020300000000000000" pitchFamily="18" charset="-122"/>
                <a:ea typeface="Adobe 宋体 Std L" panose="02020300000000000000" pitchFamily="18" charset="-122"/>
              </a:rPr>
              <a:t>其心理</a:t>
            </a:r>
            <a:r>
              <a:rPr lang="zh-CN" altLang="en-US" sz="1400" dirty="0">
                <a:solidFill>
                  <a:srgbClr val="221E1F"/>
                </a:solidFill>
                <a:latin typeface="Adobe 宋体 Std L" panose="02020300000000000000" pitchFamily="18" charset="-122"/>
                <a:ea typeface="Adobe 宋体 Std L" panose="02020300000000000000" pitchFamily="18" charset="-122"/>
              </a:rPr>
              <a:t>问题， 如“我烦死了” “我感到绝望” 等， 沟通者要设法将模糊的情绪、思想</a:t>
            </a:r>
            <a:r>
              <a:rPr lang="zh-CN" altLang="en-US" sz="1400" dirty="0" smtClean="0">
                <a:solidFill>
                  <a:srgbClr val="221E1F"/>
                </a:solidFill>
                <a:latin typeface="Adobe 宋体 Std L" panose="02020300000000000000" pitchFamily="18" charset="-122"/>
                <a:ea typeface="Adobe 宋体 Std L" panose="02020300000000000000" pitchFamily="18" charset="-122"/>
              </a:rPr>
              <a:t>清晰化。 </a:t>
            </a:r>
            <a:r>
              <a:rPr lang="zh-CN" altLang="en-US" sz="1400" dirty="0">
                <a:solidFill>
                  <a:srgbClr val="221E1F"/>
                </a:solidFill>
                <a:latin typeface="Adobe 宋体 Std L" panose="02020300000000000000" pitchFamily="18" charset="-122"/>
                <a:ea typeface="Adobe 宋体 Std L" panose="02020300000000000000" pitchFamily="18" charset="-122"/>
              </a:rPr>
              <a:t>通过沟通， 沟通者可把握老年人所说</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的倒霉</a:t>
            </a:r>
            <a:r>
              <a:rPr lang="zh-CN" altLang="en-US" sz="1400" dirty="0">
                <a:solidFill>
                  <a:srgbClr val="221E1F"/>
                </a:solidFill>
                <a:latin typeface="Adobe 宋体 Std L" panose="02020300000000000000" pitchFamily="18" charset="-122"/>
                <a:ea typeface="Adobe 宋体 Std L" panose="02020300000000000000" pitchFamily="18" charset="-122"/>
              </a:rPr>
              <a:t>事， 能进一步了解老年人的认知方式和行为特点。有时， 老年人觉得烦恼、不安， </a:t>
            </a:r>
            <a:r>
              <a:rPr lang="zh-CN" altLang="en-US" sz="1400" dirty="0" smtClean="0">
                <a:solidFill>
                  <a:srgbClr val="221E1F"/>
                </a:solidFill>
                <a:latin typeface="Adobe 宋体 Std L" panose="02020300000000000000" pitchFamily="18" charset="-122"/>
                <a:ea typeface="Adobe 宋体 Std L" panose="02020300000000000000" pitchFamily="18" charset="-122"/>
              </a:rPr>
              <a:t>具体化</a:t>
            </a:r>
            <a:r>
              <a:rPr lang="zh-CN" altLang="en-US" sz="1400" dirty="0">
                <a:solidFill>
                  <a:srgbClr val="221E1F"/>
                </a:solidFill>
                <a:latin typeface="Adobe 宋体 Std L" panose="02020300000000000000" pitchFamily="18" charset="-122"/>
                <a:ea typeface="Adobe 宋体 Std L" panose="02020300000000000000" pitchFamily="18" charset="-122"/>
              </a:rPr>
              <a:t>询问后， 或许会发现问题并没有什么大不了。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其次， 将过分概括化的问题具体化。过分概括化的问题即是以偏概全的思维方式。将</a:t>
            </a:r>
            <a:r>
              <a:rPr lang="zh-CN" altLang="en-US" sz="1400" dirty="0" smtClean="0">
                <a:solidFill>
                  <a:srgbClr val="221E1F"/>
                </a:solidFill>
                <a:latin typeface="Adobe 宋体 Std L" panose="02020300000000000000" pitchFamily="18" charset="-122"/>
                <a:ea typeface="Adobe 宋体 Std L" panose="02020300000000000000" pitchFamily="18" charset="-122"/>
              </a:rPr>
              <a:t>个别</a:t>
            </a:r>
            <a:r>
              <a:rPr lang="zh-CN" altLang="en-US" sz="1400" dirty="0">
                <a:solidFill>
                  <a:srgbClr val="221E1F"/>
                </a:solidFill>
                <a:latin typeface="Adobe 宋体 Std L" panose="02020300000000000000" pitchFamily="18" charset="-122"/>
                <a:ea typeface="Adobe 宋体 Std L" panose="02020300000000000000" pitchFamily="18" charset="-122"/>
              </a:rPr>
              <a:t>事件上升为一般结论； 对某一事件的看法发展成对某人的看法， 把过去扩大到现在和</a:t>
            </a:r>
            <a:r>
              <a:rPr lang="zh-CN" altLang="en-US" sz="1400" dirty="0" smtClean="0">
                <a:solidFill>
                  <a:srgbClr val="221E1F"/>
                </a:solidFill>
                <a:latin typeface="Adobe 宋体 Std L" panose="02020300000000000000" pitchFamily="18" charset="-122"/>
                <a:ea typeface="Adobe 宋体 Std L" panose="02020300000000000000" pitchFamily="18" charset="-122"/>
              </a:rPr>
              <a:t>未来</a:t>
            </a:r>
            <a:r>
              <a:rPr lang="zh-CN" altLang="en-US" sz="1400" dirty="0">
                <a:solidFill>
                  <a:srgbClr val="221E1F"/>
                </a:solidFill>
                <a:latin typeface="Adobe 宋体 Std L" panose="02020300000000000000" pitchFamily="18" charset="-122"/>
                <a:ea typeface="Adobe 宋体 Std L" panose="02020300000000000000" pitchFamily="18" charset="-122"/>
              </a:rPr>
              <a:t>。如他们都不喜欢我、我很蠢、他坏透了等。这就需要予以澄清。如沟通者“你说院里</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的老年人</a:t>
            </a:r>
            <a:r>
              <a:rPr lang="zh-CN" altLang="en-US" sz="1400" dirty="0">
                <a:solidFill>
                  <a:srgbClr val="221E1F"/>
                </a:solidFill>
                <a:latin typeface="Adobe 宋体 Std L" panose="02020300000000000000" pitchFamily="18" charset="-122"/>
                <a:ea typeface="Adobe 宋体 Std L" panose="02020300000000000000" pitchFamily="18" charset="-122"/>
              </a:rPr>
              <a:t>都对你不好， 是谁对你不好？ 在哪些事情上对你不好？ 能举些例子吗？” 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具体化分析</a:t>
            </a:r>
            <a:r>
              <a:rPr lang="zh-CN" altLang="en-US" sz="1400" dirty="0">
                <a:solidFill>
                  <a:srgbClr val="221E1F"/>
                </a:solidFill>
                <a:latin typeface="Adobe 宋体 Std L" panose="02020300000000000000" pitchFamily="18" charset="-122"/>
                <a:ea typeface="Adobe 宋体 Std L" panose="02020300000000000000" pitchFamily="18" charset="-122"/>
              </a:rPr>
              <a:t>， 发现根源在过分概括化的思维， 一是把个别人扩大到其他人； 二是把开玩笑当作对</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不好， 从而影响到他对同屋老年人的看法， 对人际关系产生不良评价， 进而影响到情绪， </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抑郁、不信任等心理。这是一种认知的偏差， 需用通过认知疗法来改变其错误的认知</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再次</a:t>
            </a:r>
            <a:r>
              <a:rPr lang="zh-CN" altLang="en-US" sz="1400" dirty="0">
                <a:solidFill>
                  <a:srgbClr val="221E1F"/>
                </a:solidFill>
                <a:latin typeface="Adobe 宋体 Std L" panose="02020300000000000000" pitchFamily="18" charset="-122"/>
                <a:ea typeface="Adobe 宋体 Std L" panose="02020300000000000000" pitchFamily="18" charset="-122"/>
              </a:rPr>
              <a:t>， 将概念不清的问题具体化。概念不清的解决方法： 对概念进行解释、澄清。</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有些</a:t>
            </a:r>
            <a:r>
              <a:rPr lang="zh-CN" altLang="en-US" sz="1400" dirty="0">
                <a:solidFill>
                  <a:srgbClr val="221E1F"/>
                </a:solidFill>
                <a:latin typeface="Adobe 宋体 Std L" panose="02020300000000000000" pitchFamily="18" charset="-122"/>
                <a:ea typeface="Adobe 宋体 Std L" panose="02020300000000000000" pitchFamily="18" charset="-122"/>
              </a:rPr>
              <a:t>老年人没有真正了解某些“疾病”， 乱给自己贴标签， 如“神经病” “精神分裂症” </a:t>
            </a:r>
            <a:r>
              <a:rPr lang="zh-CN" altLang="en-US" sz="1400" dirty="0" smtClean="0">
                <a:solidFill>
                  <a:srgbClr val="221E1F"/>
                </a:solidFill>
                <a:latin typeface="Adobe 宋体 Std L" panose="02020300000000000000" pitchFamily="18" charset="-122"/>
                <a:ea typeface="Adobe 宋体 Std L" panose="02020300000000000000" pitchFamily="18" charset="-122"/>
              </a:rPr>
              <a:t>“心脏病” </a:t>
            </a:r>
            <a:r>
              <a:rPr lang="zh-CN" altLang="en-US" sz="1400" dirty="0">
                <a:solidFill>
                  <a:srgbClr val="221E1F"/>
                </a:solidFill>
                <a:latin typeface="Adobe 宋体 Std L" panose="02020300000000000000" pitchFamily="18" charset="-122"/>
                <a:ea typeface="Adobe 宋体 Std L" panose="02020300000000000000" pitchFamily="18" charset="-122"/>
              </a:rPr>
              <a:t>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2042383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5" y="122554"/>
            <a:ext cx="11054246" cy="6555641"/>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（六） 批评技巧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批评是指出所认为的缺点和错误或对缺点和错误所提出的意见。批评总会给人不好</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的感受</a:t>
            </a:r>
            <a:r>
              <a:rPr lang="zh-CN" altLang="en-US" sz="1400" dirty="0">
                <a:solidFill>
                  <a:srgbClr val="221E1F"/>
                </a:solidFill>
                <a:latin typeface="Adobe 宋体 Std L" panose="02020300000000000000" pitchFamily="18" charset="-122"/>
                <a:ea typeface="Adobe 宋体 Std L" panose="02020300000000000000" pitchFamily="18" charset="-122"/>
              </a:rPr>
              <a:t>， 因此要减少使用该技巧的频率。如果必须使用时， 也要注意方式方法。沟通者要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让过失</a:t>
            </a:r>
            <a:r>
              <a:rPr lang="zh-CN" altLang="en-US" sz="1400" dirty="0">
                <a:solidFill>
                  <a:srgbClr val="221E1F"/>
                </a:solidFill>
                <a:latin typeface="Adobe 宋体 Std L" panose="02020300000000000000" pitchFamily="18" charset="-122"/>
                <a:ea typeface="Adobe 宋体 Std L" panose="02020300000000000000" pitchFamily="18" charset="-122"/>
              </a:rPr>
              <a:t>看起来更容易改正， 让老年人相信， 改进自己的弱点并不是那么困难</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绵里藏针</a:t>
            </a:r>
            <a:r>
              <a:rPr lang="zh-CN" altLang="en-US" sz="1400" dirty="0">
                <a:solidFill>
                  <a:srgbClr val="221E1F"/>
                </a:solidFill>
                <a:latin typeface="Adobe 宋体 Std L" panose="02020300000000000000" pitchFamily="18" charset="-122"/>
                <a:ea typeface="Adobe 宋体 Std L" panose="02020300000000000000" pitchFamily="18" charset="-122"/>
              </a:rPr>
              <a:t>暗批评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批评老年人不在于语言的尖刻而在于形式的巧妙， 其关键是朦胧、含蓄。如“</a:t>
            </a:r>
            <a:r>
              <a:rPr lang="zh-CN" altLang="en-US" sz="1400" dirty="0" smtClean="0">
                <a:solidFill>
                  <a:srgbClr val="221E1F"/>
                </a:solidFill>
                <a:latin typeface="Adobe 宋体 Std L" panose="02020300000000000000" pitchFamily="18" charset="-122"/>
                <a:ea typeface="Adobe 宋体 Std L" panose="02020300000000000000" pitchFamily="18" charset="-122"/>
              </a:rPr>
              <a:t>李奶奶</a:t>
            </a:r>
            <a:r>
              <a:rPr lang="zh-CN" altLang="en-US" sz="1400" dirty="0">
                <a:solidFill>
                  <a:srgbClr val="221E1F"/>
                </a:solidFill>
                <a:latin typeface="Adobe 宋体 Std L" panose="02020300000000000000" pitchFamily="18" charset="-122"/>
                <a:ea typeface="Adobe 宋体 Std L" panose="02020300000000000000" pitchFamily="18" charset="-122"/>
              </a:rPr>
              <a:t>， 您最近血糖升高了， 我得把您的小蛋糕先藏起来， 要不李大夫来了可不得了”。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既阻止了李奶奶进食零食， 又借用李大夫的权威批评了李奶奶。</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正话</a:t>
            </a:r>
            <a:r>
              <a:rPr lang="zh-CN" altLang="en-US" sz="1400" dirty="0">
                <a:solidFill>
                  <a:srgbClr val="221E1F"/>
                </a:solidFill>
                <a:latin typeface="Adobe 宋体 Std L" panose="02020300000000000000" pitchFamily="18" charset="-122"/>
                <a:ea typeface="Adobe 宋体 Std L" panose="02020300000000000000" pitchFamily="18" charset="-122"/>
              </a:rPr>
              <a:t>反说借批评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古语云： “将欲取之， 必先予之。” 沟通者在批评老年人时， 有时为了更好地达到</a:t>
            </a:r>
            <a:r>
              <a:rPr lang="zh-CN" altLang="en-US" sz="1400" dirty="0" smtClean="0">
                <a:solidFill>
                  <a:srgbClr val="221E1F"/>
                </a:solidFill>
                <a:latin typeface="Adobe 宋体 Std L" panose="02020300000000000000" pitchFamily="18" charset="-122"/>
                <a:ea typeface="Adobe 宋体 Std L" panose="02020300000000000000" pitchFamily="18" charset="-122"/>
              </a:rPr>
              <a:t>目的</a:t>
            </a:r>
            <a:r>
              <a:rPr lang="zh-CN" altLang="en-US" sz="1400" dirty="0">
                <a:solidFill>
                  <a:srgbClr val="221E1F"/>
                </a:solidFill>
                <a:latin typeface="Adobe 宋体 Std L" panose="02020300000000000000" pitchFamily="18" charset="-122"/>
                <a:ea typeface="Adobe 宋体 Std L" panose="02020300000000000000" pitchFamily="18" charset="-122"/>
              </a:rPr>
              <a:t>， 故意正话反说， 反而更能成功。如“今天我给大家讲讲吸烟的好处。第一大好处是</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可以防</a:t>
            </a:r>
            <a:r>
              <a:rPr lang="zh-CN" altLang="en-US" sz="1400" dirty="0">
                <a:solidFill>
                  <a:srgbClr val="221E1F"/>
                </a:solidFill>
                <a:latin typeface="Adobe 宋体 Std L" panose="02020300000000000000" pitchFamily="18" charset="-122"/>
                <a:ea typeface="Adobe 宋体 Std L" panose="02020300000000000000" pitchFamily="18" charset="-122"/>
              </a:rPr>
              <a:t>小偷。因为吸烟会引起咳嗽， 晚上一咳嗽， 小偷就不敢来了。第二大好处是永远年轻。烟吸得多了， 寿命就会变短， 这样就永远别想老了。</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有意</a:t>
            </a:r>
            <a:r>
              <a:rPr lang="zh-CN" altLang="en-US" sz="1400" dirty="0">
                <a:solidFill>
                  <a:srgbClr val="221E1F"/>
                </a:solidFill>
                <a:latin typeface="Adobe 宋体 Std L" panose="02020300000000000000" pitchFamily="18" charset="-122"/>
                <a:ea typeface="Adobe 宋体 Std L" panose="02020300000000000000" pitchFamily="18" charset="-122"/>
              </a:rPr>
              <a:t>沉默示批评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在批评老年人的时候， 有意识地保持沉默， 用眼神、微笑去批评老年人也是一种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较好的</a:t>
            </a:r>
            <a:r>
              <a:rPr lang="zh-CN" altLang="en-US" sz="1400" dirty="0">
                <a:solidFill>
                  <a:srgbClr val="221E1F"/>
                </a:solidFill>
                <a:latin typeface="Adobe 宋体 Std L" panose="02020300000000000000" pitchFamily="18" charset="-122"/>
                <a:ea typeface="Adobe 宋体 Std L" panose="02020300000000000000" pitchFamily="18" charset="-122"/>
              </a:rPr>
              <a:t>方式。对有过错的老年人， 只要你会心地对他一笑， 他往往既心知肚明， 又感到这是</a:t>
            </a:r>
            <a:r>
              <a:rPr lang="zh-CN" altLang="en-US" sz="1400" dirty="0" smtClean="0">
                <a:solidFill>
                  <a:srgbClr val="221E1F"/>
                </a:solidFill>
                <a:latin typeface="Adobe 宋体 Std L" panose="02020300000000000000" pitchFamily="18" charset="-122"/>
                <a:ea typeface="Adobe 宋体 Std L" panose="02020300000000000000" pitchFamily="18" charset="-122"/>
              </a:rPr>
              <a:t>对他</a:t>
            </a:r>
            <a:r>
              <a:rPr lang="zh-CN" altLang="en-US" sz="1400" dirty="0">
                <a:solidFill>
                  <a:srgbClr val="221E1F"/>
                </a:solidFill>
                <a:latin typeface="Adobe 宋体 Std L" panose="02020300000000000000" pitchFamily="18" charset="-122"/>
                <a:ea typeface="Adobe 宋体 Std L" panose="02020300000000000000" pitchFamily="18" charset="-122"/>
              </a:rPr>
              <a:t>的一种莫大的尊重、特殊的信任。使老年人在沉默的氛围中感受到你的不满和责备， </a:t>
            </a:r>
            <a:r>
              <a:rPr lang="zh-CN" altLang="en-US" sz="1400" dirty="0" smtClean="0">
                <a:solidFill>
                  <a:srgbClr val="221E1F"/>
                </a:solidFill>
                <a:latin typeface="Adobe 宋体 Std L" panose="02020300000000000000" pitchFamily="18" charset="-122"/>
                <a:ea typeface="Adobe 宋体 Std L" panose="02020300000000000000" pitchFamily="18" charset="-122"/>
              </a:rPr>
              <a:t>从而</a:t>
            </a:r>
            <a:r>
              <a:rPr lang="zh-CN" altLang="en-US" sz="1400" dirty="0">
                <a:solidFill>
                  <a:srgbClr val="221E1F"/>
                </a:solidFill>
                <a:latin typeface="Adobe 宋体 Std L" panose="02020300000000000000" pitchFamily="18" charset="-122"/>
                <a:ea typeface="Adobe 宋体 Std L" panose="02020300000000000000" pitchFamily="18" charset="-122"/>
              </a:rPr>
              <a:t>领悟到自己的过错。</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借</a:t>
            </a:r>
            <a:r>
              <a:rPr lang="zh-CN" altLang="en-US" sz="1400" dirty="0">
                <a:solidFill>
                  <a:srgbClr val="221E1F"/>
                </a:solidFill>
                <a:latin typeface="Adobe 宋体 Std L" panose="02020300000000000000" pitchFamily="18" charset="-122"/>
                <a:ea typeface="Adobe 宋体 Std L" panose="02020300000000000000" pitchFamily="18" charset="-122"/>
              </a:rPr>
              <a:t>己道人巧批评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批评自己亲身经历的相类似事情， 达到让老年人领悟的效果</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对比</a:t>
            </a:r>
            <a:r>
              <a:rPr lang="zh-CN" altLang="en-US" sz="1400" dirty="0">
                <a:solidFill>
                  <a:srgbClr val="221E1F"/>
                </a:solidFill>
                <a:latin typeface="Adobe 宋体 Std L" panose="02020300000000000000" pitchFamily="18" charset="-122"/>
                <a:ea typeface="Adobe 宋体 Std L" panose="02020300000000000000" pitchFamily="18" charset="-122"/>
              </a:rPr>
              <a:t>揭示比喻批评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黑白鲜明的对比与比喻常给人心灵震动， 使之产生出人意料的效果</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褒贬</a:t>
            </a:r>
            <a:r>
              <a:rPr lang="zh-CN" altLang="en-US" sz="1400" dirty="0">
                <a:solidFill>
                  <a:srgbClr val="221E1F"/>
                </a:solidFill>
                <a:latin typeface="Adobe 宋体 Std L" panose="02020300000000000000" pitchFamily="18" charset="-122"/>
                <a:ea typeface="Adobe 宋体 Std L" panose="02020300000000000000" pitchFamily="18" charset="-122"/>
              </a:rPr>
              <a:t>有致妙批评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心理学研究表明， 人在听了赞扬之后再听批评， 心理要容易接受得多。这种方法也</a:t>
            </a:r>
            <a:r>
              <a:rPr lang="zh-CN" altLang="en-US" sz="1400" dirty="0" smtClean="0">
                <a:solidFill>
                  <a:srgbClr val="221E1F"/>
                </a:solidFill>
                <a:latin typeface="Adobe 宋体 Std L" panose="02020300000000000000" pitchFamily="18" charset="-122"/>
                <a:ea typeface="Adobe 宋体 Std L" panose="02020300000000000000" pitchFamily="18" charset="-122"/>
              </a:rPr>
              <a:t>被叫</a:t>
            </a:r>
            <a:r>
              <a:rPr lang="zh-CN" altLang="en-US" sz="1400" dirty="0">
                <a:solidFill>
                  <a:srgbClr val="221E1F"/>
                </a:solidFill>
                <a:latin typeface="Adobe 宋体 Std L" panose="02020300000000000000" pitchFamily="18" charset="-122"/>
                <a:ea typeface="Adobe 宋体 Std L" panose="02020300000000000000" pitchFamily="18" charset="-122"/>
              </a:rPr>
              <a:t>作三明治法， 先表扬， 再批评， 再表扬</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36878158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4" y="1111905"/>
            <a:ext cx="10815331" cy="3647152"/>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（七） 自我表露技巧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“自我表露” 一词由人本主义心理学家西尼</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朱拉德</a:t>
            </a:r>
            <a:r>
              <a:rPr lang="zh-CN" altLang="en-US" sz="1400" dirty="0" smtClean="0">
                <a:solidFill>
                  <a:srgbClr val="221E1F"/>
                </a:solidFill>
                <a:latin typeface="Adobe 宋体 Std L" panose="02020300000000000000" pitchFamily="18" charset="-122"/>
                <a:ea typeface="Adobe 宋体 Std L" panose="02020300000000000000" pitchFamily="18" charset="-122"/>
              </a:rPr>
              <a:t>于</a:t>
            </a:r>
            <a:r>
              <a:rPr lang="en-US" altLang="zh-CN" sz="1400" dirty="0" smtClean="0">
                <a:solidFill>
                  <a:srgbClr val="221E1F"/>
                </a:solidFill>
                <a:latin typeface="Adobe 宋体 Std L" panose="02020300000000000000" pitchFamily="18" charset="-122"/>
                <a:ea typeface="Adobe 宋体 Std L" panose="02020300000000000000" pitchFamily="18" charset="-122"/>
              </a:rPr>
              <a:t>195</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8</a:t>
            </a:r>
            <a:r>
              <a:rPr lang="zh-CN" altLang="en-US" sz="1400" dirty="0" smtClean="0">
                <a:solidFill>
                  <a:srgbClr val="221E1F"/>
                </a:solidFill>
                <a:latin typeface="Adobe 宋体 Std L" panose="02020300000000000000" pitchFamily="18" charset="-122"/>
                <a:ea typeface="Adobe 宋体 Std L" panose="02020300000000000000" pitchFamily="18" charset="-122"/>
              </a:rPr>
              <a:t>年</a:t>
            </a:r>
            <a:r>
              <a:rPr lang="zh-CN" altLang="en-US" sz="1400" dirty="0">
                <a:solidFill>
                  <a:srgbClr val="221E1F"/>
                </a:solidFill>
                <a:latin typeface="Adobe 宋体 Std L" panose="02020300000000000000" pitchFamily="18" charset="-122"/>
                <a:ea typeface="Adobe 宋体 Std L" panose="02020300000000000000" pitchFamily="18" charset="-122"/>
              </a:rPr>
              <a:t>提出， 他认为自我</a:t>
            </a:r>
            <a:r>
              <a:rPr lang="zh-CN" altLang="en-US" sz="1400" dirty="0" smtClean="0">
                <a:solidFill>
                  <a:srgbClr val="221E1F"/>
                </a:solidFill>
                <a:latin typeface="Adobe 宋体 Std L" panose="02020300000000000000" pitchFamily="18" charset="-122"/>
                <a:ea typeface="Adobe 宋体 Std L" panose="02020300000000000000" pitchFamily="18" charset="-122"/>
              </a:rPr>
              <a:t>表露就是</a:t>
            </a:r>
            <a:r>
              <a:rPr lang="zh-CN" altLang="en-US" sz="1400" dirty="0">
                <a:solidFill>
                  <a:srgbClr val="221E1F"/>
                </a:solidFill>
                <a:latin typeface="Adobe 宋体 Std L" panose="02020300000000000000" pitchFamily="18" charset="-122"/>
                <a:ea typeface="Adobe 宋体 Std L" panose="02020300000000000000" pitchFamily="18" charset="-122"/>
              </a:rPr>
              <a:t>让目标人了解有关自己的信息， 目标人就是将个人信息与其进行交流的人。后来， </a:t>
            </a:r>
            <a:r>
              <a:rPr lang="zh-CN" altLang="en-US" sz="1400" dirty="0" smtClean="0">
                <a:solidFill>
                  <a:srgbClr val="221E1F"/>
                </a:solidFill>
                <a:latin typeface="Adobe 宋体 Std L" panose="02020300000000000000" pitchFamily="18" charset="-122"/>
                <a:ea typeface="Adobe 宋体 Std L" panose="02020300000000000000" pitchFamily="18" charset="-122"/>
              </a:rPr>
              <a:t>他又</a:t>
            </a:r>
            <a:r>
              <a:rPr lang="zh-CN" altLang="en-US" sz="1400" dirty="0">
                <a:solidFill>
                  <a:srgbClr val="221E1F"/>
                </a:solidFill>
                <a:latin typeface="Adobe 宋体 Std L" panose="02020300000000000000" pitchFamily="18" charset="-122"/>
                <a:ea typeface="Adobe 宋体 Std L" panose="02020300000000000000" pitchFamily="18" charset="-122"/>
              </a:rPr>
              <a:t>在</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透明的自我</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中将自我表露界定为， 告诉另外一个人关于自己的信息， 真诚地与</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他人</a:t>
            </a:r>
            <a:r>
              <a:rPr lang="zh-CN" altLang="en-US" sz="1400" dirty="0">
                <a:solidFill>
                  <a:srgbClr val="221E1F"/>
                </a:solidFill>
                <a:latin typeface="Adobe 宋体 Std L" panose="02020300000000000000" pitchFamily="18" charset="-122"/>
                <a:ea typeface="Adobe 宋体 Std L" panose="02020300000000000000" pitchFamily="18" charset="-122"/>
              </a:rPr>
              <a:t>分享自己个人的、私密的想法与感觉的过程</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err="1" smtClean="0">
                <a:solidFill>
                  <a:srgbClr val="221E1F"/>
                </a:solidFill>
                <a:latin typeface="Adobe 宋体 Std L" panose="02020300000000000000" pitchFamily="18" charset="-122"/>
                <a:ea typeface="Adobe 宋体 Std L" panose="02020300000000000000" pitchFamily="18" charset="-122"/>
              </a:rPr>
              <a:t>Derlega</a:t>
            </a:r>
            <a:r>
              <a:rPr lang="zh-CN" altLang="en-US" sz="1400" dirty="0" smtClean="0">
                <a:solidFill>
                  <a:srgbClr val="221E1F"/>
                </a:solidFill>
                <a:latin typeface="Adobe 宋体 Std L" panose="02020300000000000000" pitchFamily="18" charset="-122"/>
                <a:ea typeface="Adobe 宋体 Std L" panose="02020300000000000000" pitchFamily="18" charset="-122"/>
              </a:rPr>
              <a:t> 和</a:t>
            </a:r>
            <a:r>
              <a:rPr lang="en-US" altLang="zh-CN" sz="1400" dirty="0" err="1" smtClean="0">
                <a:solidFill>
                  <a:srgbClr val="221E1F"/>
                </a:solidFill>
                <a:latin typeface="Adobe 宋体 Std L" panose="02020300000000000000" pitchFamily="18" charset="-122"/>
                <a:ea typeface="Adobe 宋体 Std L" panose="02020300000000000000" pitchFamily="18" charset="-122"/>
              </a:rPr>
              <a:t>Chaikin</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将自我表露定义为“交换自我的任何信息， 包括个人的地位、性情、过去的事情以及未来的计划等</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自我表露是沟通者在与老年人进行沟通时， 为了帮助或启发老年人而自愿将自己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相同的</a:t>
            </a:r>
            <a:r>
              <a:rPr lang="zh-CN" altLang="en-US" sz="1400" dirty="0">
                <a:solidFill>
                  <a:srgbClr val="221E1F"/>
                </a:solidFill>
                <a:latin typeface="Adobe 宋体 Std L" panose="02020300000000000000" pitchFamily="18" charset="-122"/>
                <a:ea typeface="Adobe 宋体 Std L" panose="02020300000000000000" pitchFamily="18" charset="-122"/>
              </a:rPr>
              <a:t>内心感受或真实想法传递给老年人的技巧。这一概念强调了沟通者与老年人的关系， </a:t>
            </a:r>
            <a:r>
              <a:rPr lang="zh-CN" altLang="en-US" sz="1400" dirty="0" smtClean="0">
                <a:solidFill>
                  <a:srgbClr val="221E1F"/>
                </a:solidFill>
                <a:latin typeface="Adobe 宋体 Std L" panose="02020300000000000000" pitchFamily="18" charset="-122"/>
                <a:ea typeface="Adobe 宋体 Std L" panose="02020300000000000000" pitchFamily="18" charset="-122"/>
              </a:rPr>
              <a:t>体现</a:t>
            </a:r>
            <a:r>
              <a:rPr lang="zh-CN" altLang="en-US" sz="1400" dirty="0">
                <a:solidFill>
                  <a:srgbClr val="221E1F"/>
                </a:solidFill>
                <a:latin typeface="Adobe 宋体 Std L" panose="02020300000000000000" pitchFamily="18" charset="-122"/>
                <a:ea typeface="Adobe 宋体 Std L" panose="02020300000000000000" pitchFamily="18" charset="-122"/>
              </a:rPr>
              <a:t>了沟通者表达自身感受和信息的主观意愿， 同时强调了表达的真实性。自我表露能够</a:t>
            </a:r>
            <a:r>
              <a:rPr lang="zh-CN" altLang="en-US" sz="1400" dirty="0" smtClean="0">
                <a:solidFill>
                  <a:srgbClr val="221E1F"/>
                </a:solidFill>
                <a:latin typeface="Adobe 宋体 Std L" panose="02020300000000000000" pitchFamily="18" charset="-122"/>
                <a:ea typeface="Adobe 宋体 Std L" panose="02020300000000000000" pitchFamily="18" charset="-122"/>
              </a:rPr>
              <a:t>促进</a:t>
            </a:r>
            <a:r>
              <a:rPr lang="zh-CN" altLang="en-US" sz="1400" dirty="0">
                <a:solidFill>
                  <a:srgbClr val="221E1F"/>
                </a:solidFill>
                <a:latin typeface="Adobe 宋体 Std L" panose="02020300000000000000" pitchFamily="18" charset="-122"/>
                <a:ea typeface="Adobe 宋体 Std L" panose="02020300000000000000" pitchFamily="18" charset="-122"/>
              </a:rPr>
              <a:t>相互间的交流， 通过交流增进感情、密切关系。自我表露在人际交往中有着很重要的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位置</a:t>
            </a:r>
            <a:r>
              <a:rPr lang="zh-CN" altLang="en-US" sz="1400" dirty="0">
                <a:solidFill>
                  <a:srgbClr val="221E1F"/>
                </a:solidFill>
                <a:latin typeface="Adobe 宋体 Std L" panose="02020300000000000000" pitchFamily="18" charset="-122"/>
                <a:ea typeface="Adobe 宋体 Std L" panose="02020300000000000000" pitchFamily="18" charset="-122"/>
              </a:rPr>
              <a:t>， 也是衡量沟通者交际能力的一个标准。适当的自我表露不仅会拉近沟通者和老年人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的距离</a:t>
            </a:r>
            <a:r>
              <a:rPr lang="zh-CN" altLang="en-US" sz="1400" dirty="0">
                <a:solidFill>
                  <a:srgbClr val="221E1F"/>
                </a:solidFill>
                <a:latin typeface="Adobe 宋体 Std L" panose="02020300000000000000" pitchFamily="18" charset="-122"/>
                <a:ea typeface="Adobe 宋体 Std L" panose="02020300000000000000" pitchFamily="18" charset="-122"/>
              </a:rPr>
              <a:t>， 而且让老年人对自己有更多的了解与信任。</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沟通者适时向老年人说出一些自己的感受和经历， 以求获得共鸣。自我表露要遵循</a:t>
            </a:r>
            <a:r>
              <a:rPr lang="zh-CN" altLang="en-US" sz="1400" dirty="0" smtClean="0">
                <a:solidFill>
                  <a:srgbClr val="221E1F"/>
                </a:solidFill>
                <a:latin typeface="Adobe 宋体 Std L" panose="02020300000000000000" pitchFamily="18" charset="-122"/>
                <a:ea typeface="Adobe 宋体 Std L" panose="02020300000000000000" pitchFamily="18" charset="-122"/>
              </a:rPr>
              <a:t>几个</a:t>
            </a:r>
            <a:r>
              <a:rPr lang="zh-CN" altLang="en-US" sz="1400" dirty="0">
                <a:solidFill>
                  <a:srgbClr val="221E1F"/>
                </a:solidFill>
                <a:latin typeface="Adobe 宋体 Std L" panose="02020300000000000000" pitchFamily="18" charset="-122"/>
                <a:ea typeface="Adobe 宋体 Std L" panose="02020300000000000000" pitchFamily="18" charset="-122"/>
              </a:rPr>
              <a:t>原则： 首先要理解老年人； 要选择适当的动机自我表露； 不要为增强与老年人的沟通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去刻意</a:t>
            </a:r>
            <a:r>
              <a:rPr lang="zh-CN" altLang="en-US" sz="1400" dirty="0">
                <a:solidFill>
                  <a:srgbClr val="221E1F"/>
                </a:solidFill>
                <a:latin typeface="Adobe 宋体 Std L" panose="02020300000000000000" pitchFamily="18" charset="-122"/>
                <a:ea typeface="Adobe 宋体 Std L" panose="02020300000000000000" pitchFamily="18" charset="-122"/>
              </a:rPr>
              <a:t>表露自己， 甚至不惜编造假话； 要让老年人感觉到你的自我表露是为了启发他思考。</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2" name="矩形 1"/>
          <p:cNvSpPr/>
          <p:nvPr/>
        </p:nvSpPr>
        <p:spPr>
          <a:xfrm>
            <a:off x="8810839" y="6366947"/>
            <a:ext cx="575799" cy="369332"/>
          </a:xfrm>
          <a:prstGeom prst="rect">
            <a:avLst/>
          </a:prstGeom>
        </p:spPr>
        <p:txBody>
          <a:bodyPr wrap="none">
            <a:spAutoFit/>
          </a:bodyPr>
          <a:lstStyle/>
          <a:p>
            <a:r>
              <a:rPr lang="zh-CN" altLang="en-US" dirty="0" smtClean="0"/>
              <a:t>ｇ</a:t>
            </a:r>
            <a:r>
              <a:rPr lang="en-US" altLang="zh-CN" dirty="0" smtClean="0">
                <a:solidFill>
                  <a:srgbClr val="221E1F"/>
                </a:solidFill>
                <a:latin typeface="Adobe 宋体 Std L" panose="02020300000000000000" pitchFamily="18" charset="-122"/>
                <a:ea typeface="Adobe 宋体 Std L" panose="02020300000000000000" pitchFamily="18" charset="-122"/>
              </a:rPr>
              <a:t>C</a:t>
            </a:r>
            <a:endParaRPr lang="zh-CN" altLang="en-US" dirty="0"/>
          </a:p>
        </p:txBody>
      </p:sp>
    </p:spTree>
    <p:extLst>
      <p:ext uri="{BB962C8B-B14F-4D97-AF65-F5344CB8AC3E}">
        <p14:creationId xmlns:p14="http://schemas.microsoft.com/office/powerpoint/2010/main" val="319069020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4" y="482318"/>
            <a:ext cx="10815331" cy="590931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（八） 威慑技巧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不怒自威是威慑技巧的最高标准。平稳地， 细声， 稍微压低声调， 有如在劝说</a:t>
            </a:r>
            <a:r>
              <a:rPr lang="zh-CN" altLang="en-US" sz="1400" dirty="0" smtClean="0">
                <a:solidFill>
                  <a:srgbClr val="221E1F"/>
                </a:solidFill>
                <a:latin typeface="Adobe 宋体 Std L" panose="02020300000000000000" pitchFamily="18" charset="-122"/>
                <a:ea typeface="Adobe 宋体 Std L" panose="02020300000000000000" pitchFamily="18" charset="-122"/>
              </a:rPr>
              <a:t>般轻声</a:t>
            </a:r>
            <a:r>
              <a:rPr lang="zh-CN" altLang="en-US" sz="1400" dirty="0">
                <a:solidFill>
                  <a:srgbClr val="221E1F"/>
                </a:solidFill>
                <a:latin typeface="Adobe 宋体 Std L" panose="02020300000000000000" pitchFamily="18" charset="-122"/>
                <a:ea typeface="Adobe 宋体 Std L" panose="02020300000000000000" pitchFamily="18" charset="-122"/>
              </a:rPr>
              <a:t>细语地说也可以起到威慑作用。威慑技巧适用于一些其他技巧无法完成与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老年人沟通</a:t>
            </a:r>
            <a:r>
              <a:rPr lang="zh-CN" altLang="en-US" sz="1400" dirty="0">
                <a:solidFill>
                  <a:srgbClr val="221E1F"/>
                </a:solidFill>
                <a:latin typeface="Adobe 宋体 Std L" panose="02020300000000000000" pitchFamily="18" charset="-122"/>
                <a:ea typeface="Adobe 宋体 Std L" panose="02020300000000000000" pitchFamily="18" charset="-122"/>
              </a:rPr>
              <a:t>的情况</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威慑</a:t>
            </a:r>
            <a:r>
              <a:rPr lang="zh-CN" altLang="en-US" sz="1400" dirty="0">
                <a:solidFill>
                  <a:srgbClr val="221E1F"/>
                </a:solidFill>
                <a:latin typeface="Adobe 宋体 Std L" panose="02020300000000000000" pitchFamily="18" charset="-122"/>
                <a:ea typeface="Adobe 宋体 Std L" panose="02020300000000000000" pitchFamily="18" charset="-122"/>
              </a:rPr>
              <a:t>技巧类别</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用自身的专业背景威慑。一些专业人士会给老年人带来职业上的信服感， 自然</a:t>
            </a:r>
            <a:r>
              <a:rPr lang="zh-CN" altLang="en-US" sz="1400" dirty="0" smtClean="0">
                <a:solidFill>
                  <a:srgbClr val="221E1F"/>
                </a:solidFill>
                <a:latin typeface="Adobe 宋体 Std L" panose="02020300000000000000" pitchFamily="18" charset="-122"/>
                <a:ea typeface="Adobe 宋体 Std L" panose="02020300000000000000" pitchFamily="18" charset="-122"/>
              </a:rPr>
              <a:t>能起</a:t>
            </a:r>
            <a:r>
              <a:rPr lang="zh-CN" altLang="en-US" sz="1400" dirty="0">
                <a:solidFill>
                  <a:srgbClr val="221E1F"/>
                </a:solidFill>
                <a:latin typeface="Adobe 宋体 Std L" panose="02020300000000000000" pitchFamily="18" charset="-122"/>
                <a:ea typeface="Adobe 宋体 Std L" panose="02020300000000000000" pitchFamily="18" charset="-122"/>
              </a:rPr>
              <a:t>到威慑作用。如医生、社工、心理咨询师、律师等</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用自信威慑。沟通者坚定的眼神和肯定的话语， 会将沟通者的自信变成老年人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的自信</a:t>
            </a:r>
            <a:r>
              <a:rPr lang="zh-CN" altLang="en-US" sz="1400" dirty="0">
                <a:solidFill>
                  <a:srgbClr val="221E1F"/>
                </a:solidFill>
                <a:latin typeface="Adobe 宋体 Std L" panose="02020300000000000000" pitchFamily="18" charset="-122"/>
                <a:ea typeface="Adobe 宋体 Std L" panose="02020300000000000000" pitchFamily="18" charset="-122"/>
              </a:rPr>
              <a:t>， 自然起到威慑的作用。</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使用</a:t>
            </a:r>
            <a:r>
              <a:rPr lang="zh-CN" altLang="en-US" sz="1400" dirty="0">
                <a:solidFill>
                  <a:srgbClr val="221E1F"/>
                </a:solidFill>
                <a:latin typeface="Adobe 宋体 Std L" panose="02020300000000000000" pitchFamily="18" charset="-122"/>
                <a:ea typeface="Adobe 宋体 Std L" panose="02020300000000000000" pitchFamily="18" charset="-122"/>
              </a:rPr>
              <a:t>威慑技巧的注意事项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使用威慑技巧时注意软化， 语音、语调要尽量平稳， 细声细语， 压低语调。</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要时刻观察老年人的情绪变化</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（九） 鼓励技巧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鼓励是一种积极向上的力量， 是指鼓动激励。沟通中多鼓励老年人， 有利于沟通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关系的</a:t>
            </a:r>
            <a:r>
              <a:rPr lang="zh-CN" altLang="en-US" sz="1400" dirty="0">
                <a:solidFill>
                  <a:srgbClr val="221E1F"/>
                </a:solidFill>
                <a:latin typeface="Adobe 宋体 Std L" panose="02020300000000000000" pitchFamily="18" charset="-122"/>
                <a:ea typeface="Adobe 宋体 Std L" panose="02020300000000000000" pitchFamily="18" charset="-122"/>
              </a:rPr>
              <a:t>建立， 也有利于老年人的身心健康。首先， 鼓励的方法要适时运用， 当老年人出现</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期望的反馈或行为时， 沟通者就要马上鼓励。如“张奶奶， 您今天康复做得真棒， 再</a:t>
            </a:r>
            <a:r>
              <a:rPr lang="zh-CN" altLang="en-US" sz="1400" dirty="0" smtClean="0">
                <a:solidFill>
                  <a:srgbClr val="221E1F"/>
                </a:solidFill>
                <a:latin typeface="Adobe 宋体 Std L" panose="02020300000000000000" pitchFamily="18" charset="-122"/>
                <a:ea typeface="Adobe 宋体 Std L" panose="02020300000000000000" pitchFamily="18" charset="-122"/>
              </a:rPr>
              <a:t>坚持</a:t>
            </a:r>
            <a:r>
              <a:rPr lang="zh-CN" altLang="en-US" sz="1400" dirty="0">
                <a:solidFill>
                  <a:srgbClr val="221E1F"/>
                </a:solidFill>
                <a:latin typeface="Adobe 宋体 Std L" panose="02020300000000000000" pitchFamily="18" charset="-122"/>
                <a:ea typeface="Adobe 宋体 Std L" panose="02020300000000000000" pitchFamily="18" charset="-122"/>
              </a:rPr>
              <a:t>下去， 手臂肯定很快就能动了”。其次， 鼓励最好能适度。沟通者不能对老年人进行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过度</a:t>
            </a:r>
            <a:r>
              <a:rPr lang="zh-CN" altLang="en-US" sz="1400" dirty="0">
                <a:solidFill>
                  <a:srgbClr val="221E1F"/>
                </a:solidFill>
                <a:latin typeface="Adobe 宋体 Std L" panose="02020300000000000000" pitchFamily="18" charset="-122"/>
                <a:ea typeface="Adobe 宋体 Std L" panose="02020300000000000000" pitchFamily="18" charset="-122"/>
              </a:rPr>
              <a:t>的鼓励， 鼓励老年人应该从简到繁、由易到难。鼓励老年人的内容不能超出老年人的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能力</a:t>
            </a:r>
            <a:r>
              <a:rPr lang="zh-CN" altLang="en-US" sz="1400" dirty="0">
                <a:solidFill>
                  <a:srgbClr val="221E1F"/>
                </a:solidFill>
                <a:latin typeface="Adobe 宋体 Std L" panose="02020300000000000000" pitchFamily="18" charset="-122"/>
                <a:ea typeface="Adobe 宋体 Std L" panose="02020300000000000000" pitchFamily="18" charset="-122"/>
              </a:rPr>
              <a:t>范围， 在符合老年人的最低期望时鼓励老年人， 不但容易让老年人领受你的鼓励， </a:t>
            </a:r>
            <a:r>
              <a:rPr lang="zh-CN" altLang="en-US" sz="1400" dirty="0" smtClean="0">
                <a:solidFill>
                  <a:srgbClr val="221E1F"/>
                </a:solidFill>
                <a:latin typeface="Adobe 宋体 Std L" panose="02020300000000000000" pitchFamily="18" charset="-122"/>
                <a:ea typeface="Adobe 宋体 Std L" panose="02020300000000000000" pitchFamily="18" charset="-122"/>
              </a:rPr>
              <a:t>内心还</a:t>
            </a:r>
            <a:r>
              <a:rPr lang="zh-CN" altLang="en-US" sz="1400" dirty="0">
                <a:solidFill>
                  <a:srgbClr val="221E1F"/>
                </a:solidFill>
                <a:latin typeface="Adobe 宋体 Std L" panose="02020300000000000000" pitchFamily="18" charset="-122"/>
                <a:ea typeface="Adobe 宋体 Std L" panose="02020300000000000000" pitchFamily="18" charset="-122"/>
              </a:rPr>
              <a:t>会产生压力， 没做好， 还被你鼓励， 这种压力会激发老年人更加努力</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使用鼓励技巧要发现每个老年人的独特之处， 而不是以优衬差， 什么事都把老年人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相比较</a:t>
            </a:r>
            <a:r>
              <a:rPr lang="zh-CN" altLang="en-US" sz="1400" dirty="0">
                <a:solidFill>
                  <a:srgbClr val="221E1F"/>
                </a:solidFill>
                <a:latin typeface="Adobe 宋体 Std L" panose="02020300000000000000" pitchFamily="18" charset="-122"/>
                <a:ea typeface="Adobe 宋体 Std L" panose="02020300000000000000" pitchFamily="18" charset="-122"/>
              </a:rPr>
              <a:t>。当老年人出现过错时采用鼓励技巧， 不但容易让老人领受你的鼓励， 内心还会</a:t>
            </a:r>
            <a:r>
              <a:rPr lang="zh-CN" altLang="en-US" sz="1400" dirty="0" smtClean="0">
                <a:solidFill>
                  <a:srgbClr val="221E1F"/>
                </a:solidFill>
                <a:latin typeface="Adobe 宋体 Std L" panose="02020300000000000000" pitchFamily="18" charset="-122"/>
                <a:ea typeface="Adobe 宋体 Std L" panose="02020300000000000000" pitchFamily="18" charset="-122"/>
              </a:rPr>
              <a:t>产生压力</a:t>
            </a:r>
            <a:r>
              <a:rPr lang="zh-CN" altLang="en-US" sz="1400" dirty="0">
                <a:solidFill>
                  <a:srgbClr val="221E1F"/>
                </a:solidFill>
                <a:latin typeface="Adobe 宋体 Std L" panose="02020300000000000000" pitchFamily="18" charset="-122"/>
                <a:ea typeface="Adobe 宋体 Std L" panose="02020300000000000000" pitchFamily="18" charset="-122"/>
              </a:rPr>
              <a:t>， 这种压力会激发老年人更加乐于改变。</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78389928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4" y="482318"/>
            <a:ext cx="10815331" cy="590931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（十） 对峙技巧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对峙又称为面质、对质、正视现实、质询等。对峙是指老年人向沟通者指出并与之</a:t>
            </a:r>
            <a:r>
              <a:rPr lang="zh-CN" altLang="en-US" sz="1400" dirty="0" smtClean="0">
                <a:solidFill>
                  <a:srgbClr val="221E1F"/>
                </a:solidFill>
                <a:latin typeface="Adobe 宋体 Std L" panose="02020300000000000000" pitchFamily="18" charset="-122"/>
                <a:ea typeface="Adobe 宋体 Std L" panose="02020300000000000000" pitchFamily="18" charset="-122"/>
              </a:rPr>
              <a:t>讨论</a:t>
            </a:r>
            <a:r>
              <a:rPr lang="zh-CN" altLang="en-US" sz="1400" dirty="0">
                <a:solidFill>
                  <a:srgbClr val="221E1F"/>
                </a:solidFill>
                <a:latin typeface="Adobe 宋体 Std L" panose="02020300000000000000" pitchFamily="18" charset="-122"/>
                <a:ea typeface="Adobe 宋体 Std L" panose="02020300000000000000" pitchFamily="18" charset="-122"/>
              </a:rPr>
              <a:t>存在于他身上的各种情感、思想、行为之间的矛盾。对峙的目的和意义在于协助</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老年人对</a:t>
            </a:r>
            <a:r>
              <a:rPr lang="zh-CN" altLang="en-US" sz="1400" dirty="0">
                <a:solidFill>
                  <a:srgbClr val="221E1F"/>
                </a:solidFill>
                <a:latin typeface="Adobe 宋体 Std L" panose="02020300000000000000" pitchFamily="18" charset="-122"/>
                <a:ea typeface="Adobe 宋体 Std L" panose="02020300000000000000" pitchFamily="18" charset="-122"/>
              </a:rPr>
              <a:t>自己的情感、思想、行为及所处的境况做深入的了解， 澄清各种自相矛盾、混乱不清</a:t>
            </a:r>
            <a:r>
              <a:rPr lang="zh-CN" altLang="en-US" sz="1400" dirty="0" smtClean="0">
                <a:solidFill>
                  <a:srgbClr val="221E1F"/>
                </a:solidFill>
                <a:latin typeface="Adobe 宋体 Std L" panose="02020300000000000000" pitchFamily="18" charset="-122"/>
                <a:ea typeface="Adobe 宋体 Std L" panose="02020300000000000000" pitchFamily="18" charset="-122"/>
              </a:rPr>
              <a:t>、实质</a:t>
            </a:r>
            <a:r>
              <a:rPr lang="zh-CN" altLang="en-US" sz="1400" dirty="0">
                <a:solidFill>
                  <a:srgbClr val="221E1F"/>
                </a:solidFill>
                <a:latin typeface="Adobe 宋体 Std L" panose="02020300000000000000" pitchFamily="18" charset="-122"/>
                <a:ea typeface="Adobe 宋体 Std L" panose="02020300000000000000" pitchFamily="18" charset="-122"/>
              </a:rPr>
              <a:t>各异的感受、言行， 促使老年人放下自己有意无意的防卫心理， 面对现实情况。如</a:t>
            </a:r>
            <a:r>
              <a:rPr lang="zh-CN" altLang="en-US" sz="1400" dirty="0" smtClean="0">
                <a:solidFill>
                  <a:srgbClr val="221E1F"/>
                </a:solidFill>
                <a:latin typeface="Adobe 宋体 Std L" panose="02020300000000000000" pitchFamily="18" charset="-122"/>
                <a:ea typeface="Adobe 宋体 Std L" panose="02020300000000000000" pitchFamily="18" charset="-122"/>
              </a:rPr>
              <a:t>张奶奶</a:t>
            </a:r>
            <a:r>
              <a:rPr lang="zh-CN" altLang="en-US" sz="1400" dirty="0">
                <a:solidFill>
                  <a:srgbClr val="221E1F"/>
                </a:solidFill>
                <a:latin typeface="Adobe 宋体 Std L" panose="02020300000000000000" pitchFamily="18" charset="-122"/>
                <a:ea typeface="Adobe 宋体 Std L" panose="02020300000000000000" pitchFamily="18" charset="-122"/>
              </a:rPr>
              <a:t>说： “自从隔壁住了邻居， 我就睡不着， 好像快一个月都没睡了。” 沟通者回应说</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张奶奶， 您一个月都没睡了？ 可专家说了人一周不睡就有生命危险了。” 需要注意的是</a:t>
            </a:r>
            <a:r>
              <a:rPr lang="zh-CN" altLang="en-US" sz="1400" dirty="0" smtClean="0">
                <a:solidFill>
                  <a:srgbClr val="221E1F"/>
                </a:solidFill>
                <a:latin typeface="Adobe 宋体 Std L" panose="02020300000000000000" pitchFamily="18" charset="-122"/>
                <a:ea typeface="Adobe 宋体 Std L" panose="02020300000000000000" pitchFamily="18" charset="-122"/>
              </a:rPr>
              <a:t>，对于</a:t>
            </a:r>
            <a:r>
              <a:rPr lang="zh-CN" altLang="en-US" sz="1400" dirty="0">
                <a:solidFill>
                  <a:srgbClr val="221E1F"/>
                </a:solidFill>
                <a:latin typeface="Adobe 宋体 Std L" panose="02020300000000000000" pitchFamily="18" charset="-122"/>
                <a:ea typeface="Adobe 宋体 Std L" panose="02020300000000000000" pitchFamily="18" charset="-122"/>
              </a:rPr>
              <a:t>缺乏自信、意识薄弱的老年人， 不适合运用对峙技巧</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（十一） 拒绝技巧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在与老年人沟通中， 可能由于各种原因， 老年人会对沟通者提出一些要求， 比如有的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会拒绝与沟通者进行沟通， 有的老年人拉着沟通者喋喋不休， 有的老年人要给沟通者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介绍</a:t>
            </a:r>
            <a:r>
              <a:rPr lang="zh-CN" altLang="en-US" sz="1400" dirty="0">
                <a:solidFill>
                  <a:srgbClr val="221E1F"/>
                </a:solidFill>
                <a:latin typeface="Adobe 宋体 Std L" panose="02020300000000000000" pitchFamily="18" charset="-122"/>
                <a:ea typeface="Adobe 宋体 Std L" panose="02020300000000000000" pitchFamily="18" charset="-122"/>
              </a:rPr>
              <a:t>男女朋友等。这时， 沟通者就要拒绝一些不合理或不利于沟通进行的要求。拒绝老年人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是拒绝</a:t>
            </a:r>
            <a:r>
              <a:rPr lang="zh-CN" altLang="en-US" sz="1400" dirty="0">
                <a:solidFill>
                  <a:srgbClr val="221E1F"/>
                </a:solidFill>
                <a:latin typeface="Adobe 宋体 Std L" panose="02020300000000000000" pitchFamily="18" charset="-122"/>
                <a:ea typeface="Adobe 宋体 Std L" panose="02020300000000000000" pitchFamily="18" charset="-122"/>
              </a:rPr>
              <a:t>他的想法而非拒绝老年人本身， 沟通者要正确使用拒绝技巧， 不要产生不必要的内疚心态。</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直接</a:t>
            </a:r>
            <a:r>
              <a:rPr lang="zh-CN" altLang="en-US" sz="1400" dirty="0">
                <a:solidFill>
                  <a:srgbClr val="221E1F"/>
                </a:solidFill>
                <a:latin typeface="Adobe 宋体 Std L" panose="02020300000000000000" pitchFamily="18" charset="-122"/>
                <a:ea typeface="Adobe 宋体 Std L" panose="02020300000000000000" pitchFamily="18" charset="-122"/>
              </a:rPr>
              <a:t>拒绝法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直接拒绝是拒绝中最为激烈的方法， 就是当场直接表达拒绝之意。对老年人采用</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这种拒绝</a:t>
            </a:r>
            <a:r>
              <a:rPr lang="zh-CN" altLang="en-US" sz="1400" dirty="0">
                <a:solidFill>
                  <a:srgbClr val="221E1F"/>
                </a:solidFill>
                <a:latin typeface="Adobe 宋体 Std L" panose="02020300000000000000" pitchFamily="18" charset="-122"/>
                <a:ea typeface="Adobe 宋体 Std L" panose="02020300000000000000" pitchFamily="18" charset="-122"/>
              </a:rPr>
              <a:t>方法， 一定要避免态度生硬， 说话难听。在一般情况下， 直接拒绝老年人， 需要把</a:t>
            </a:r>
            <a:r>
              <a:rPr lang="zh-CN" altLang="en-US" sz="1400" dirty="0" smtClean="0">
                <a:solidFill>
                  <a:srgbClr val="221E1F"/>
                </a:solidFill>
                <a:latin typeface="Adobe 宋体 Std L" panose="02020300000000000000" pitchFamily="18" charset="-122"/>
                <a:ea typeface="Adobe 宋体 Std L" panose="02020300000000000000" pitchFamily="18" charset="-122"/>
              </a:rPr>
              <a:t>拒绝</a:t>
            </a:r>
            <a:r>
              <a:rPr lang="zh-CN" altLang="en-US" sz="1400" dirty="0">
                <a:solidFill>
                  <a:srgbClr val="221E1F"/>
                </a:solidFill>
                <a:latin typeface="Adobe 宋体 Std L" panose="02020300000000000000" pitchFamily="18" charset="-122"/>
                <a:ea typeface="Adobe 宋体 Std L" panose="02020300000000000000" pitchFamily="18" charset="-122"/>
              </a:rPr>
              <a:t>的原因讲明白。如张奶奶患有糖尿病， 要求沟通者给她带一些糖果</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婉转</a:t>
            </a:r>
            <a:r>
              <a:rPr lang="zh-CN" altLang="en-US" sz="1400" dirty="0">
                <a:solidFill>
                  <a:srgbClr val="221E1F"/>
                </a:solidFill>
                <a:latin typeface="Adobe 宋体 Std L" panose="02020300000000000000" pitchFamily="18" charset="-122"/>
                <a:ea typeface="Adobe 宋体 Std L" panose="02020300000000000000" pitchFamily="18" charset="-122"/>
              </a:rPr>
              <a:t>拒绝法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就是用温和曲折的语言， 去表达拒绝之本意。与直接拒绝法相比， 它更容易被接受</a:t>
            </a:r>
            <a:r>
              <a:rPr lang="zh-CN" altLang="en-US" sz="1400" dirty="0" smtClean="0">
                <a:solidFill>
                  <a:srgbClr val="221E1F"/>
                </a:solidFill>
                <a:latin typeface="Adobe 宋体 Std L" panose="02020300000000000000" pitchFamily="18" charset="-122"/>
                <a:ea typeface="Adobe 宋体 Std L" panose="02020300000000000000" pitchFamily="18" charset="-122"/>
              </a:rPr>
              <a:t>。因为</a:t>
            </a:r>
            <a:r>
              <a:rPr lang="zh-CN" altLang="en-US" sz="1400" dirty="0">
                <a:solidFill>
                  <a:srgbClr val="221E1F"/>
                </a:solidFill>
                <a:latin typeface="Adobe 宋体 Std L" panose="02020300000000000000" pitchFamily="18" charset="-122"/>
                <a:ea typeface="Adobe 宋体 Std L" panose="02020300000000000000" pitchFamily="18" charset="-122"/>
              </a:rPr>
              <a:t>它更大程度上顾全了被拒绝者的尊严</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r>
              <a:rPr lang="zh-CN" altLang="en-US" sz="1400" dirty="0">
                <a:solidFill>
                  <a:srgbClr val="221E1F"/>
                </a:solidFill>
                <a:latin typeface="Adobe 宋体 Std L" panose="02020300000000000000" pitchFamily="18" charset="-122"/>
                <a:ea typeface="Adobe 宋体 Std L" panose="02020300000000000000" pitchFamily="18" charset="-122"/>
              </a:rPr>
              <a:t>是金法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沉默是金法就是在面对难以回答的问题时， 暂时中止“发言”， 一言不发。当</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老年人的</a:t>
            </a:r>
            <a:r>
              <a:rPr lang="zh-CN" altLang="en-US" sz="1400" dirty="0">
                <a:solidFill>
                  <a:srgbClr val="221E1F"/>
                </a:solidFill>
                <a:latin typeface="Adobe 宋体 Std L" panose="02020300000000000000" pitchFamily="18" charset="-122"/>
                <a:ea typeface="Adobe 宋体 Std L" panose="02020300000000000000" pitchFamily="18" charset="-122"/>
              </a:rPr>
              <a:t>问题很棘手时， 可以用沉默代替回答。这种不说“不” 字的拒绝， 所表达出的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无可奉告之</a:t>
            </a:r>
            <a:r>
              <a:rPr lang="zh-CN" altLang="en-US" sz="1400" dirty="0">
                <a:solidFill>
                  <a:srgbClr val="221E1F"/>
                </a:solidFill>
                <a:latin typeface="Adobe 宋体 Std L" panose="02020300000000000000" pitchFamily="18" charset="-122"/>
                <a:ea typeface="Adobe 宋体 Std L" panose="02020300000000000000" pitchFamily="18" charset="-122"/>
              </a:rPr>
              <a:t>意， 常常会产生极强的心理上的威慑力， 令老年人不得不在这一问题上重新思考。</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2052067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4" y="482318"/>
            <a:ext cx="10815331" cy="5909310"/>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转移</a:t>
            </a:r>
            <a:r>
              <a:rPr lang="zh-CN" altLang="en-US" sz="1400" dirty="0">
                <a:solidFill>
                  <a:srgbClr val="221E1F"/>
                </a:solidFill>
                <a:latin typeface="Adobe 宋体 Std L" panose="02020300000000000000" pitchFamily="18" charset="-122"/>
                <a:ea typeface="Adobe 宋体 Std L" panose="02020300000000000000" pitchFamily="18" charset="-122"/>
              </a:rPr>
              <a:t>法拒绝</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转移法就是避实就虚， 对老年人不说“是”， 也不说“否”， 只是搁置此事， 转而</a:t>
            </a:r>
            <a:r>
              <a:rPr lang="zh-CN" altLang="en-US" sz="1400" dirty="0" smtClean="0">
                <a:solidFill>
                  <a:srgbClr val="221E1F"/>
                </a:solidFill>
                <a:latin typeface="Adobe 宋体 Std L" panose="02020300000000000000" pitchFamily="18" charset="-122"/>
                <a:ea typeface="Adobe 宋体 Std L" panose="02020300000000000000" pitchFamily="18" charset="-122"/>
              </a:rPr>
              <a:t>议论</a:t>
            </a:r>
            <a:r>
              <a:rPr lang="zh-CN" altLang="en-US" sz="1400" dirty="0">
                <a:solidFill>
                  <a:srgbClr val="221E1F"/>
                </a:solidFill>
                <a:latin typeface="Adobe 宋体 Std L" panose="02020300000000000000" pitchFamily="18" charset="-122"/>
                <a:ea typeface="Adobe 宋体 Std L" panose="02020300000000000000" pitchFamily="18" charset="-122"/>
              </a:rPr>
              <a:t>其他事情</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 在</a:t>
            </a:r>
            <a:r>
              <a:rPr lang="zh-CN" altLang="en-US" sz="1400" dirty="0">
                <a:solidFill>
                  <a:srgbClr val="221E1F"/>
                </a:solidFill>
                <a:latin typeface="Adobe 宋体 Std L" panose="02020300000000000000" pitchFamily="18" charset="-122"/>
                <a:ea typeface="Adobe 宋体 Std L" panose="02020300000000000000" pitchFamily="18" charset="-122"/>
              </a:rPr>
              <a:t>使用拒绝技术时， 要注意老年人的接受能力。有的老年人无法接受被拒绝， 而对</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者发怒或停止沟通， 所以要在采取拒绝技巧时判断老年人的接受能力， 而选择适合的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拒绝</a:t>
            </a:r>
            <a:r>
              <a:rPr lang="zh-CN" altLang="en-US" sz="1400" dirty="0">
                <a:solidFill>
                  <a:srgbClr val="221E1F"/>
                </a:solidFill>
                <a:latin typeface="Adobe 宋体 Std L" panose="02020300000000000000" pitchFamily="18" charset="-122"/>
                <a:ea typeface="Adobe 宋体 Std L" panose="02020300000000000000" pitchFamily="18" charset="-122"/>
              </a:rPr>
              <a:t>方法。拒绝老年人后尝试表达一些感谢或歉意， 可以有效缓解拒绝带来的伤害</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（十二） 赞美技巧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赞美是对人的行为的一种鼓励和鼓舞。渴望得到别人的赞美， 是人的心理需求。</a:t>
            </a:r>
            <a:r>
              <a:rPr lang="zh-CN" altLang="en-US" sz="1400" dirty="0" smtClean="0">
                <a:solidFill>
                  <a:srgbClr val="221E1F"/>
                </a:solidFill>
                <a:latin typeface="Adobe 宋体 Std L" panose="02020300000000000000" pitchFamily="18" charset="-122"/>
                <a:ea typeface="Adobe 宋体 Std L" panose="02020300000000000000" pitchFamily="18" charset="-122"/>
              </a:rPr>
              <a:t>赞美</a:t>
            </a:r>
            <a:r>
              <a:rPr lang="zh-CN" altLang="en-US" sz="1400" dirty="0">
                <a:solidFill>
                  <a:srgbClr val="221E1F"/>
                </a:solidFill>
                <a:latin typeface="Adobe 宋体 Std L" panose="02020300000000000000" pitchFamily="18" charset="-122"/>
                <a:ea typeface="Adobe 宋体 Std L" panose="02020300000000000000" pitchFamily="18" charset="-122"/>
              </a:rPr>
              <a:t>老年人可以迅速拉近沟通者与老年人的关系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赞美</a:t>
            </a:r>
            <a:r>
              <a:rPr lang="zh-CN" altLang="en-US" sz="1400" dirty="0">
                <a:solidFill>
                  <a:srgbClr val="221E1F"/>
                </a:solidFill>
                <a:latin typeface="Adobe 宋体 Std L" panose="02020300000000000000" pitchFamily="18" charset="-122"/>
                <a:ea typeface="Adobe 宋体 Std L" panose="02020300000000000000" pitchFamily="18" charset="-122"/>
              </a:rPr>
              <a:t>要合乎时宜</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赞美是美好的沟通技巧， 但是过多的赞美会适得其反， 给人造成一种阿谀奉承之感</a:t>
            </a:r>
            <a:r>
              <a:rPr lang="zh-CN" altLang="en-US" sz="1400" dirty="0" smtClean="0">
                <a:solidFill>
                  <a:srgbClr val="221E1F"/>
                </a:solidFill>
                <a:latin typeface="Adobe 宋体 Std L" panose="02020300000000000000" pitchFamily="18" charset="-122"/>
                <a:ea typeface="Adobe 宋体 Std L" panose="02020300000000000000" pitchFamily="18" charset="-122"/>
              </a:rPr>
              <a:t>。赞美</a:t>
            </a:r>
            <a:r>
              <a:rPr lang="zh-CN" altLang="en-US" sz="1400" dirty="0">
                <a:solidFill>
                  <a:srgbClr val="221E1F"/>
                </a:solidFill>
                <a:latin typeface="Adobe 宋体 Std L" panose="02020300000000000000" pitchFamily="18" charset="-122"/>
                <a:ea typeface="Adobe 宋体 Std L" panose="02020300000000000000" pitchFamily="18" charset="-122"/>
              </a:rPr>
              <a:t>要相机行事、适可而止， 最好达到“美酒饮到微醉后， 好花看到半开时” 的效果。</a:t>
            </a:r>
            <a:r>
              <a:rPr lang="zh-CN" altLang="en-US" sz="1400" dirty="0" smtClean="0">
                <a:solidFill>
                  <a:srgbClr val="221E1F"/>
                </a:solidFill>
                <a:latin typeface="Adobe 宋体 Std L" panose="02020300000000000000" pitchFamily="18" charset="-122"/>
                <a:ea typeface="Adobe 宋体 Std L" panose="02020300000000000000" pitchFamily="18" charset="-122"/>
              </a:rPr>
              <a:t>当与</a:t>
            </a:r>
            <a:r>
              <a:rPr lang="zh-CN" altLang="en-US" sz="1400" dirty="0">
                <a:solidFill>
                  <a:srgbClr val="221E1F"/>
                </a:solidFill>
                <a:latin typeface="Adobe 宋体 Std L" panose="02020300000000000000" pitchFamily="18" charset="-122"/>
                <a:ea typeface="Adobe 宋体 Std L" panose="02020300000000000000" pitchFamily="18" charset="-122"/>
              </a:rPr>
              <a:t>老年人进行沟通时， 开头的赞扬能鼓励老年人， 中间的赞扬能督促老年人， 结尾的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赞扬则</a:t>
            </a:r>
            <a:r>
              <a:rPr lang="zh-CN" altLang="en-US" sz="1400" dirty="0">
                <a:solidFill>
                  <a:srgbClr val="221E1F"/>
                </a:solidFill>
                <a:latin typeface="Adobe 宋体 Std L" panose="02020300000000000000" pitchFamily="18" charset="-122"/>
                <a:ea typeface="Adobe 宋体 Std L" panose="02020300000000000000" pitchFamily="18" charset="-122"/>
              </a:rPr>
              <a:t>可以肯定老年人。</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赞美</a:t>
            </a:r>
            <a:r>
              <a:rPr lang="zh-CN" altLang="en-US" sz="1400" dirty="0">
                <a:solidFill>
                  <a:srgbClr val="221E1F"/>
                </a:solidFill>
                <a:latin typeface="Adobe 宋体 Std L" panose="02020300000000000000" pitchFamily="18" charset="-122"/>
                <a:ea typeface="Adobe 宋体 Std L" panose="02020300000000000000" pitchFamily="18" charset="-122"/>
              </a:rPr>
              <a:t>要具体， 发现一个优点但不发明一个优点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在日常生活中， 人们有非常显著成绩的时候并不多见， 因此沟通者要有一双发现</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优点的眼睛， 但要注意， 发现老年人的优点是赞美， 发明老年人的优点就是奉承了。</a:t>
            </a:r>
            <a:r>
              <a:rPr lang="zh-CN" altLang="en-US" sz="1400" dirty="0" smtClean="0">
                <a:solidFill>
                  <a:srgbClr val="221E1F"/>
                </a:solidFill>
                <a:latin typeface="Adobe 宋体 Std L" panose="02020300000000000000" pitchFamily="18" charset="-122"/>
                <a:ea typeface="Adobe 宋体 Std L" panose="02020300000000000000" pitchFamily="18" charset="-122"/>
              </a:rPr>
              <a:t>如张爷爷</a:t>
            </a:r>
            <a:r>
              <a:rPr lang="zh-CN" altLang="en-US" sz="1400" dirty="0">
                <a:solidFill>
                  <a:srgbClr val="221E1F"/>
                </a:solidFill>
                <a:latin typeface="Adobe 宋体 Std L" panose="02020300000000000000" pitchFamily="18" charset="-122"/>
                <a:ea typeface="Adobe 宋体 Std L" panose="02020300000000000000" pitchFamily="18" charset="-122"/>
              </a:rPr>
              <a:t>谢顶， 却被赞美头发茂盛。因此， 沟通中应从具体的事件入手， 善于发现老年人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哪怕</a:t>
            </a:r>
            <a:r>
              <a:rPr lang="zh-CN" altLang="en-US" sz="1400" dirty="0">
                <a:solidFill>
                  <a:srgbClr val="221E1F"/>
                </a:solidFill>
                <a:latin typeface="Adobe 宋体 Std L" panose="02020300000000000000" pitchFamily="18" charset="-122"/>
                <a:ea typeface="Adobe 宋体 Std L" panose="02020300000000000000" pitchFamily="18" charset="-122"/>
              </a:rPr>
              <a:t>是最微小的长处， 并不失时机地予以赞美。赞美用语越翔实、具体， 说明沟通者对</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愈加了解， 让老年人与沟通者之间的沟通距离越来越近</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赞美</a:t>
            </a:r>
            <a:r>
              <a:rPr lang="zh-CN" altLang="en-US" sz="1400" dirty="0">
                <a:solidFill>
                  <a:srgbClr val="221E1F"/>
                </a:solidFill>
                <a:latin typeface="Adobe 宋体 Std L" panose="02020300000000000000" pitchFamily="18" charset="-122"/>
                <a:ea typeface="Adobe 宋体 Std L" panose="02020300000000000000" pitchFamily="18" charset="-122"/>
              </a:rPr>
              <a:t>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因人而异</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人</a:t>
            </a:r>
            <a:r>
              <a:rPr lang="zh-CN" altLang="en-US" sz="1400" dirty="0">
                <a:solidFill>
                  <a:srgbClr val="221E1F"/>
                </a:solidFill>
                <a:latin typeface="Adobe 宋体 Std L" panose="02020300000000000000" pitchFamily="18" charset="-122"/>
                <a:ea typeface="Adobe 宋体 Std L" panose="02020300000000000000" pitchFamily="18" charset="-122"/>
              </a:rPr>
              <a:t>的素质有高低之分， 年龄有长幼之别， 因人而异， 突出个性， 有特点的赞美比</a:t>
            </a:r>
            <a:r>
              <a:rPr lang="zh-CN" altLang="en-US" sz="1400" dirty="0" smtClean="0">
                <a:solidFill>
                  <a:srgbClr val="221E1F"/>
                </a:solidFill>
                <a:latin typeface="Adobe 宋体 Std L" panose="02020300000000000000" pitchFamily="18" charset="-122"/>
                <a:ea typeface="Adobe 宋体 Std L" panose="02020300000000000000" pitchFamily="18" charset="-122"/>
              </a:rPr>
              <a:t>一般化</a:t>
            </a:r>
            <a:r>
              <a:rPr lang="zh-CN" altLang="en-US" sz="1400" dirty="0">
                <a:solidFill>
                  <a:srgbClr val="221E1F"/>
                </a:solidFill>
                <a:latin typeface="Adobe 宋体 Std L" panose="02020300000000000000" pitchFamily="18" charset="-122"/>
                <a:ea typeface="Adobe 宋体 Std L" panose="02020300000000000000" pitchFamily="18" charset="-122"/>
              </a:rPr>
              <a:t>的赞美能收到更好的效果。老年人总希望别人不忘记他“想当年” 的业绩与雄风， 同</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其交谈</a:t>
            </a:r>
            <a:r>
              <a:rPr lang="zh-CN" altLang="en-US" sz="1400" dirty="0">
                <a:solidFill>
                  <a:srgbClr val="221E1F"/>
                </a:solidFill>
                <a:latin typeface="Adobe 宋体 Std L" panose="02020300000000000000" pitchFamily="18" charset="-122"/>
                <a:ea typeface="Adobe 宋体 Std L" panose="02020300000000000000" pitchFamily="18" charset="-122"/>
              </a:rPr>
              <a:t>时， 可多称赞他引为自豪的过去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96237459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3" y="707170"/>
            <a:ext cx="10815331" cy="5262979"/>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（十三） 积极反馈技巧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反馈分为正向的反馈和建设性的反馈。正向的反馈就是沟通者对老年人积极的行为</a:t>
            </a:r>
            <a:r>
              <a:rPr lang="zh-CN" altLang="en-US" sz="1400" dirty="0" smtClean="0">
                <a:solidFill>
                  <a:srgbClr val="221E1F"/>
                </a:solidFill>
                <a:latin typeface="Adobe 宋体 Std L" panose="02020300000000000000" pitchFamily="18" charset="-122"/>
                <a:ea typeface="Adobe 宋体 Std L" panose="02020300000000000000" pitchFamily="18" charset="-122"/>
              </a:rPr>
              <a:t>提出</a:t>
            </a:r>
            <a:r>
              <a:rPr lang="zh-CN" altLang="en-US" sz="1400" dirty="0">
                <a:solidFill>
                  <a:srgbClr val="221E1F"/>
                </a:solidFill>
                <a:latin typeface="Adobe 宋体 Std L" panose="02020300000000000000" pitchFamily="18" charset="-122"/>
                <a:ea typeface="Adobe 宋体 Std L" panose="02020300000000000000" pitchFamily="18" charset="-122"/>
              </a:rPr>
              <a:t>的称赞， 以促进这种行为的再次出现。如“张奶奶， 您今天饭吃得真好， 连不爱吃的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苦瓜</a:t>
            </a:r>
            <a:r>
              <a:rPr lang="zh-CN" altLang="en-US" sz="1400" dirty="0">
                <a:solidFill>
                  <a:srgbClr val="221E1F"/>
                </a:solidFill>
                <a:latin typeface="Adobe 宋体 Std L" panose="02020300000000000000" pitchFamily="18" charset="-122"/>
                <a:ea typeface="Adobe 宋体 Std L" panose="02020300000000000000" pitchFamily="18" charset="-122"/>
              </a:rPr>
              <a:t>都吃掉了”。建设性的反馈， 就是沟通者对老年人做得不足的地方， 提出一些启示性</a:t>
            </a:r>
            <a:r>
              <a:rPr lang="zh-CN" altLang="en-US" sz="1400" dirty="0" smtClean="0">
                <a:solidFill>
                  <a:srgbClr val="221E1F"/>
                </a:solidFill>
                <a:latin typeface="Adobe 宋体 Std L" panose="02020300000000000000" pitchFamily="18" charset="-122"/>
                <a:ea typeface="Adobe 宋体 Std L" panose="02020300000000000000" pitchFamily="18" charset="-122"/>
              </a:rPr>
              <a:t>建议</a:t>
            </a:r>
            <a:r>
              <a:rPr lang="zh-CN" altLang="en-US" sz="1400" dirty="0">
                <a:solidFill>
                  <a:srgbClr val="221E1F"/>
                </a:solidFill>
                <a:latin typeface="Adobe 宋体 Std L" panose="02020300000000000000" pitchFamily="18" charset="-122"/>
                <a:ea typeface="Adobe 宋体 Std L" panose="02020300000000000000" pitchFamily="18" charset="-122"/>
              </a:rPr>
              <a:t>， 以减少不足行为的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沟通者在回应老年人之前应确保沟通者自己所要表达的意思是经过认真考虑的， 能</a:t>
            </a:r>
            <a:r>
              <a:rPr lang="zh-CN" altLang="en-US" sz="1400" dirty="0" smtClean="0">
                <a:solidFill>
                  <a:srgbClr val="221E1F"/>
                </a:solidFill>
                <a:latin typeface="Adobe 宋体 Std L" panose="02020300000000000000" pitchFamily="18" charset="-122"/>
                <a:ea typeface="Adobe 宋体 Std L" panose="02020300000000000000" pitchFamily="18" charset="-122"/>
              </a:rPr>
              <a:t>让老年人</a:t>
            </a:r>
            <a:r>
              <a:rPr lang="zh-CN" altLang="en-US" sz="1400" dirty="0">
                <a:solidFill>
                  <a:srgbClr val="221E1F"/>
                </a:solidFill>
                <a:latin typeface="Adobe 宋体 Std L" panose="02020300000000000000" pitchFamily="18" charset="-122"/>
                <a:ea typeface="Adobe 宋体 Std L" panose="02020300000000000000" pitchFamily="18" charset="-122"/>
              </a:rPr>
              <a:t>确实感受到沟通者的真诚和理解。沟通者切忌盛气凌人、居高临下的姿态。回应</a:t>
            </a:r>
            <a:r>
              <a:rPr lang="zh-CN" altLang="en-US" sz="1400" dirty="0" smtClean="0">
                <a:solidFill>
                  <a:srgbClr val="221E1F"/>
                </a:solidFill>
                <a:latin typeface="Adobe 宋体 Std L" panose="02020300000000000000" pitchFamily="18" charset="-122"/>
                <a:ea typeface="Adobe 宋体 Std L" panose="02020300000000000000" pitchFamily="18" charset="-122"/>
              </a:rPr>
              <a:t>时避免</a:t>
            </a:r>
            <a:r>
              <a:rPr lang="zh-CN" altLang="en-US" sz="1400" dirty="0">
                <a:solidFill>
                  <a:srgbClr val="221E1F"/>
                </a:solidFill>
                <a:latin typeface="Adobe 宋体 Std L" panose="02020300000000000000" pitchFamily="18" charset="-122"/>
                <a:ea typeface="Adobe 宋体 Std L" panose="02020300000000000000" pitchFamily="18" charset="-122"/>
              </a:rPr>
              <a:t>埋怨、指责或故意贬低老年人。沟通者要善于换位思考。反馈要针对老年人的需求</a:t>
            </a:r>
            <a:r>
              <a:rPr lang="zh-CN" altLang="en-US" sz="1400" dirty="0" smtClean="0">
                <a:solidFill>
                  <a:srgbClr val="221E1F"/>
                </a:solidFill>
                <a:latin typeface="Adobe 宋体 Std L" panose="02020300000000000000" pitchFamily="18" charset="-122"/>
                <a:ea typeface="Adobe 宋体 Std L" panose="02020300000000000000" pitchFamily="18" charset="-122"/>
              </a:rPr>
              <a:t>，站</a:t>
            </a:r>
            <a:r>
              <a:rPr lang="zh-CN" altLang="en-US" sz="1400" dirty="0">
                <a:solidFill>
                  <a:srgbClr val="221E1F"/>
                </a:solidFill>
                <a:latin typeface="Adobe 宋体 Std L" panose="02020300000000000000" pitchFamily="18" charset="-122"/>
                <a:ea typeface="Adobe 宋体 Std L" panose="02020300000000000000" pitchFamily="18" charset="-122"/>
              </a:rPr>
              <a:t>在老年人的立场和角度考虑问题， 针对老年人最为需要的方面给予回应。</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反馈</a:t>
            </a:r>
            <a:r>
              <a:rPr lang="zh-CN" altLang="en-US" sz="1400" dirty="0">
                <a:solidFill>
                  <a:srgbClr val="221E1F"/>
                </a:solidFill>
                <a:latin typeface="Adobe 宋体 Std L" panose="02020300000000000000" pitchFamily="18" charset="-122"/>
                <a:ea typeface="Adobe 宋体 Std L" panose="02020300000000000000" pitchFamily="18" charset="-122"/>
              </a:rPr>
              <a:t>的时机</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反馈要及时， 但不一定是即时。一方面要保证反馈的时间在沟通者与老年人间的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记忆</a:t>
            </a:r>
            <a:r>
              <a:rPr lang="zh-CN" altLang="en-US" sz="1400" dirty="0">
                <a:solidFill>
                  <a:srgbClr val="221E1F"/>
                </a:solidFill>
                <a:latin typeface="Adobe 宋体 Std L" panose="02020300000000000000" pitchFamily="18" charset="-122"/>
                <a:ea typeface="Adobe 宋体 Std L" panose="02020300000000000000" pitchFamily="18" charset="-122"/>
              </a:rPr>
              <a:t>中非常清晰， 另一方面要给老年人留有适当的思考时间， 以促进沟通交流的良性发展。</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通过观察对方言语中表达的情感或情绪， 灵活选择反馈的最佳时机， 避免在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情绪较为激动时进行反馈。</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反馈</a:t>
            </a:r>
            <a:r>
              <a:rPr lang="zh-CN" altLang="en-US" sz="1400" dirty="0">
                <a:solidFill>
                  <a:srgbClr val="221E1F"/>
                </a:solidFill>
                <a:latin typeface="Adobe 宋体 Std L" panose="02020300000000000000" pitchFamily="18" charset="-122"/>
                <a:ea typeface="Adobe 宋体 Std L" panose="02020300000000000000" pitchFamily="18" charset="-122"/>
              </a:rPr>
              <a:t>的语言</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反馈的语言要确定、具体， 便于老年人理解。</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尽量使用和善、委婉的语言， 避免发生正面冲突。笼统、抽象或带有成见的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语言对</a:t>
            </a:r>
            <a:r>
              <a:rPr lang="zh-CN" altLang="en-US" sz="1400" dirty="0">
                <a:solidFill>
                  <a:srgbClr val="221E1F"/>
                </a:solidFill>
                <a:latin typeface="Adobe 宋体 Std L" panose="02020300000000000000" pitchFamily="18" charset="-122"/>
                <a:ea typeface="Adobe 宋体 Std L" panose="02020300000000000000" pitchFamily="18" charset="-122"/>
              </a:rPr>
              <a:t>反馈是不利的。</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把反馈的重点放在最重要的问题上， 确保老年人能够理解和接受。</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当不满意所收到的反馈时， 可以将自己的疑问反馈给老年人， 进行双向反馈。</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8181447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一、沟通实验与启示</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11054246" cy="3290388"/>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沟通实验： 美国科学家曾经做过一个有趣的实验。实验内容是让志愿者在一个密闭</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的房间</a:t>
            </a:r>
            <a:r>
              <a:rPr lang="zh-CN" altLang="en-US" sz="1400" dirty="0">
                <a:solidFill>
                  <a:srgbClr val="221E1F"/>
                </a:solidFill>
                <a:latin typeface="Adobe 宋体 Std L" panose="02020300000000000000" pitchFamily="18" charset="-122"/>
                <a:ea typeface="Adobe 宋体 Std L" panose="02020300000000000000" pitchFamily="18" charset="-122"/>
              </a:rPr>
              <a:t>内居住， 房间没有窗户， 留有换气孔和一个随时汇报用的麦克风。志愿者在房间内</a:t>
            </a:r>
            <a:r>
              <a:rPr lang="zh-CN" altLang="en-US" sz="1400" dirty="0" smtClean="0">
                <a:solidFill>
                  <a:srgbClr val="221E1F"/>
                </a:solidFill>
                <a:latin typeface="Adobe 宋体 Std L" panose="02020300000000000000" pitchFamily="18" charset="-122"/>
                <a:ea typeface="Adobe 宋体 Std L" panose="02020300000000000000" pitchFamily="18" charset="-122"/>
              </a:rPr>
              <a:t>没有</a:t>
            </a:r>
            <a:r>
              <a:rPr lang="zh-CN" altLang="en-US" sz="1400" dirty="0">
                <a:solidFill>
                  <a:srgbClr val="221E1F"/>
                </a:solidFill>
                <a:latin typeface="Adobe 宋体 Std L" panose="02020300000000000000" pitchFamily="18" charset="-122"/>
                <a:ea typeface="Adobe 宋体 Std L" panose="02020300000000000000" pitchFamily="18" charset="-122"/>
              </a:rPr>
              <a:t>任何书籍以及与外界沟通的媒介， 只能在床上躺着， 而且志愿者被蒙上了眼睛。</a:t>
            </a:r>
            <a:r>
              <a:rPr lang="zh-CN" altLang="en-US" sz="1400" dirty="0" smtClean="0">
                <a:solidFill>
                  <a:srgbClr val="221E1F"/>
                </a:solidFill>
                <a:latin typeface="Adobe 宋体 Std L" panose="02020300000000000000" pitchFamily="18" charset="-122"/>
                <a:ea typeface="Adobe 宋体 Std L" panose="02020300000000000000" pitchFamily="18" charset="-122"/>
              </a:rPr>
              <a:t>志愿者可以</a:t>
            </a:r>
            <a:r>
              <a:rPr lang="zh-CN" altLang="en-US" sz="1400" dirty="0">
                <a:solidFill>
                  <a:srgbClr val="221E1F"/>
                </a:solidFill>
                <a:latin typeface="Adobe 宋体 Std L" panose="02020300000000000000" pitchFamily="18" charset="-122"/>
                <a:ea typeface="Adobe 宋体 Std L" panose="02020300000000000000" pitchFamily="18" charset="-122"/>
              </a:rPr>
              <a:t>随时说出自己的想法， 也可以自言自语， 但是不会有任何声音反馈给志愿者。</a:t>
            </a:r>
            <a:r>
              <a:rPr lang="zh-CN" altLang="en-US" sz="1400" dirty="0" smtClean="0">
                <a:solidFill>
                  <a:srgbClr val="221E1F"/>
                </a:solidFill>
                <a:latin typeface="Adobe 宋体 Std L" panose="02020300000000000000" pitchFamily="18" charset="-122"/>
                <a:ea typeface="Adobe 宋体 Std L" panose="02020300000000000000" pitchFamily="18" charset="-122"/>
              </a:rPr>
              <a:t>科学家用</a:t>
            </a:r>
            <a:r>
              <a:rPr lang="zh-CN" altLang="en-US" sz="1400" dirty="0">
                <a:solidFill>
                  <a:srgbClr val="221E1F"/>
                </a:solidFill>
                <a:latin typeface="Adobe 宋体 Std L" panose="02020300000000000000" pitchFamily="18" charset="-122"/>
                <a:ea typeface="Adobe 宋体 Std L" panose="02020300000000000000" pitchFamily="18" charset="-122"/>
              </a:rPr>
              <a:t>很高的报酬招募到一些志愿者， 而且志愿者在房间内停留的时间越长， 得到的报酬也</a:t>
            </a:r>
            <a:r>
              <a:rPr lang="zh-CN" altLang="en-US" sz="1400" dirty="0" smtClean="0">
                <a:solidFill>
                  <a:srgbClr val="221E1F"/>
                </a:solidFill>
                <a:latin typeface="Adobe 宋体 Std L" panose="02020300000000000000" pitchFamily="18" charset="-122"/>
                <a:ea typeface="Adobe 宋体 Std L" panose="02020300000000000000" pitchFamily="18" charset="-122"/>
              </a:rPr>
              <a:t>就越</a:t>
            </a:r>
            <a:r>
              <a:rPr lang="zh-CN" altLang="en-US" sz="1400" dirty="0">
                <a:solidFill>
                  <a:srgbClr val="221E1F"/>
                </a:solidFill>
                <a:latin typeface="Adobe 宋体 Std L" panose="02020300000000000000" pitchFamily="18" charset="-122"/>
                <a:ea typeface="Adobe 宋体 Std L" panose="02020300000000000000" pitchFamily="18" charset="-122"/>
              </a:rPr>
              <a:t>多。起初， 志愿者们觉得这是一个很简单的实验， 但是， 在实验八小时后， 大部分</a:t>
            </a:r>
            <a:r>
              <a:rPr lang="zh-CN" altLang="en-US" sz="1400" dirty="0" smtClean="0">
                <a:solidFill>
                  <a:srgbClr val="221E1F"/>
                </a:solidFill>
                <a:latin typeface="Adobe 宋体 Std L" panose="02020300000000000000" pitchFamily="18" charset="-122"/>
                <a:ea typeface="Adobe 宋体 Std L" panose="02020300000000000000" pitchFamily="18" charset="-122"/>
              </a:rPr>
              <a:t>志愿者</a:t>
            </a:r>
            <a:r>
              <a:rPr lang="zh-CN" altLang="en-US" sz="1400" dirty="0">
                <a:solidFill>
                  <a:srgbClr val="221E1F"/>
                </a:solidFill>
                <a:latin typeface="Adobe 宋体 Std L" panose="02020300000000000000" pitchFamily="18" charset="-122"/>
                <a:ea typeface="Adobe 宋体 Std L" panose="02020300000000000000" pitchFamily="18" charset="-122"/>
              </a:rPr>
              <a:t>开始出现不同的负面情绪， 有的自言自语， 有的烦躁不安等。持续时间越久， 志愿者</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的负面</a:t>
            </a:r>
            <a:r>
              <a:rPr lang="zh-CN" altLang="en-US" sz="1400" dirty="0">
                <a:solidFill>
                  <a:srgbClr val="221E1F"/>
                </a:solidFill>
                <a:latin typeface="Adobe 宋体 Std L" panose="02020300000000000000" pitchFamily="18" charset="-122"/>
                <a:ea typeface="Adobe 宋体 Std L" panose="02020300000000000000" pitchFamily="18" charset="-122"/>
              </a:rPr>
              <a:t>情绪越激烈， 有的甚至出现了幻觉， 称自己见到了上帝， 不良的情绪也导致生理上</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的一些</a:t>
            </a:r>
            <a:r>
              <a:rPr lang="zh-CN" altLang="en-US" sz="1400" dirty="0">
                <a:solidFill>
                  <a:srgbClr val="221E1F"/>
                </a:solidFill>
                <a:latin typeface="Adobe 宋体 Std L" panose="02020300000000000000" pitchFamily="18" charset="-122"/>
                <a:ea typeface="Adobe 宋体 Std L" panose="02020300000000000000" pitchFamily="18" charset="-122"/>
              </a:rPr>
              <a:t>变化， 有的志愿者会颤动、反应迟钝、行走困难等。实验结果让人出乎意料， 即便</a:t>
            </a:r>
            <a:r>
              <a:rPr lang="zh-CN" altLang="en-US" sz="1400" dirty="0" smtClean="0">
                <a:solidFill>
                  <a:srgbClr val="221E1F"/>
                </a:solidFill>
                <a:latin typeface="Adobe 宋体 Std L" panose="02020300000000000000" pitchFamily="18" charset="-122"/>
                <a:ea typeface="Adobe 宋体 Std L" panose="02020300000000000000" pitchFamily="18" charset="-122"/>
              </a:rPr>
              <a:t>科学家</a:t>
            </a:r>
            <a:r>
              <a:rPr lang="zh-CN" altLang="en-US" sz="1400" dirty="0">
                <a:solidFill>
                  <a:srgbClr val="221E1F"/>
                </a:solidFill>
                <a:latin typeface="Adobe 宋体 Std L" panose="02020300000000000000" pitchFamily="18" charset="-122"/>
                <a:ea typeface="Adobe 宋体 Std L" panose="02020300000000000000" pitchFamily="18" charset="-122"/>
              </a:rPr>
              <a:t>给出了巨大的经济诱惑， 也几乎没有实验志愿者能挨过三天。</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实验启示： 人是社会性动物， 沟通作为人类交往的重要方式， 可以满足人类交往的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精神</a:t>
            </a:r>
            <a:r>
              <a:rPr lang="zh-CN" altLang="en-US" sz="1400" dirty="0">
                <a:solidFill>
                  <a:srgbClr val="221E1F"/>
                </a:solidFill>
                <a:latin typeface="Adobe 宋体 Std L" panose="02020300000000000000" pitchFamily="18" charset="-122"/>
                <a:ea typeface="Adobe 宋体 Std L" panose="02020300000000000000" pitchFamily="18" charset="-122"/>
              </a:rPr>
              <a:t>需求， 促进人类的身心健康， 有助于建立协调的人际关系。在社会活动中， 人与人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之间需要</a:t>
            </a:r>
            <a:r>
              <a:rPr lang="zh-CN" altLang="en-US" sz="1400" dirty="0">
                <a:solidFill>
                  <a:srgbClr val="221E1F"/>
                </a:solidFill>
                <a:latin typeface="Adobe 宋体 Std L" panose="02020300000000000000" pitchFamily="18" charset="-122"/>
                <a:ea typeface="Adobe 宋体 Std L" panose="02020300000000000000" pitchFamily="18" charset="-122"/>
              </a:rPr>
              <a:t>进行沟通， 人们之间的沟通是运用语言等人类所特有的符号系统和他人进行信息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a:t>
            </a:r>
            <a:r>
              <a:rPr lang="zh-CN" altLang="en-US" sz="1400" dirty="0">
                <a:solidFill>
                  <a:srgbClr val="221E1F"/>
                </a:solidFill>
                <a:latin typeface="Adobe 宋体 Std L" panose="02020300000000000000" pitchFamily="18" charset="-122"/>
                <a:ea typeface="Adobe 宋体 Std L" panose="02020300000000000000" pitchFamily="18" charset="-122"/>
              </a:rPr>
              <a:t>、情感沟通。人们只有通过相互的沟通， 才能相互影响、相互了解， 才能达到行动上</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的协调</a:t>
            </a:r>
            <a:r>
              <a:rPr lang="zh-CN" altLang="en-US" sz="1400" dirty="0">
                <a:solidFill>
                  <a:srgbClr val="221E1F"/>
                </a:solidFill>
                <a:latin typeface="Adobe 宋体 Std L" panose="02020300000000000000" pitchFamily="18" charset="-122"/>
                <a:ea typeface="Adobe 宋体 Std L" panose="02020300000000000000" pitchFamily="18" charset="-122"/>
              </a:rPr>
              <a:t>一致， 实现共同的活动目标。</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探索老年人沟通的意义</a:t>
            </a:r>
          </a:p>
        </p:txBody>
      </p:sp>
    </p:spTree>
    <p:extLst>
      <p:ext uri="{BB962C8B-B14F-4D97-AF65-F5344CB8AC3E}">
        <p14:creationId xmlns:p14="http://schemas.microsoft.com/office/powerpoint/2010/main" val="215272862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a:extLst>
              <a:ext uri="{FF2B5EF4-FFF2-40B4-BE49-F238E27FC236}">
                <a16:creationId xmlns="" xmlns:a16="http://schemas.microsoft.com/office/drawing/2014/main" id="{8FF45739-E9BA-7E83-93BC-781D5B5F48CC}"/>
              </a:ext>
            </a:extLst>
          </p:cNvPr>
          <p:cNvSpPr txBox="1"/>
          <p:nvPr/>
        </p:nvSpPr>
        <p:spPr>
          <a:xfrm>
            <a:off x="682123" y="707170"/>
            <a:ext cx="10815331" cy="4293483"/>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（十四） 寻找共同点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沟通者若能找到与老年人的若干共同点， 然后展开交流， 后续的沟通一定会顺畅</a:t>
            </a:r>
            <a:r>
              <a:rPr lang="zh-CN" altLang="en-US" sz="1400" dirty="0" smtClean="0">
                <a:solidFill>
                  <a:srgbClr val="221E1F"/>
                </a:solidFill>
                <a:latin typeface="Adobe 宋体 Std L" panose="02020300000000000000" pitchFamily="18" charset="-122"/>
                <a:ea typeface="Adobe 宋体 Std L" panose="02020300000000000000" pitchFamily="18" charset="-122"/>
              </a:rPr>
              <a:t>许多</a:t>
            </a:r>
            <a:r>
              <a:rPr lang="zh-CN" altLang="en-US" sz="1400" dirty="0">
                <a:solidFill>
                  <a:srgbClr val="221E1F"/>
                </a:solidFill>
                <a:latin typeface="Adobe 宋体 Std L" panose="02020300000000000000" pitchFamily="18" charset="-122"/>
                <a:ea typeface="Adobe 宋体 Std L" panose="02020300000000000000" pitchFamily="18" charset="-122"/>
              </a:rPr>
              <a:t>。寻找与老年人相同点的方法， 大致有以下几种：</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听</a:t>
            </a:r>
            <a:r>
              <a:rPr lang="zh-CN" altLang="en-US" sz="1400" dirty="0">
                <a:solidFill>
                  <a:srgbClr val="221E1F"/>
                </a:solidFill>
                <a:latin typeface="Adobe 宋体 Std L" panose="02020300000000000000" pitchFamily="18" charset="-122"/>
                <a:ea typeface="Adobe 宋体 Std L" panose="02020300000000000000" pitchFamily="18" charset="-122"/>
              </a:rPr>
              <a:t>口音</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听口音寻找共同点的方法很有效， 但需要熟悉各地方口音， 甚至能学会几句比较有</a:t>
            </a:r>
            <a:r>
              <a:rPr lang="zh-CN" altLang="en-US" sz="1400" dirty="0" smtClean="0">
                <a:solidFill>
                  <a:srgbClr val="221E1F"/>
                </a:solidFill>
                <a:latin typeface="Adobe 宋体 Std L" panose="02020300000000000000" pitchFamily="18" charset="-122"/>
                <a:ea typeface="Adobe 宋体 Std L" panose="02020300000000000000" pitchFamily="18" charset="-122"/>
              </a:rPr>
              <a:t>标志</a:t>
            </a:r>
            <a:r>
              <a:rPr lang="zh-CN" altLang="en-US" sz="1400" dirty="0">
                <a:solidFill>
                  <a:srgbClr val="221E1F"/>
                </a:solidFill>
                <a:latin typeface="Adobe 宋体 Std L" panose="02020300000000000000" pitchFamily="18" charset="-122"/>
                <a:ea typeface="Adobe 宋体 Std L" panose="02020300000000000000" pitchFamily="18" charset="-122"/>
              </a:rPr>
              <a:t>性的话， 当遇到有相关地方口音的老年人时说上两句， 分外亲切， 很快能拉近沟通者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与老年人</a:t>
            </a:r>
            <a:r>
              <a:rPr lang="zh-CN" altLang="en-US" sz="1400" dirty="0">
                <a:solidFill>
                  <a:srgbClr val="221E1F"/>
                </a:solidFill>
                <a:latin typeface="Adobe 宋体 Std L" panose="02020300000000000000" pitchFamily="18" charset="-122"/>
                <a:ea typeface="Adobe 宋体 Std L" panose="02020300000000000000" pitchFamily="18" charset="-122"/>
              </a:rPr>
              <a:t>的距离。</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问</a:t>
            </a:r>
            <a:r>
              <a:rPr lang="zh-CN" altLang="en-US" sz="1400" dirty="0">
                <a:solidFill>
                  <a:srgbClr val="221E1F"/>
                </a:solidFill>
                <a:latin typeface="Adobe 宋体 Std L" panose="02020300000000000000" pitchFamily="18" charset="-122"/>
                <a:ea typeface="Adobe 宋体 Std L" panose="02020300000000000000" pitchFamily="18" charset="-122"/>
              </a:rPr>
              <a:t>家乡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这是一种运用得比较广的方式。了解老年人的家乡后， 可以分以下两种情况进行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 若对那个地方熟悉， 可与老年人共同分享其家乡的特点、特色； 若对那个地方不</a:t>
            </a:r>
            <a:r>
              <a:rPr lang="zh-CN" altLang="en-US" sz="1400" dirty="0" smtClean="0">
                <a:solidFill>
                  <a:srgbClr val="221E1F"/>
                </a:solidFill>
                <a:latin typeface="Adobe 宋体 Std L" panose="02020300000000000000" pitchFamily="18" charset="-122"/>
                <a:ea typeface="Adobe 宋体 Std L" panose="02020300000000000000" pitchFamily="18" charset="-122"/>
              </a:rPr>
              <a:t>熟悉</a:t>
            </a:r>
            <a:r>
              <a:rPr lang="zh-CN" altLang="en-US" sz="1400" dirty="0">
                <a:solidFill>
                  <a:srgbClr val="221E1F"/>
                </a:solidFill>
                <a:latin typeface="Adobe 宋体 Std L" panose="02020300000000000000" pitchFamily="18" charset="-122"/>
                <a:ea typeface="Adobe 宋体 Std L" panose="02020300000000000000" pitchFamily="18" charset="-122"/>
              </a:rPr>
              <a:t>， 则可以让老年人谈谈他们自己认为不错的地方。</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寻找</a:t>
            </a:r>
            <a:r>
              <a:rPr lang="zh-CN" altLang="en-US" sz="1400" dirty="0">
                <a:solidFill>
                  <a:srgbClr val="221E1F"/>
                </a:solidFill>
                <a:latin typeface="Adobe 宋体 Std L" panose="02020300000000000000" pitchFamily="18" charset="-122"/>
                <a:ea typeface="Adobe 宋体 Std L" panose="02020300000000000000" pitchFamily="18" charset="-122"/>
              </a:rPr>
              <a:t>话题的“闪光点”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老年人在退出社会角色前的事业、工作、成就， 抑或是老年人优秀的子女或孙辈， </a:t>
            </a:r>
            <a:r>
              <a:rPr lang="zh-CN" altLang="en-US" sz="1400" dirty="0" smtClean="0">
                <a:solidFill>
                  <a:srgbClr val="221E1F"/>
                </a:solidFill>
                <a:latin typeface="Adobe 宋体 Std L" panose="02020300000000000000" pitchFamily="18" charset="-122"/>
                <a:ea typeface="Adobe 宋体 Std L" panose="02020300000000000000" pitchFamily="18" charset="-122"/>
              </a:rPr>
              <a:t>都是</a:t>
            </a:r>
            <a:r>
              <a:rPr lang="zh-CN" altLang="en-US" sz="1400" dirty="0">
                <a:solidFill>
                  <a:srgbClr val="221E1F"/>
                </a:solidFill>
                <a:latin typeface="Adobe 宋体 Std L" panose="02020300000000000000" pitchFamily="18" charset="-122"/>
                <a:ea typeface="Adobe 宋体 Std L" panose="02020300000000000000" pitchFamily="18" charset="-122"/>
              </a:rPr>
              <a:t>与老年人沟通谈话的“闪光点”。如“张奶奶， 您儿子可真有本事啊！ 年纪轻轻就当</a:t>
            </a:r>
            <a:r>
              <a:rPr lang="zh-CN" altLang="en-US" sz="1400" dirty="0" smtClean="0">
                <a:solidFill>
                  <a:srgbClr val="221E1F"/>
                </a:solidFill>
                <a:latin typeface="Adobe 宋体 Std L" panose="02020300000000000000" pitchFamily="18" charset="-122"/>
                <a:ea typeface="Adobe 宋体 Std L" panose="02020300000000000000" pitchFamily="18" charset="-122"/>
              </a:rPr>
              <a:t>上</a:t>
            </a:r>
            <a:r>
              <a:rPr lang="zh-CN" altLang="en-US" sz="1400" dirty="0" smtClean="0">
                <a:solidFill>
                  <a:srgbClr val="221E1F"/>
                </a:solidFill>
                <a:latin typeface="Adobe 宋体 Std L" panose="02020300000000000000" pitchFamily="18" charset="-122"/>
                <a:ea typeface="Adobe 宋体 Std L" panose="02020300000000000000" pitchFamily="18" charset="-122"/>
              </a:rPr>
              <a:t>了</a:t>
            </a:r>
            <a:r>
              <a:rPr lang="en-US" altLang="zh-CN" sz="1400" dirty="0" smtClean="0">
                <a:solidFill>
                  <a:srgbClr val="221E1F"/>
                </a:solidFill>
                <a:latin typeface="Adobe 宋体 Std L" panose="02020300000000000000" pitchFamily="18" charset="-122"/>
                <a:ea typeface="Adobe 宋体 Std L" panose="02020300000000000000" pitchFamily="18" charset="-122"/>
              </a:rPr>
              <a:t>C</a:t>
            </a:r>
            <a:r>
              <a:rPr lang="zh-CN" altLang="en-US" sz="1400" dirty="0" smtClean="0">
                <a:solidFill>
                  <a:srgbClr val="221E1F"/>
                </a:solidFill>
                <a:latin typeface="Adobe 宋体 Std L" panose="02020300000000000000" pitchFamily="18" charset="-122"/>
                <a:ea typeface="Adobe 宋体 Std L" panose="02020300000000000000" pitchFamily="18" charset="-122"/>
              </a:rPr>
              <a:t>ＥＯ</a:t>
            </a:r>
            <a:r>
              <a:rPr lang="zh-CN" altLang="en-US" sz="1400" dirty="0">
                <a:solidFill>
                  <a:srgbClr val="221E1F"/>
                </a:solidFill>
                <a:latin typeface="Adobe 宋体 Std L" panose="02020300000000000000" pitchFamily="18" charset="-122"/>
                <a:ea typeface="Adobe 宋体 Std L" panose="02020300000000000000" pitchFamily="18" charset="-122"/>
              </a:rPr>
              <a:t>”。还可以根据老年人的兴趣爱好寻求共鸣。如“李爷爷您也喜欢下象棋啊， 我</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不忙</a:t>
            </a:r>
            <a:r>
              <a:rPr lang="zh-CN" altLang="en-US" sz="1400" dirty="0">
                <a:solidFill>
                  <a:srgbClr val="221E1F"/>
                </a:solidFill>
                <a:latin typeface="Adobe 宋体 Std L" panose="02020300000000000000" pitchFamily="18" charset="-122"/>
                <a:ea typeface="Adobe 宋体 Std L" panose="02020300000000000000" pitchFamily="18" charset="-122"/>
              </a:rPr>
              <a:t>的时候也总下”。</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0077772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一、老年人非语言沟通的生理特点</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10920262" cy="203132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沟通中的非语言一部分是表情。人类的面部是</a:t>
            </a:r>
            <a:r>
              <a:rPr lang="zh-CN" altLang="en-US" sz="1400" dirty="0" smtClean="0">
                <a:solidFill>
                  <a:srgbClr val="221E1F"/>
                </a:solidFill>
                <a:latin typeface="Adobe 宋体 Std L" panose="02020300000000000000" pitchFamily="18" charset="-122"/>
                <a:ea typeface="Adobe 宋体 Std L" panose="02020300000000000000" pitchFamily="18" charset="-122"/>
              </a:rPr>
              <a:t>由</a:t>
            </a:r>
            <a:r>
              <a:rPr lang="en-US" altLang="zh-CN" sz="1400" dirty="0" smtClean="0">
                <a:solidFill>
                  <a:srgbClr val="221E1F"/>
                </a:solidFill>
                <a:latin typeface="Adobe 宋体 Std L" panose="02020300000000000000" pitchFamily="18" charset="-122"/>
                <a:ea typeface="Adobe 宋体 Std L" panose="02020300000000000000" pitchFamily="18" charset="-122"/>
              </a:rPr>
              <a:t>44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块肌肉组成的， 血管和神经</a:t>
            </a:r>
            <a:r>
              <a:rPr lang="zh-CN" altLang="en-US" sz="1400" dirty="0" smtClean="0">
                <a:solidFill>
                  <a:srgbClr val="221E1F"/>
                </a:solidFill>
                <a:latin typeface="Adobe 宋体 Std L" panose="02020300000000000000" pitchFamily="18" charset="-122"/>
                <a:ea typeface="Adobe 宋体 Std L" panose="02020300000000000000" pitchFamily="18" charset="-122"/>
              </a:rPr>
              <a:t>缠绕着</a:t>
            </a:r>
            <a:r>
              <a:rPr lang="zh-CN" altLang="en-US" sz="1400" dirty="0">
                <a:solidFill>
                  <a:srgbClr val="221E1F"/>
                </a:solidFill>
                <a:latin typeface="Adobe 宋体 Std L" panose="02020300000000000000" pitchFamily="18" charset="-122"/>
                <a:ea typeface="Adobe 宋体 Std L" panose="02020300000000000000" pitchFamily="18" charset="-122"/>
              </a:rPr>
              <a:t>软骨和骨骼， 光滑绷紧的皮肤贴在骨骼上， 这些组织相互关联、相互作用， 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做出推</a:t>
            </a:r>
            <a:r>
              <a:rPr lang="zh-CN" altLang="en-US" sz="1400" dirty="0">
                <a:solidFill>
                  <a:srgbClr val="221E1F"/>
                </a:solidFill>
                <a:latin typeface="Adobe 宋体 Std L" panose="02020300000000000000" pitchFamily="18" charset="-122"/>
                <a:ea typeface="Adobe 宋体 Std L" panose="02020300000000000000" pitchFamily="18" charset="-122"/>
              </a:rPr>
              <a:t>、拉、扭曲各种动作， 摆出足以让人吃惊</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个表情来。另一种是动作， 人体</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一共</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大关节， 分别为肩关节、腕关节、髋关节、膝关节、踝关节、肘关节、颞下颌关节</a:t>
            </a:r>
            <a:r>
              <a:rPr lang="zh-CN" altLang="en-US" sz="1400" dirty="0" smtClean="0">
                <a:solidFill>
                  <a:srgbClr val="221E1F"/>
                </a:solidFill>
                <a:latin typeface="Adobe 宋体 Std L" panose="02020300000000000000" pitchFamily="18" charset="-122"/>
                <a:ea typeface="Adobe 宋体 Std L" panose="02020300000000000000" pitchFamily="18" charset="-122"/>
              </a:rPr>
              <a:t>。关节</a:t>
            </a:r>
            <a:r>
              <a:rPr lang="zh-CN" altLang="en-US" sz="1400" dirty="0">
                <a:solidFill>
                  <a:srgbClr val="221E1F"/>
                </a:solidFill>
                <a:latin typeface="Adobe 宋体 Std L" panose="02020300000000000000" pitchFamily="18" charset="-122"/>
                <a:ea typeface="Adobe 宋体 Std L" panose="02020300000000000000" pitchFamily="18" charset="-122"/>
              </a:rPr>
              <a:t>一般由关节面、关节囊、关节腔组成。人体全身骨头</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360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块， 四肢大关节</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12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a:t>
            </a:r>
            <a:r>
              <a:rPr lang="zh-CN" altLang="en-US" sz="1400" dirty="0" smtClean="0">
                <a:solidFill>
                  <a:srgbClr val="221E1F"/>
                </a:solidFill>
                <a:latin typeface="Adobe 宋体 Std L" panose="02020300000000000000" pitchFamily="18" charset="-122"/>
                <a:ea typeface="Adobe 宋体 Std L" panose="02020300000000000000" pitchFamily="18" charset="-122"/>
              </a:rPr>
              <a:t>，小</a:t>
            </a:r>
            <a:r>
              <a:rPr lang="zh-CN" altLang="en-US" sz="1400" dirty="0">
                <a:solidFill>
                  <a:srgbClr val="221E1F"/>
                </a:solidFill>
                <a:latin typeface="Adobe 宋体 Std L" panose="02020300000000000000" pitchFamily="18" charset="-122"/>
                <a:ea typeface="Adobe 宋体 Std L" panose="02020300000000000000" pitchFamily="18" charset="-122"/>
              </a:rPr>
              <a:t>关节</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210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个。人体全身的肌肉共</a:t>
            </a:r>
            <a:r>
              <a:rPr lang="zh-CN" altLang="en-US" sz="1400" dirty="0" smtClean="0">
                <a:solidFill>
                  <a:srgbClr val="221E1F"/>
                </a:solidFill>
                <a:latin typeface="Adobe 宋体 Std L" panose="02020300000000000000" pitchFamily="18" charset="-122"/>
                <a:ea typeface="Adobe 宋体 Std L" panose="02020300000000000000" pitchFamily="18" charset="-122"/>
              </a:rPr>
              <a:t>约</a:t>
            </a:r>
            <a:r>
              <a:rPr lang="en-US" altLang="zh-CN" sz="1400" dirty="0" smtClean="0">
                <a:solidFill>
                  <a:srgbClr val="221E1F"/>
                </a:solidFill>
                <a:latin typeface="Adobe 宋体 Std L" panose="02020300000000000000" pitchFamily="18" charset="-122"/>
                <a:ea typeface="Adobe 宋体 Std L" panose="02020300000000000000" pitchFamily="18" charset="-122"/>
              </a:rPr>
              <a:t>639</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块， 约</a:t>
            </a:r>
            <a:r>
              <a:rPr lang="zh-CN" altLang="en-US" sz="1400" dirty="0" smtClean="0">
                <a:solidFill>
                  <a:srgbClr val="221E1F"/>
                </a:solidFill>
                <a:latin typeface="Adobe 宋体 Std L" panose="02020300000000000000" pitchFamily="18" charset="-122"/>
                <a:ea typeface="Adobe 宋体 Std L" panose="02020300000000000000" pitchFamily="18" charset="-122"/>
              </a:rPr>
              <a:t>由</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亿条肌纤维组成， 其中最长的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肌纤维</a:t>
            </a:r>
            <a:r>
              <a:rPr lang="zh-CN" altLang="en-US" sz="1400" dirty="0" smtClean="0">
                <a:solidFill>
                  <a:srgbClr val="221E1F"/>
                </a:solidFill>
                <a:latin typeface="Adobe 宋体 Std L" panose="02020300000000000000" pitchFamily="18" charset="-122"/>
                <a:ea typeface="Adobe 宋体 Std L" panose="02020300000000000000" pitchFamily="18" charset="-122"/>
              </a:rPr>
              <a:t>达</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厘米， 最短的仅</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毫米左右。老年人由于受到年龄、营养、性别、胖瘦和</a:t>
            </a:r>
            <a:r>
              <a:rPr lang="zh-CN" altLang="en-US" sz="1400" dirty="0" smtClean="0">
                <a:solidFill>
                  <a:srgbClr val="221E1F"/>
                </a:solidFill>
                <a:latin typeface="Adobe 宋体 Std L" panose="02020300000000000000" pitchFamily="18" charset="-122"/>
                <a:ea typeface="Adobe 宋体 Std L" panose="02020300000000000000" pitchFamily="18" charset="-122"/>
              </a:rPr>
              <a:t>锻炼</a:t>
            </a:r>
            <a:r>
              <a:rPr lang="zh-CN" altLang="en-US" sz="1400" dirty="0">
                <a:solidFill>
                  <a:srgbClr val="221E1F"/>
                </a:solidFill>
                <a:latin typeface="Adobe 宋体 Std L" panose="02020300000000000000" pitchFamily="18" charset="-122"/>
                <a:ea typeface="Adobe 宋体 Std L" panose="02020300000000000000" pitchFamily="18" charset="-122"/>
              </a:rPr>
              <a:t>情况影响， 每个关节和肌肉的活动范围受限， 导致非语言沟通的能力下降。</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任务四</a:t>
            </a:r>
            <a:r>
              <a:rPr lang="zh-CN" altLang="en-US" sz="2600" dirty="0">
                <a:solidFill>
                  <a:srgbClr val="C00000"/>
                </a:solidFill>
                <a:latin typeface="方正准圆_GBK" pitchFamily="65" charset="-122"/>
                <a:ea typeface="方正准圆_GBK" pitchFamily="65" charset="-122"/>
              </a:rPr>
              <a:t>　了解与老年人非语言沟通的特点</a:t>
            </a:r>
          </a:p>
        </p:txBody>
      </p:sp>
      <p:sp>
        <p:nvSpPr>
          <p:cNvPr id="16" name="文本框 1">
            <a:extLst>
              <a:ext uri="{FF2B5EF4-FFF2-40B4-BE49-F238E27FC236}">
                <a16:creationId xmlns="" xmlns:a16="http://schemas.microsoft.com/office/drawing/2014/main" id="{5263DC9B-3D8F-19CA-605A-141B5E847747}"/>
              </a:ext>
            </a:extLst>
          </p:cNvPr>
          <p:cNvSpPr txBox="1"/>
          <p:nvPr/>
        </p:nvSpPr>
        <p:spPr>
          <a:xfrm>
            <a:off x="612742" y="4004128"/>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二、老年人非语言沟通的特点</a:t>
            </a:r>
          </a:p>
        </p:txBody>
      </p:sp>
      <p:sp>
        <p:nvSpPr>
          <p:cNvPr id="17" name="文本框 2">
            <a:extLst>
              <a:ext uri="{FF2B5EF4-FFF2-40B4-BE49-F238E27FC236}">
                <a16:creationId xmlns="" xmlns:a16="http://schemas.microsoft.com/office/drawing/2014/main" id="{8FF45739-E9BA-7E83-93BC-781D5B5F48CC}"/>
              </a:ext>
            </a:extLst>
          </p:cNvPr>
          <p:cNvSpPr txBox="1"/>
          <p:nvPr/>
        </p:nvSpPr>
        <p:spPr>
          <a:xfrm>
            <a:off x="682125" y="4580901"/>
            <a:ext cx="10920262" cy="199772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老年人除了受关节和肌肉的影响， 五感能力也逐渐下降， 导致老年人的非语言表达</a:t>
            </a:r>
            <a:r>
              <a:rPr lang="zh-CN" altLang="en-US" sz="1400" dirty="0" smtClean="0">
                <a:solidFill>
                  <a:srgbClr val="221E1F"/>
                </a:solidFill>
                <a:latin typeface="Adobe 宋体 Std L" panose="02020300000000000000" pitchFamily="18" charset="-122"/>
                <a:ea typeface="Adobe 宋体 Std L" panose="02020300000000000000" pitchFamily="18" charset="-122"/>
              </a:rPr>
              <a:t>越来越</a:t>
            </a:r>
            <a:r>
              <a:rPr lang="zh-CN" altLang="en-US" sz="1400" dirty="0">
                <a:solidFill>
                  <a:srgbClr val="221E1F"/>
                </a:solidFill>
                <a:latin typeface="Adobe 宋体 Std L" panose="02020300000000000000" pitchFamily="18" charset="-122"/>
                <a:ea typeface="Adobe 宋体 Std L" panose="02020300000000000000" pitchFamily="18" charset="-122"/>
              </a:rPr>
              <a:t>少、表达滞后性明显、反馈敏感度下降。例如， 张奶奶与老伴感情一直很好， 但</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老伴近几年</a:t>
            </a:r>
            <a:r>
              <a:rPr lang="zh-CN" altLang="en-US" sz="1400" dirty="0">
                <a:solidFill>
                  <a:srgbClr val="221E1F"/>
                </a:solidFill>
                <a:latin typeface="Adobe 宋体 Std L" panose="02020300000000000000" pitchFamily="18" charset="-122"/>
                <a:ea typeface="Adobe 宋体 Std L" panose="02020300000000000000" pitchFamily="18" charset="-122"/>
              </a:rPr>
              <a:t>身体欠佳， 近期离世。可张奶奶并没有出现家属预想中的痛苦， 甚至连一滴眼泪</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也没有</a:t>
            </a:r>
            <a:r>
              <a:rPr lang="zh-CN" altLang="en-US" sz="1400" dirty="0">
                <a:solidFill>
                  <a:srgbClr val="221E1F"/>
                </a:solidFill>
                <a:latin typeface="Adobe 宋体 Std L" panose="02020300000000000000" pitchFamily="18" charset="-122"/>
                <a:ea typeface="Adobe 宋体 Std L" panose="02020300000000000000" pitchFamily="18" charset="-122"/>
              </a:rPr>
              <a:t>流过。张奶奶的家人找到社区的社会工作者， 希望得到帮助。社工见到张奶奶时，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她肢体</a:t>
            </a:r>
            <a:r>
              <a:rPr lang="zh-CN" altLang="en-US" sz="1400" dirty="0">
                <a:solidFill>
                  <a:srgbClr val="221E1F"/>
                </a:solidFill>
                <a:latin typeface="Adobe 宋体 Std L" panose="02020300000000000000" pitchFamily="18" charset="-122"/>
                <a:ea typeface="Adobe 宋体 Std L" panose="02020300000000000000" pitchFamily="18" charset="-122"/>
              </a:rPr>
              <a:t>僵硬， 坐在沙发里， 目光呆滞。社工用手抚摸着张奶奶的手说： “我知道您现在很</a:t>
            </a:r>
            <a:r>
              <a:rPr lang="zh-CN" altLang="en-US" sz="1400" dirty="0" smtClean="0">
                <a:solidFill>
                  <a:srgbClr val="221E1F"/>
                </a:solidFill>
                <a:latin typeface="Adobe 宋体 Std L" panose="02020300000000000000" pitchFamily="18" charset="-122"/>
                <a:ea typeface="Adobe 宋体 Std L" panose="02020300000000000000" pitchFamily="18" charset="-122"/>
              </a:rPr>
              <a:t>难过</a:t>
            </a:r>
            <a:r>
              <a:rPr lang="zh-CN" altLang="en-US" sz="1400" dirty="0">
                <a:solidFill>
                  <a:srgbClr val="221E1F"/>
                </a:solidFill>
                <a:latin typeface="Adobe 宋体 Std L" panose="02020300000000000000" pitchFamily="18" charset="-122"/>
                <a:ea typeface="Adobe 宋体 Std L" panose="02020300000000000000" pitchFamily="18" charset="-122"/>
              </a:rPr>
              <a:t>， 爷爷走了， 您心里压抑着悲伤</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张奶奶慢慢转向社工， 动了动手指， 社工坐在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张奶奶</a:t>
            </a:r>
            <a:r>
              <a:rPr lang="zh-CN" altLang="en-US" sz="1400" dirty="0">
                <a:solidFill>
                  <a:srgbClr val="221E1F"/>
                </a:solidFill>
                <a:latin typeface="Adobe 宋体 Std L" panose="02020300000000000000" pitchFamily="18" charset="-122"/>
                <a:ea typeface="Adobe 宋体 Std L" panose="02020300000000000000" pitchFamily="18" charset="-122"/>
              </a:rPr>
              <a:t>身旁， 边用手抚摸着张奶奶的背边说： “张奶奶， 难过的话就哭出来吧， 您的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孩子们不在</a:t>
            </a:r>
            <a:r>
              <a:rPr lang="zh-CN" altLang="en-US" sz="1400" dirty="0">
                <a:solidFill>
                  <a:srgbClr val="221E1F"/>
                </a:solidFill>
                <a:latin typeface="Adobe 宋体 Std L" panose="02020300000000000000" pitchFamily="18" charset="-122"/>
                <a:ea typeface="Adobe 宋体 Std L" panose="02020300000000000000" pitchFamily="18" charset="-122"/>
              </a:rPr>
              <a:t>这儿， 不用担心。” 许久， 张奶奶哭了起来。老年人对于外界的感知力下降， 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发泄</a:t>
            </a:r>
            <a:r>
              <a:rPr lang="zh-CN" altLang="en-US" sz="1400" dirty="0">
                <a:solidFill>
                  <a:srgbClr val="221E1F"/>
                </a:solidFill>
                <a:latin typeface="Adobe 宋体 Std L" panose="02020300000000000000" pitchFamily="18" charset="-122"/>
                <a:ea typeface="Adobe 宋体 Std L" panose="02020300000000000000" pitchFamily="18" charset="-122"/>
              </a:rPr>
              <a:t>也缓慢， 沟通者在使用和感知老年人的非语言时， 要耐心观察和等待， 不要急于求成。</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79833681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383989"/>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一、非语言沟通基础技巧</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960762"/>
            <a:ext cx="8087121"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我们知道， 沟通的方式不外乎口头语言和肢体语言两种。通过口头语言， 沟通者能</a:t>
            </a:r>
            <a:r>
              <a:rPr lang="zh-CN" altLang="en-US" sz="1400" dirty="0" smtClean="0">
                <a:solidFill>
                  <a:srgbClr val="221E1F"/>
                </a:solidFill>
                <a:latin typeface="Adobe 宋体 Std L" panose="02020300000000000000" pitchFamily="18" charset="-122"/>
                <a:ea typeface="Adobe 宋体 Std L" panose="02020300000000000000" pitchFamily="18" charset="-122"/>
              </a:rPr>
              <a:t>传达</a:t>
            </a:r>
            <a:r>
              <a:rPr lang="zh-CN" altLang="en-US" sz="1400" dirty="0">
                <a:solidFill>
                  <a:srgbClr val="221E1F"/>
                </a:solidFill>
                <a:latin typeface="Adobe 宋体 Std L" panose="02020300000000000000" pitchFamily="18" charset="-122"/>
                <a:ea typeface="Adobe 宋体 Std L" panose="02020300000000000000" pitchFamily="18" charset="-122"/>
              </a:rPr>
              <a:t>信息， 而通过肢体语言， 沟通者可以</a:t>
            </a:r>
            <a:r>
              <a:rPr lang="zh-CN" altLang="en-US" sz="1400" dirty="0" smtClean="0">
                <a:solidFill>
                  <a:srgbClr val="221E1F"/>
                </a:solidFill>
                <a:latin typeface="Adobe 宋体 Std L" panose="02020300000000000000" pitchFamily="18" charset="-122"/>
                <a:ea typeface="Adobe 宋体 Std L" panose="02020300000000000000" pitchFamily="18" charset="-122"/>
              </a:rPr>
              <a:t>传达</a:t>
            </a:r>
            <a:r>
              <a:rPr lang="zh-CN" altLang="en-US" sz="1400" dirty="0">
                <a:solidFill>
                  <a:srgbClr val="221E1F"/>
                </a:solidFill>
                <a:latin typeface="Adobe 宋体 Std L" panose="02020300000000000000" pitchFamily="18" charset="-122"/>
                <a:ea typeface="Adobe 宋体 Std L" panose="02020300000000000000" pitchFamily="18" charset="-122"/>
              </a:rPr>
              <a:t>出自己的思想和情感</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我们</a:t>
            </a:r>
            <a:r>
              <a:rPr lang="zh-CN" altLang="en-US" sz="1400" dirty="0">
                <a:solidFill>
                  <a:srgbClr val="221E1F"/>
                </a:solidFill>
                <a:latin typeface="Adobe 宋体 Std L" panose="02020300000000000000" pitchFamily="18" charset="-122"/>
                <a:ea typeface="Adobe 宋体 Std L" panose="02020300000000000000" pitchFamily="18" charset="-122"/>
              </a:rPr>
              <a:t>来看以下一些数据：</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由</a:t>
            </a:r>
            <a:r>
              <a:rPr lang="zh-CN" altLang="en-US" sz="1400" dirty="0" smtClean="0">
                <a:solidFill>
                  <a:srgbClr val="221E1F"/>
                </a:solidFill>
                <a:latin typeface="Adobe 宋体 Std L" panose="02020300000000000000" pitchFamily="18" charset="-122"/>
                <a:ea typeface="Adobe 宋体 Std L" panose="02020300000000000000" pitchFamily="18" charset="-122"/>
              </a:rPr>
              <a:t>图</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可见， 与人交流中， </a:t>
            </a:r>
            <a:r>
              <a:rPr lang="zh-CN" altLang="en-US" sz="1400" dirty="0" smtClean="0">
                <a:solidFill>
                  <a:srgbClr val="221E1F"/>
                </a:solidFill>
                <a:latin typeface="Adobe 宋体 Std L" panose="02020300000000000000" pitchFamily="18" charset="-122"/>
                <a:ea typeface="Adobe 宋体 Std L" panose="02020300000000000000" pitchFamily="18" charset="-122"/>
              </a:rPr>
              <a:t>别人眼睛</a:t>
            </a:r>
            <a:r>
              <a:rPr lang="zh-CN" altLang="en-US" sz="1400" dirty="0">
                <a:solidFill>
                  <a:srgbClr val="221E1F"/>
                </a:solidFill>
                <a:latin typeface="Adobe 宋体 Std L" panose="02020300000000000000" pitchFamily="18" charset="-122"/>
                <a:ea typeface="Adobe 宋体 Std L" panose="02020300000000000000" pitchFamily="18" charset="-122"/>
              </a:rPr>
              <a:t>所见对交流的影响最大， 占</a:t>
            </a:r>
            <a:r>
              <a:rPr lang="zh-CN" altLang="en-US" sz="1400" dirty="0" smtClean="0">
                <a:solidFill>
                  <a:srgbClr val="221E1F"/>
                </a:solidFill>
                <a:latin typeface="Adobe 宋体 Std L" panose="02020300000000000000" pitchFamily="18" charset="-122"/>
                <a:ea typeface="Adobe 宋体 Std L" panose="02020300000000000000" pitchFamily="18" charset="-122"/>
              </a:rPr>
              <a:t>了</a:t>
            </a:r>
            <a:r>
              <a:rPr lang="en-US" altLang="zh-CN" sz="1400" dirty="0" smtClean="0">
                <a:solidFill>
                  <a:srgbClr val="221E1F"/>
                </a:solidFill>
                <a:latin typeface="Adobe 宋体 Std L" panose="02020300000000000000" pitchFamily="18" charset="-122"/>
                <a:ea typeface="Adobe 宋体 Std L" panose="02020300000000000000" pitchFamily="18" charset="-122"/>
              </a:rPr>
              <a:t>55</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；讲话</a:t>
            </a:r>
            <a:r>
              <a:rPr lang="zh-CN" altLang="en-US" sz="1400" dirty="0">
                <a:solidFill>
                  <a:srgbClr val="221E1F"/>
                </a:solidFill>
                <a:latin typeface="Adobe 宋体 Std L" panose="02020300000000000000" pitchFamily="18" charset="-122"/>
                <a:ea typeface="Adobe 宋体 Std L" panose="02020300000000000000" pitchFamily="18" charset="-122"/>
              </a:rPr>
              <a:t>者的语音、语调也会影响交流， </a:t>
            </a:r>
            <a:r>
              <a:rPr lang="zh-CN" altLang="en-US" sz="1400" dirty="0" smtClean="0">
                <a:solidFill>
                  <a:srgbClr val="221E1F"/>
                </a:solidFill>
                <a:latin typeface="Adobe 宋体 Std L" panose="02020300000000000000" pitchFamily="18" charset="-122"/>
                <a:ea typeface="Adobe 宋体 Std L" panose="02020300000000000000" pitchFamily="18" charset="-122"/>
              </a:rPr>
              <a:t>占</a:t>
            </a:r>
            <a:r>
              <a:rPr lang="en-US" altLang="zh-CN" sz="1400" dirty="0" smtClean="0">
                <a:solidFill>
                  <a:srgbClr val="221E1F"/>
                </a:solidFill>
                <a:latin typeface="Adobe 宋体 Std L" panose="02020300000000000000" pitchFamily="18" charset="-122"/>
                <a:ea typeface="Adobe 宋体 Std L" panose="02020300000000000000" pitchFamily="18" charset="-122"/>
              </a:rPr>
              <a:t>38</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而讲话者的用词， 仅</a:t>
            </a:r>
            <a:r>
              <a:rPr lang="zh-CN" altLang="en-US" sz="1400" dirty="0" smtClean="0">
                <a:solidFill>
                  <a:srgbClr val="221E1F"/>
                </a:solidFill>
                <a:latin typeface="Adobe 宋体 Std L" panose="02020300000000000000" pitchFamily="18" charset="-122"/>
                <a:ea typeface="Adobe 宋体 Std L" panose="02020300000000000000" pitchFamily="18" charset="-122"/>
              </a:rPr>
              <a:t>占</a:t>
            </a: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沟通中， 沟通者对非语言技巧</a:t>
            </a:r>
            <a:r>
              <a:rPr lang="zh-CN" altLang="en-US" sz="1400" dirty="0" smtClean="0">
                <a:solidFill>
                  <a:srgbClr val="221E1F"/>
                </a:solidFill>
                <a:latin typeface="Adobe 宋体 Std L" panose="02020300000000000000" pitchFamily="18" charset="-122"/>
                <a:ea typeface="Adobe 宋体 Std L" panose="02020300000000000000" pitchFamily="18" charset="-122"/>
              </a:rPr>
              <a:t>十分</a:t>
            </a:r>
            <a:r>
              <a:rPr lang="zh-CN" altLang="en-US" sz="1400" dirty="0">
                <a:solidFill>
                  <a:srgbClr val="221E1F"/>
                </a:solidFill>
                <a:latin typeface="Adobe 宋体 Std L" panose="02020300000000000000" pitchFamily="18" charset="-122"/>
                <a:ea typeface="Adobe 宋体 Std L" panose="02020300000000000000" pitchFamily="18" charset="-122"/>
              </a:rPr>
              <a:t>关注。因为老年人的语言可以受到</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的控制， 可以因为一些因素而选择说谎、欺骗， 但非语言则很难伪装， 尤其是身体语言。身体语言一般分为开放式和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封闭式身体语言</a:t>
            </a:r>
            <a:r>
              <a:rPr lang="zh-CN" altLang="en-US" sz="1400" dirty="0">
                <a:solidFill>
                  <a:srgbClr val="221E1F"/>
                </a:solidFill>
                <a:latin typeface="Adobe 宋体 Std L" panose="02020300000000000000" pitchFamily="18" charset="-122"/>
                <a:ea typeface="Adobe 宋体 Std L" panose="02020300000000000000" pitchFamily="18" charset="-122"/>
              </a:rPr>
              <a:t>， 开放式就是整个身体呈现开放状， 如接孩子放学回家的父母会张开双臂</a:t>
            </a:r>
            <a:r>
              <a:rPr lang="zh-CN" altLang="en-US" sz="1400" dirty="0" smtClean="0">
                <a:solidFill>
                  <a:srgbClr val="221E1F"/>
                </a:solidFill>
                <a:latin typeface="Adobe 宋体 Std L" panose="02020300000000000000" pitchFamily="18" charset="-122"/>
                <a:ea typeface="Adobe 宋体 Std L" panose="02020300000000000000" pitchFamily="18" charset="-122"/>
              </a:rPr>
              <a:t>准备拥抱</a:t>
            </a:r>
            <a:r>
              <a:rPr lang="zh-CN" altLang="en-US" sz="1400" dirty="0">
                <a:solidFill>
                  <a:srgbClr val="221E1F"/>
                </a:solidFill>
                <a:latin typeface="Adobe 宋体 Std L" panose="02020300000000000000" pitchFamily="18" charset="-122"/>
                <a:ea typeface="Adobe 宋体 Std L" panose="02020300000000000000" pitchFamily="18" charset="-122"/>
              </a:rPr>
              <a:t>孩子， 展现的是一种无防御、亲切的信息。封闭式身体语言则相反， 展现一种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防御</a:t>
            </a:r>
            <a:r>
              <a:rPr lang="zh-CN" altLang="en-US" sz="1400" dirty="0">
                <a:solidFill>
                  <a:srgbClr val="221E1F"/>
                </a:solidFill>
                <a:latin typeface="Adobe 宋体 Std L" panose="02020300000000000000" pitchFamily="18" charset="-122"/>
                <a:ea typeface="Adobe 宋体 Std L" panose="02020300000000000000" pitchFamily="18" charset="-122"/>
              </a:rPr>
              <a:t>、自我保护和不接纳， 如老师批评学生时， 学生低着头， 双手交叉， 用力相握。在</a:t>
            </a:r>
            <a:r>
              <a:rPr lang="zh-CN" altLang="en-US" sz="1400" dirty="0" smtClean="0">
                <a:solidFill>
                  <a:srgbClr val="221E1F"/>
                </a:solidFill>
                <a:latin typeface="Adobe 宋体 Std L" panose="02020300000000000000" pitchFamily="18" charset="-122"/>
                <a:ea typeface="Adobe 宋体 Std L" panose="02020300000000000000" pitchFamily="18" charset="-122"/>
              </a:rPr>
              <a:t>与老年人</a:t>
            </a:r>
            <a:r>
              <a:rPr lang="zh-CN" altLang="en-US" sz="1400" dirty="0">
                <a:solidFill>
                  <a:srgbClr val="221E1F"/>
                </a:solidFill>
                <a:latin typeface="Adobe 宋体 Std L" panose="02020300000000000000" pitchFamily="18" charset="-122"/>
                <a:ea typeface="Adobe 宋体 Std L" panose="02020300000000000000" pitchFamily="18" charset="-122"/>
              </a:rPr>
              <a:t>沟通中， 沟通者要以开放式的身体语言面对老年人， 这样有利于良好沟通关系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的建立</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五　掌握与老年人非语言沟通的技巧</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82869" y="3064858"/>
            <a:ext cx="2390775" cy="17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499844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427478"/>
            <a:ext cx="11054246" cy="5262979"/>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表情</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表情指人通过面部的各种动作而表达的信息情绪。它是凭借眼、眉、嘴以及颜面</a:t>
            </a:r>
            <a:r>
              <a:rPr lang="zh-CN" altLang="en-US" sz="1400" dirty="0" smtClean="0">
                <a:solidFill>
                  <a:srgbClr val="221E1F"/>
                </a:solidFill>
                <a:latin typeface="Adobe 宋体 Std L" panose="02020300000000000000" pitchFamily="18" charset="-122"/>
                <a:ea typeface="Adobe 宋体 Std L" panose="02020300000000000000" pitchFamily="18" charset="-122"/>
              </a:rPr>
              <a:t>肌肉的</a:t>
            </a:r>
            <a:r>
              <a:rPr lang="zh-CN" altLang="en-US" sz="1400" dirty="0">
                <a:solidFill>
                  <a:srgbClr val="221E1F"/>
                </a:solidFill>
                <a:latin typeface="Adobe 宋体 Std L" panose="02020300000000000000" pitchFamily="18" charset="-122"/>
                <a:ea typeface="Adobe 宋体 Std L" panose="02020300000000000000" pitchFamily="18" charset="-122"/>
              </a:rPr>
              <a:t>变化等体现出丰富内容的。人们对现实环境和事物所产生的内心体验以及所采取的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态度</a:t>
            </a:r>
            <a:r>
              <a:rPr lang="zh-CN" altLang="en-US" sz="1400" dirty="0">
                <a:solidFill>
                  <a:srgbClr val="221E1F"/>
                </a:solidFill>
                <a:latin typeface="Adobe 宋体 Std L" panose="02020300000000000000" pitchFamily="18" charset="-122"/>
                <a:ea typeface="Adobe 宋体 Std L" panose="02020300000000000000" pitchFamily="18" charset="-122"/>
              </a:rPr>
              <a:t>， 这就是通常所说的感情， 它经常有意无意地通过面部表情显示出来。表情最能反映</a:t>
            </a:r>
            <a:r>
              <a:rPr lang="zh-CN" altLang="en-US" sz="1400" dirty="0" smtClean="0">
                <a:solidFill>
                  <a:srgbClr val="221E1F"/>
                </a:solidFill>
                <a:latin typeface="Adobe 宋体 Std L" panose="02020300000000000000" pitchFamily="18" charset="-122"/>
                <a:ea typeface="Adobe 宋体 Std L" panose="02020300000000000000" pitchFamily="18" charset="-122"/>
              </a:rPr>
              <a:t>出一个人</a:t>
            </a:r>
            <a:r>
              <a:rPr lang="zh-CN" altLang="en-US" sz="1400" dirty="0">
                <a:solidFill>
                  <a:srgbClr val="221E1F"/>
                </a:solidFill>
                <a:latin typeface="Adobe 宋体 Std L" panose="02020300000000000000" pitchFamily="18" charset="-122"/>
                <a:ea typeface="Adobe 宋体 Std L" panose="02020300000000000000" pitchFamily="18" charset="-122"/>
              </a:rPr>
              <a:t>的特性。在所有非语言沟通中， 人们认识最趋一致的就是脸部表情， 因为这是最</a:t>
            </a:r>
            <a:r>
              <a:rPr lang="zh-CN" altLang="en-US" sz="1400" dirty="0" smtClean="0">
                <a:solidFill>
                  <a:srgbClr val="221E1F"/>
                </a:solidFill>
                <a:latin typeface="Adobe 宋体 Std L" panose="02020300000000000000" pitchFamily="18" charset="-122"/>
                <a:ea typeface="Adobe 宋体 Std L" panose="02020300000000000000" pitchFamily="18" charset="-122"/>
              </a:rPr>
              <a:t>显眼</a:t>
            </a:r>
            <a:r>
              <a:rPr lang="zh-CN" altLang="en-US" sz="1400" dirty="0">
                <a:solidFill>
                  <a:srgbClr val="221E1F"/>
                </a:solidFill>
                <a:latin typeface="Adobe 宋体 Std L" panose="02020300000000000000" pitchFamily="18" charset="-122"/>
                <a:ea typeface="Adobe 宋体 Std L" panose="02020300000000000000" pitchFamily="18" charset="-122"/>
              </a:rPr>
              <a:t>、最一目了然的神态。表情在面对面的口语沟通过程中是心灵的屏幕， 能够辅助有声</a:t>
            </a:r>
            <a:r>
              <a:rPr lang="zh-CN" altLang="en-US" sz="1400" dirty="0" smtClean="0">
                <a:solidFill>
                  <a:srgbClr val="221E1F"/>
                </a:solidFill>
                <a:latin typeface="Adobe 宋体 Std L" panose="02020300000000000000" pitchFamily="18" charset="-122"/>
                <a:ea typeface="Adobe 宋体 Std L" panose="02020300000000000000" pitchFamily="18" charset="-122"/>
              </a:rPr>
              <a:t>语言</a:t>
            </a:r>
            <a:r>
              <a:rPr lang="zh-CN" altLang="en-US" sz="1400" dirty="0">
                <a:solidFill>
                  <a:srgbClr val="221E1F"/>
                </a:solidFill>
                <a:latin typeface="Adobe 宋体 Std L" panose="02020300000000000000" pitchFamily="18" charset="-122"/>
                <a:ea typeface="Adobe 宋体 Std L" panose="02020300000000000000" pitchFamily="18" charset="-122"/>
              </a:rPr>
              <a:t>传递信息， 沟通人们的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感情。</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沟通者在与老年人沟通时， 表情应放松、和蔼。一些不利于良好沟通的面部表情</a:t>
            </a:r>
            <a:r>
              <a:rPr lang="zh-CN" altLang="en-US" sz="1400" dirty="0" smtClean="0">
                <a:solidFill>
                  <a:srgbClr val="221E1F"/>
                </a:solidFill>
                <a:latin typeface="Adobe 宋体 Std L" panose="02020300000000000000" pitchFamily="18" charset="-122"/>
                <a:ea typeface="Adobe 宋体 Std L" panose="02020300000000000000" pitchFamily="18" charset="-122"/>
              </a:rPr>
              <a:t>必须得到</a:t>
            </a:r>
            <a:r>
              <a:rPr lang="zh-CN" altLang="en-US" sz="1400" dirty="0">
                <a:solidFill>
                  <a:srgbClr val="221E1F"/>
                </a:solidFill>
                <a:latin typeface="Adobe 宋体 Std L" panose="02020300000000000000" pitchFamily="18" charset="-122"/>
                <a:ea typeface="Adobe 宋体 Std L" panose="02020300000000000000" pitchFamily="18" charset="-122"/>
              </a:rPr>
              <a:t>控制。如皱眉， 会让人感觉到不愉快； 眉毛上调， 会让人感觉在挑起冲突。</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目光</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目光具有爱憎功能、威吓功能、补偿功能、显示地位功能等</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沟通过程中， 可以通过传递准确的目光来增强情感沟通。如热情诚恳的目光， 让</a:t>
            </a:r>
            <a:r>
              <a:rPr lang="zh-CN" altLang="en-US" sz="1400" dirty="0" smtClean="0">
                <a:solidFill>
                  <a:srgbClr val="221E1F"/>
                </a:solidFill>
                <a:latin typeface="Adobe 宋体 Std L" panose="02020300000000000000" pitchFamily="18" charset="-122"/>
                <a:ea typeface="Adobe 宋体 Std L" panose="02020300000000000000" pitchFamily="18" charset="-122"/>
              </a:rPr>
              <a:t>人感觉到</a:t>
            </a:r>
            <a:r>
              <a:rPr lang="zh-CN" altLang="en-US" sz="1400" dirty="0">
                <a:solidFill>
                  <a:srgbClr val="221E1F"/>
                </a:solidFill>
                <a:latin typeface="Adobe 宋体 Std L" panose="02020300000000000000" pitchFamily="18" charset="-122"/>
                <a:ea typeface="Adobe 宋体 Std L" panose="02020300000000000000" pitchFamily="18" charset="-122"/>
              </a:rPr>
              <a:t>亲切； 平静坦诚的目光， 给人一种稳重的感觉； 闪耀俏皮的目光， 表现出幽默； </a:t>
            </a:r>
            <a:r>
              <a:rPr lang="zh-CN" altLang="en-US" sz="1400" dirty="0" smtClean="0">
                <a:solidFill>
                  <a:srgbClr val="221E1F"/>
                </a:solidFill>
                <a:latin typeface="Adobe 宋体 Std L" panose="02020300000000000000" pitchFamily="18" charset="-122"/>
                <a:ea typeface="Adobe 宋体 Std L" panose="02020300000000000000" pitchFamily="18" charset="-122"/>
              </a:rPr>
              <a:t>冷淡</a:t>
            </a:r>
            <a:r>
              <a:rPr lang="zh-CN" altLang="en-US" sz="1400" dirty="0">
                <a:solidFill>
                  <a:srgbClr val="221E1F"/>
                </a:solidFill>
                <a:latin typeface="Adobe 宋体 Std L" panose="02020300000000000000" pitchFamily="18" charset="-122"/>
                <a:ea typeface="Adobe 宋体 Std L" panose="02020300000000000000" pitchFamily="18" charset="-122"/>
              </a:rPr>
              <a:t>虚伪的目光， 则传达出人的不悦； 而咄咄逼人的目光， 会让人不寒而栗</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过程中， 沟通双方通常相互注视的连续时间占整个对话</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dirty="0" smtClean="0">
                <a:solidFill>
                  <a:srgbClr val="221E1F"/>
                </a:solidFill>
                <a:latin typeface="Adobe 宋体 Std L" panose="02020300000000000000" pitchFamily="18" charset="-122"/>
                <a:ea typeface="Adobe 宋体 Std L" panose="02020300000000000000" pitchFamily="18" charset="-122"/>
              </a:rPr>
              <a:t>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80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。注视</a:t>
            </a:r>
            <a:r>
              <a:rPr lang="zh-CN" altLang="en-US" sz="1400" dirty="0" smtClean="0">
                <a:solidFill>
                  <a:srgbClr val="221E1F"/>
                </a:solidFill>
                <a:latin typeface="Adobe 宋体 Std L" panose="02020300000000000000" pitchFamily="18" charset="-122"/>
                <a:ea typeface="Adobe 宋体 Std L" panose="02020300000000000000" pitchFamily="18" charset="-122"/>
              </a:rPr>
              <a:t>率</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15</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容易造成冷漠、悲观、狡辩、回避、顺从、迟钝等消极印象； 注视率</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80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会给</a:t>
            </a:r>
            <a:r>
              <a:rPr lang="zh-CN" altLang="en-US" sz="1400" dirty="0">
                <a:solidFill>
                  <a:srgbClr val="221E1F"/>
                </a:solidFill>
                <a:latin typeface="Adobe 宋体 Std L" panose="02020300000000000000" pitchFamily="18" charset="-122"/>
                <a:ea typeface="Adobe 宋体 Std L" panose="02020300000000000000" pitchFamily="18" charset="-122"/>
              </a:rPr>
              <a:t>人留下易亲近、自信、大方、成熟、诚实等积极印象。</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手势</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手势作为人体语言的一个重要方面， 在沟通中起着重要的作用。手势， 即以手的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动作态势</a:t>
            </a:r>
            <a:r>
              <a:rPr lang="zh-CN" altLang="en-US" sz="1400" dirty="0">
                <a:solidFill>
                  <a:srgbClr val="221E1F"/>
                </a:solidFill>
                <a:latin typeface="Adobe 宋体 Std L" panose="02020300000000000000" pitchFamily="18" charset="-122"/>
                <a:ea typeface="Adobe 宋体 Std L" panose="02020300000000000000" pitchFamily="18" charset="-122"/>
              </a:rPr>
              <a:t>示意。手势语是通过手和手指语来传递信息。人们常常用手势来代替语言行为， </a:t>
            </a:r>
            <a:r>
              <a:rPr lang="zh-CN" altLang="en-US" sz="1400" dirty="0" smtClean="0">
                <a:solidFill>
                  <a:srgbClr val="221E1F"/>
                </a:solidFill>
                <a:latin typeface="Adobe 宋体 Std L" panose="02020300000000000000" pitchFamily="18" charset="-122"/>
                <a:ea typeface="Adobe 宋体 Std L" panose="02020300000000000000" pitchFamily="18" charset="-122"/>
              </a:rPr>
              <a:t>用来强调</a:t>
            </a:r>
            <a:r>
              <a:rPr lang="zh-CN" altLang="en-US" sz="1400" dirty="0">
                <a:solidFill>
                  <a:srgbClr val="221E1F"/>
                </a:solidFill>
                <a:latin typeface="Adobe 宋体 Std L" panose="02020300000000000000" pitchFamily="18" charset="-122"/>
                <a:ea typeface="Adobe 宋体 Std L" panose="02020300000000000000" pitchFamily="18" charset="-122"/>
              </a:rPr>
              <a:t>某一问题或通过这种非语言方式描述语言， 给沟通者提供缓解紧张的机会。它包括</a:t>
            </a:r>
            <a:r>
              <a:rPr lang="zh-CN" altLang="en-US" sz="1400" dirty="0" smtClean="0">
                <a:solidFill>
                  <a:srgbClr val="221E1F"/>
                </a:solidFill>
                <a:latin typeface="Adobe 宋体 Std L" panose="02020300000000000000" pitchFamily="18" charset="-122"/>
                <a:ea typeface="Adobe 宋体 Std L" panose="02020300000000000000" pitchFamily="18" charset="-122"/>
              </a:rPr>
              <a:t>握手</a:t>
            </a:r>
            <a:r>
              <a:rPr lang="zh-CN" altLang="en-US" sz="1400" dirty="0">
                <a:solidFill>
                  <a:srgbClr val="221E1F"/>
                </a:solidFill>
                <a:latin typeface="Adobe 宋体 Std L" panose="02020300000000000000" pitchFamily="18" charset="-122"/>
                <a:ea typeface="Adobe 宋体 Std L" panose="02020300000000000000" pitchFamily="18" charset="-122"/>
              </a:rPr>
              <a:t>、招手、摇手和手指动作等。手势作为信息传递方式， 是先于有声语言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zh-CN" altLang="en-US" sz="1400" dirty="0">
                <a:solidFill>
                  <a:srgbClr val="221E1F"/>
                </a:solidFill>
                <a:latin typeface="Adobe 宋体 Std L" panose="02020300000000000000" pitchFamily="18" charset="-122"/>
                <a:ea typeface="Adobe 宋体 Std L" panose="02020300000000000000" pitchFamily="18" charset="-122"/>
              </a:rPr>
              <a:t>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沟通中运用手势， 应该明确精练、自如和谐、温和亲切。</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6871690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427478"/>
            <a:ext cx="11054246" cy="1061829"/>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动作</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心理学告诉我们， 人们的一些看似不经意的小动作， 正是在传达着内心的一些情感</a:t>
            </a:r>
            <a:r>
              <a:rPr lang="zh-CN" altLang="en-US" sz="1400" dirty="0" smtClean="0">
                <a:solidFill>
                  <a:srgbClr val="221E1F"/>
                </a:solidFill>
                <a:latin typeface="Adobe 宋体 Std L" panose="02020300000000000000" pitchFamily="18" charset="-122"/>
                <a:ea typeface="Adobe 宋体 Std L" panose="02020300000000000000" pitchFamily="18" charset="-122"/>
              </a:rPr>
              <a:t>，我们</a:t>
            </a:r>
            <a:r>
              <a:rPr lang="zh-CN" altLang="en-US" sz="1400" dirty="0">
                <a:solidFill>
                  <a:srgbClr val="221E1F"/>
                </a:solidFill>
                <a:latin typeface="Adobe 宋体 Std L" panose="02020300000000000000" pitchFamily="18" charset="-122"/>
                <a:ea typeface="Adobe 宋体 Std L" panose="02020300000000000000" pitchFamily="18" charset="-122"/>
              </a:rPr>
              <a:t>在与老年人沟通时可以通过观察对方的动作来了解其当下的心理状态。日常动作的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含义</a:t>
            </a:r>
            <a:r>
              <a:rPr lang="zh-CN" altLang="en-US" sz="1400" dirty="0">
                <a:solidFill>
                  <a:srgbClr val="221E1F"/>
                </a:solidFill>
                <a:latin typeface="Adobe 宋体 Std L" panose="02020300000000000000" pitchFamily="18" charset="-122"/>
                <a:ea typeface="Adobe 宋体 Std L" panose="02020300000000000000" pitchFamily="18" charset="-122"/>
              </a:rPr>
              <a:t>见</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1864714"/>
            <a:ext cx="4791075" cy="3848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9456444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311897"/>
            <a:ext cx="11054246" cy="3970318"/>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（五） 肢体语言沟通的禁忌</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头部不宜做的动作： 盲目地摇头晃脑； 经常性地挤眉弄眼； 两眼死盯住别人不放或</a:t>
            </a:r>
            <a:r>
              <a:rPr lang="zh-CN" altLang="en-US" sz="1400" dirty="0" smtClean="0">
                <a:solidFill>
                  <a:srgbClr val="221E1F"/>
                </a:solidFill>
                <a:latin typeface="Adobe 宋体 Std L" panose="02020300000000000000" pitchFamily="18" charset="-122"/>
                <a:ea typeface="Adobe 宋体 Std L" panose="02020300000000000000" pitchFamily="18" charset="-122"/>
              </a:rPr>
              <a:t>闭眼</a:t>
            </a:r>
            <a:r>
              <a:rPr lang="zh-CN" altLang="en-US" sz="1400" dirty="0">
                <a:solidFill>
                  <a:srgbClr val="221E1F"/>
                </a:solidFill>
                <a:latin typeface="Adobe 宋体 Std L" panose="02020300000000000000" pitchFamily="18" charset="-122"/>
                <a:ea typeface="Adobe 宋体 Std L" panose="02020300000000000000" pitchFamily="18" charset="-122"/>
              </a:rPr>
              <a:t>听人讲话； 用眼睛四处搜寻别人的房间； 板着面孔斜眼看人； 冲人龇牙咧嘴， 嗤鼻</a:t>
            </a:r>
            <a:r>
              <a:rPr lang="zh-CN" altLang="en-US" sz="1400" dirty="0" smtClean="0">
                <a:solidFill>
                  <a:srgbClr val="221E1F"/>
                </a:solidFill>
                <a:latin typeface="Adobe 宋体 Std L" panose="02020300000000000000" pitchFamily="18" charset="-122"/>
                <a:ea typeface="Adobe 宋体 Std L" panose="02020300000000000000" pitchFamily="18" charset="-122"/>
              </a:rPr>
              <a:t>瞪眼</a:t>
            </a:r>
            <a:r>
              <a:rPr lang="zh-CN" altLang="en-US" sz="1400" dirty="0">
                <a:solidFill>
                  <a:srgbClr val="221E1F"/>
                </a:solidFill>
                <a:latin typeface="Adobe 宋体 Std L" panose="02020300000000000000" pitchFamily="18" charset="-122"/>
                <a:ea typeface="Adobe 宋体 Std L" panose="02020300000000000000" pitchFamily="18" charset="-122"/>
              </a:rPr>
              <a:t>； 抽鼻子， 吧唧嘴， 向下流鼻涕、流口水； 未说话先咳嗽清嗓子， 倒吸气； 说话时向</a:t>
            </a:r>
            <a:r>
              <a:rPr lang="zh-CN" altLang="en-US" sz="1400" dirty="0" smtClean="0">
                <a:solidFill>
                  <a:srgbClr val="221E1F"/>
                </a:solidFill>
                <a:latin typeface="Adobe 宋体 Std L" panose="02020300000000000000" pitchFamily="18" charset="-122"/>
                <a:ea typeface="Adobe 宋体 Std L" panose="02020300000000000000" pitchFamily="18" charset="-122"/>
              </a:rPr>
              <a:t>别人</a:t>
            </a:r>
            <a:r>
              <a:rPr lang="zh-CN" altLang="en-US" sz="1400" dirty="0">
                <a:solidFill>
                  <a:srgbClr val="221E1F"/>
                </a:solidFill>
                <a:latin typeface="Adobe 宋体 Std L" panose="02020300000000000000" pitchFamily="18" charset="-122"/>
                <a:ea typeface="Adobe 宋体 Std L" panose="02020300000000000000" pitchFamily="18" charset="-122"/>
              </a:rPr>
              <a:t>脸上溅唾沫； 看书报时张着嘴或蘸唾沫翻书页； 冲着别人打哈欠、打喷嚏； 无论对方</a:t>
            </a:r>
            <a:r>
              <a:rPr lang="zh-CN" altLang="en-US" sz="1400" dirty="0" smtClean="0">
                <a:solidFill>
                  <a:srgbClr val="221E1F"/>
                </a:solidFill>
                <a:latin typeface="Adobe 宋体 Std L" panose="02020300000000000000" pitchFamily="18" charset="-122"/>
                <a:ea typeface="Adobe 宋体 Std L" panose="02020300000000000000" pitchFamily="18" charset="-122"/>
              </a:rPr>
              <a:t>心情</a:t>
            </a:r>
            <a:r>
              <a:rPr lang="zh-CN" altLang="en-US" sz="1400" dirty="0">
                <a:solidFill>
                  <a:srgbClr val="221E1F"/>
                </a:solidFill>
                <a:latin typeface="Adobe 宋体 Std L" panose="02020300000000000000" pitchFamily="18" charset="-122"/>
                <a:ea typeface="Adobe 宋体 Std L" panose="02020300000000000000" pitchFamily="18" charset="-122"/>
              </a:rPr>
              <a:t>如何都对人家傻笑； 吸烟时吐烟圈或从鼻子向外喷烟。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手足不宜做的动作： 情绪一激动就手舞足蹈， 忘乎所以； 有人无人把手指掰得</a:t>
            </a:r>
            <a:r>
              <a:rPr lang="zh-CN" altLang="en-US" sz="1400" dirty="0" smtClean="0">
                <a:solidFill>
                  <a:srgbClr val="221E1F"/>
                </a:solidFill>
                <a:latin typeface="Adobe 宋体 Std L" panose="02020300000000000000" pitchFamily="18" charset="-122"/>
                <a:ea typeface="Adobe 宋体 Std L" panose="02020300000000000000" pitchFamily="18" charset="-122"/>
              </a:rPr>
              <a:t>嗒嗒响</a:t>
            </a:r>
            <a:r>
              <a:rPr lang="zh-CN" altLang="en-US" sz="1400" dirty="0">
                <a:solidFill>
                  <a:srgbClr val="221E1F"/>
                </a:solidFill>
                <a:latin typeface="Adobe 宋体 Std L" panose="02020300000000000000" pitchFamily="18" charset="-122"/>
                <a:ea typeface="Adobe 宋体 Std L" panose="02020300000000000000" pitchFamily="18" charset="-122"/>
              </a:rPr>
              <a:t>。数钱用手蘸唾沫， 甚至用舌头舔手指； 把手放在嘴里咬指甲； 在大庭广众下伸手到</a:t>
            </a:r>
            <a:r>
              <a:rPr lang="zh-CN" altLang="en-US" sz="1400" dirty="0" smtClean="0">
                <a:solidFill>
                  <a:srgbClr val="221E1F"/>
                </a:solidFill>
                <a:latin typeface="Adobe 宋体 Std L" panose="02020300000000000000" pitchFamily="18" charset="-122"/>
                <a:ea typeface="Adobe 宋体 Std L" panose="02020300000000000000" pitchFamily="18" charset="-122"/>
              </a:rPr>
              <a:t>裤中</a:t>
            </a:r>
            <a:r>
              <a:rPr lang="zh-CN" altLang="en-US" sz="1400" dirty="0">
                <a:solidFill>
                  <a:srgbClr val="221E1F"/>
                </a:solidFill>
                <a:latin typeface="Adobe 宋体 Std L" panose="02020300000000000000" pitchFamily="18" charset="-122"/>
                <a:ea typeface="Adobe 宋体 Std L" panose="02020300000000000000" pitchFamily="18" charset="-122"/>
              </a:rPr>
              <a:t>去挠痒； 夏天把手伸到衣服里去揩汗或搓汗泥； 随便用手剔牙、抠牙屑； 擦完鼻子往</a:t>
            </a:r>
            <a:r>
              <a:rPr lang="zh-CN" altLang="en-US" sz="1400" dirty="0" smtClean="0">
                <a:solidFill>
                  <a:srgbClr val="221E1F"/>
                </a:solidFill>
                <a:latin typeface="Adobe 宋体 Std L" panose="02020300000000000000" pitchFamily="18" charset="-122"/>
                <a:ea typeface="Adobe 宋体 Std L" panose="02020300000000000000" pitchFamily="18" charset="-122"/>
              </a:rPr>
              <a:t>衣服</a:t>
            </a:r>
            <a:r>
              <a:rPr lang="zh-CN" altLang="en-US" sz="1400" dirty="0">
                <a:solidFill>
                  <a:srgbClr val="221E1F"/>
                </a:solidFill>
                <a:latin typeface="Adobe 宋体 Std L" panose="02020300000000000000" pitchFamily="18" charset="-122"/>
                <a:ea typeface="Adobe 宋体 Std L" panose="02020300000000000000" pitchFamily="18" charset="-122"/>
              </a:rPr>
              <a:t>上揩拭； 握手时过分用力或者“死鱼手” （即毫不用力， 好似让对方握住一条死鱼</a:t>
            </a:r>
            <a:r>
              <a:rPr lang="zh-CN" altLang="en-US" sz="1400" dirty="0" smtClean="0">
                <a:solidFill>
                  <a:srgbClr val="221E1F"/>
                </a:solidFill>
                <a:latin typeface="Adobe 宋体 Std L" panose="02020300000000000000" pitchFamily="18" charset="-122"/>
                <a:ea typeface="Adobe 宋体 Std L" panose="02020300000000000000" pitchFamily="18" charset="-122"/>
              </a:rPr>
              <a:t>一般</a:t>
            </a:r>
            <a:r>
              <a:rPr lang="zh-CN" altLang="en-US" sz="1400" dirty="0">
                <a:solidFill>
                  <a:srgbClr val="221E1F"/>
                </a:solidFill>
                <a:latin typeface="Adobe 宋体 Std L" panose="02020300000000000000" pitchFamily="18" charset="-122"/>
                <a:ea typeface="Adobe 宋体 Std L" panose="02020300000000000000" pitchFamily="18" charset="-122"/>
              </a:rPr>
              <a:t>）； 说话时用手指点对方； 坐长椅时跷起二郎腿或腿抖动不止； 把腿、脚放到桌子上</a:t>
            </a:r>
            <a:r>
              <a:rPr lang="zh-CN" altLang="en-US" sz="1400" dirty="0" smtClean="0">
                <a:solidFill>
                  <a:srgbClr val="221E1F"/>
                </a:solidFill>
                <a:latin typeface="Adobe 宋体 Std L" panose="02020300000000000000" pitchFamily="18" charset="-122"/>
                <a:ea typeface="Adobe 宋体 Std L" panose="02020300000000000000" pitchFamily="18" charset="-122"/>
              </a:rPr>
              <a:t>或伸</a:t>
            </a:r>
            <a:r>
              <a:rPr lang="zh-CN" altLang="en-US" sz="1400" dirty="0">
                <a:solidFill>
                  <a:srgbClr val="221E1F"/>
                </a:solidFill>
                <a:latin typeface="Adobe 宋体 Std L" panose="02020300000000000000" pitchFamily="18" charset="-122"/>
                <a:ea typeface="Adobe 宋体 Std L" panose="02020300000000000000" pitchFamily="18" charset="-122"/>
              </a:rPr>
              <a:t>到前边坐位上去； 女性在交谈时将双腿叉开； 跟上级或长辈说话时双手叉腰或两腿</a:t>
            </a:r>
            <a:r>
              <a:rPr lang="zh-CN" altLang="en-US" sz="1400" dirty="0" smtClean="0">
                <a:solidFill>
                  <a:srgbClr val="221E1F"/>
                </a:solidFill>
                <a:latin typeface="Adobe 宋体 Std L" panose="02020300000000000000" pitchFamily="18" charset="-122"/>
                <a:ea typeface="Adobe 宋体 Std L" panose="02020300000000000000" pitchFamily="18" charset="-122"/>
              </a:rPr>
              <a:t>叉开</a:t>
            </a:r>
            <a:r>
              <a:rPr lang="zh-CN" altLang="en-US" sz="1400" dirty="0">
                <a:solidFill>
                  <a:srgbClr val="221E1F"/>
                </a:solidFill>
                <a:latin typeface="Adobe 宋体 Std L" panose="02020300000000000000" pitchFamily="18" charset="-122"/>
                <a:ea typeface="Adobe 宋体 Std L" panose="02020300000000000000" pitchFamily="18" charset="-122"/>
              </a:rPr>
              <a:t>； 走路时东倒西歪， 摇摇晃晃。</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其他禁忌： 随地吐痰、擤鼻涕； 进屋用脚踹门； 到商店买东西故意挤别人或趴在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别人身上</a:t>
            </a:r>
            <a:r>
              <a:rPr lang="zh-CN" altLang="en-US" sz="1400" dirty="0">
                <a:solidFill>
                  <a:srgbClr val="221E1F"/>
                </a:solidFill>
                <a:latin typeface="Adobe 宋体 Std L" panose="02020300000000000000" pitchFamily="18" charset="-122"/>
                <a:ea typeface="Adobe 宋体 Std L" panose="02020300000000000000" pitchFamily="18" charset="-122"/>
              </a:rPr>
              <a:t>看东西； 排队时“夹塞儿”； 几个人在马路上并排骑自行车， 甚至勾肩搭背； 随地</a:t>
            </a:r>
            <a:r>
              <a:rPr lang="zh-CN" altLang="en-US" sz="1400" dirty="0" smtClean="0">
                <a:solidFill>
                  <a:srgbClr val="221E1F"/>
                </a:solidFill>
                <a:latin typeface="Adobe 宋体 Std L" panose="02020300000000000000" pitchFamily="18" charset="-122"/>
                <a:ea typeface="Adobe 宋体 Std L" panose="02020300000000000000" pitchFamily="18" charset="-122"/>
              </a:rPr>
              <a:t>扔废纸</a:t>
            </a:r>
            <a:r>
              <a:rPr lang="zh-CN" altLang="en-US" sz="1400" dirty="0">
                <a:solidFill>
                  <a:srgbClr val="221E1F"/>
                </a:solidFill>
                <a:latin typeface="Adobe 宋体 Std L" panose="02020300000000000000" pitchFamily="18" charset="-122"/>
                <a:ea typeface="Adobe 宋体 Std L" panose="02020300000000000000" pitchFamily="18" charset="-122"/>
              </a:rPr>
              <a:t>、烟蒂和果皮等； 从楼上往下吐痰、倒垃圾、泼脏水等。</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50048326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29332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二、非语言沟通技巧</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870098"/>
            <a:ext cx="11054246" cy="5909310"/>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（一） 微笑技巧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微笑是一种美好、积极情感的反映， 也是一种礼貌和涵养的表现。一位优秀的沟通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者脸</a:t>
            </a:r>
            <a:r>
              <a:rPr lang="zh-CN" altLang="en-US" sz="1400" dirty="0">
                <a:solidFill>
                  <a:srgbClr val="221E1F"/>
                </a:solidFill>
                <a:latin typeface="Adobe 宋体 Std L" panose="02020300000000000000" pitchFamily="18" charset="-122"/>
                <a:ea typeface="Adobe 宋体 Std L" panose="02020300000000000000" pitchFamily="18" charset="-122"/>
              </a:rPr>
              <a:t>上总是带着真诚的微笑。沟通者必须学会分解和淡化老年人的烦恼与不快， 时时刻刻</a:t>
            </a:r>
            <a:r>
              <a:rPr lang="zh-CN" altLang="en-US" sz="1400" dirty="0" smtClean="0">
                <a:solidFill>
                  <a:srgbClr val="221E1F"/>
                </a:solidFill>
                <a:latin typeface="Adobe 宋体 Std L" panose="02020300000000000000" pitchFamily="18" charset="-122"/>
                <a:ea typeface="Adobe 宋体 Std L" panose="02020300000000000000" pitchFamily="18" charset="-122"/>
              </a:rPr>
              <a:t>保持</a:t>
            </a:r>
            <a:r>
              <a:rPr lang="zh-CN" altLang="en-US" sz="1400" dirty="0">
                <a:solidFill>
                  <a:srgbClr val="221E1F"/>
                </a:solidFill>
                <a:latin typeface="Adobe 宋体 Std L" panose="02020300000000000000" pitchFamily="18" charset="-122"/>
                <a:ea typeface="Adobe 宋体 Std L" panose="02020300000000000000" pitchFamily="18" charset="-122"/>
              </a:rPr>
              <a:t>一种轻松的情绪， 把欢乐传递给老年人。</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微笑</a:t>
            </a:r>
            <a:r>
              <a:rPr lang="zh-CN" altLang="en-US" sz="1400" dirty="0">
                <a:solidFill>
                  <a:srgbClr val="221E1F"/>
                </a:solidFill>
                <a:latin typeface="Adobe 宋体 Std L" panose="02020300000000000000" pitchFamily="18" charset="-122"/>
                <a:ea typeface="Adobe 宋体 Std L" panose="02020300000000000000" pitchFamily="18" charset="-122"/>
              </a:rPr>
              <a:t>包含三方面标准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首先是面部表情标准。面部表情和蔼可亲。上唇的位置： 露出上前牙</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dirty="0" smtClean="0">
                <a:solidFill>
                  <a:srgbClr val="221E1F"/>
                </a:solidFill>
                <a:latin typeface="Adobe 宋体 Std L" panose="02020300000000000000" pitchFamily="18" charset="-122"/>
                <a:ea typeface="Adobe 宋体 Std L" panose="02020300000000000000" pitchFamily="18" charset="-122"/>
              </a:rPr>
              <a:t>75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100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。上唇</a:t>
            </a:r>
            <a:r>
              <a:rPr lang="zh-CN" altLang="en-US" sz="1400" dirty="0">
                <a:solidFill>
                  <a:srgbClr val="221E1F"/>
                </a:solidFill>
                <a:latin typeface="Adobe 宋体 Std L" panose="02020300000000000000" pitchFamily="18" charset="-122"/>
                <a:ea typeface="Adobe 宋体 Std L" panose="02020300000000000000" pitchFamily="18" charset="-122"/>
              </a:rPr>
              <a:t>的曲线： 向上弯曲的曲线意味着嘴角比上唇中部的下界要高。上前牙曲线与下唇的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平行</a:t>
            </a:r>
            <a:r>
              <a:rPr lang="zh-CN" altLang="en-US" sz="1400" dirty="0">
                <a:solidFill>
                  <a:srgbClr val="221E1F"/>
                </a:solidFill>
                <a:latin typeface="Adobe 宋体 Std L" panose="02020300000000000000" pitchFamily="18" charset="-122"/>
                <a:ea typeface="Adobe 宋体 Std L" panose="02020300000000000000" pitchFamily="18" charset="-122"/>
              </a:rPr>
              <a:t>： 平行即上前牙的切端线平行于下唇的上界。上前牙与下唇之间的关系： 不接触和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刚刚接触</a:t>
            </a:r>
            <a:r>
              <a:rPr lang="zh-CN" altLang="en-US" sz="1400" dirty="0">
                <a:solidFill>
                  <a:srgbClr val="221E1F"/>
                </a:solidFill>
                <a:latin typeface="Adobe 宋体 Std L" panose="02020300000000000000" pitchFamily="18" charset="-122"/>
                <a:ea typeface="Adobe 宋体 Std L" panose="02020300000000000000" pitchFamily="18" charset="-122"/>
              </a:rPr>
              <a:t>为</a:t>
            </a:r>
            <a:r>
              <a:rPr lang="zh-CN" altLang="en-US" sz="1400" dirty="0" smtClean="0">
                <a:solidFill>
                  <a:srgbClr val="221E1F"/>
                </a:solidFill>
                <a:latin typeface="Adobe 宋体 Std L" panose="02020300000000000000" pitchFamily="18" charset="-122"/>
                <a:ea typeface="Adobe 宋体 Std L" panose="02020300000000000000" pitchFamily="18" charset="-122"/>
              </a:rPr>
              <a:t>好。</a:t>
            </a:r>
            <a:r>
              <a:rPr lang="zh-CN" altLang="en-US" sz="1400" dirty="0">
                <a:solidFill>
                  <a:srgbClr val="221E1F"/>
                </a:solidFill>
                <a:latin typeface="Adobe 宋体 Std L" panose="02020300000000000000" pitchFamily="18" charset="-122"/>
                <a:ea typeface="Adobe 宋体 Std L" panose="02020300000000000000" pitchFamily="18" charset="-122"/>
              </a:rPr>
              <a:t>伴随微笑自然地</a:t>
            </a:r>
            <a:r>
              <a:rPr lang="zh-CN" altLang="en-US" sz="1400" dirty="0" smtClean="0">
                <a:solidFill>
                  <a:srgbClr val="221E1F"/>
                </a:solidFill>
                <a:latin typeface="Adobe 宋体 Std L" panose="02020300000000000000" pitchFamily="18" charset="-122"/>
                <a:ea typeface="Adobe 宋体 Std L" panose="02020300000000000000" pitchFamily="18" charset="-122"/>
              </a:rPr>
              <a:t>露出</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8</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颗牙齿， 嘴角微微上翘； 微笑注重“微” 字， </a:t>
            </a:r>
            <a:r>
              <a:rPr lang="zh-CN" altLang="en-US" sz="1400" dirty="0" smtClean="0">
                <a:solidFill>
                  <a:srgbClr val="221E1F"/>
                </a:solidFill>
                <a:latin typeface="Adobe 宋体 Std L" panose="02020300000000000000" pitchFamily="18" charset="-122"/>
                <a:ea typeface="Adobe 宋体 Std L" panose="02020300000000000000" pitchFamily="18" charset="-122"/>
              </a:rPr>
              <a:t>笑的</a:t>
            </a:r>
            <a:r>
              <a:rPr lang="zh-CN" altLang="en-US" sz="1400" dirty="0">
                <a:solidFill>
                  <a:srgbClr val="221E1F"/>
                </a:solidFill>
                <a:latin typeface="Adobe 宋体 Std L" panose="02020300000000000000" pitchFamily="18" charset="-122"/>
                <a:ea typeface="Adobe 宋体 Std L" panose="02020300000000000000" pitchFamily="18" charset="-122"/>
              </a:rPr>
              <a:t>幅度不宜过大； 微笑时真诚、甜美、亲切、善意、充满爱心； 口眼结合， 嘴唇、眼神</a:t>
            </a:r>
            <a:r>
              <a:rPr lang="zh-CN" altLang="en-US" sz="1400" dirty="0" smtClean="0">
                <a:solidFill>
                  <a:srgbClr val="221E1F"/>
                </a:solidFill>
                <a:latin typeface="Adobe 宋体 Std L" panose="02020300000000000000" pitchFamily="18" charset="-122"/>
                <a:ea typeface="Adobe 宋体 Std L" panose="02020300000000000000" pitchFamily="18" charset="-122"/>
              </a:rPr>
              <a:t>含笑</a:t>
            </a:r>
            <a:r>
              <a:rPr lang="zh-CN" altLang="en-US" sz="1400" dirty="0">
                <a:solidFill>
                  <a:srgbClr val="221E1F"/>
                </a:solidFill>
                <a:latin typeface="Adobe 宋体 Std L" panose="02020300000000000000" pitchFamily="18" charset="-122"/>
                <a:ea typeface="Adobe 宋体 Std L" panose="02020300000000000000" pitchFamily="18" charset="-122"/>
              </a:rPr>
              <a:t>。其次是眼睛、眼神标准。面对老人目光友善， 眼神柔和， 亲切坦然， 眼睛和蔼有神</a:t>
            </a:r>
            <a:r>
              <a:rPr lang="zh-CN" altLang="en-US" sz="1400" dirty="0" smtClean="0">
                <a:solidFill>
                  <a:srgbClr val="221E1F"/>
                </a:solidFill>
                <a:latin typeface="Adobe 宋体 Std L" panose="02020300000000000000" pitchFamily="18" charset="-122"/>
                <a:ea typeface="Adobe 宋体 Std L" panose="02020300000000000000" pitchFamily="18" charset="-122"/>
              </a:rPr>
              <a:t>，自然</a:t>
            </a:r>
            <a:r>
              <a:rPr lang="zh-CN" altLang="en-US" sz="1400" dirty="0">
                <a:solidFill>
                  <a:srgbClr val="221E1F"/>
                </a:solidFill>
                <a:latin typeface="Adobe 宋体 Std L" panose="02020300000000000000" pitchFamily="18" charset="-122"/>
                <a:ea typeface="Adobe 宋体 Std L" panose="02020300000000000000" pitchFamily="18" charset="-122"/>
              </a:rPr>
              <a:t>流露真诚。眼睛礼貌正视老年人， 不左顾右盼、心不在焉。眼神要实现“三个度”</a:t>
            </a:r>
            <a:r>
              <a:rPr lang="zh-CN" altLang="en-US" sz="1400" dirty="0" smtClean="0">
                <a:solidFill>
                  <a:srgbClr val="221E1F"/>
                </a:solidFill>
                <a:latin typeface="Adobe 宋体 Std L" panose="02020300000000000000" pitchFamily="18" charset="-122"/>
                <a:ea typeface="Adobe 宋体 Std L" panose="02020300000000000000" pitchFamily="18" charset="-122"/>
              </a:rPr>
              <a:t>：眼神</a:t>
            </a:r>
            <a:r>
              <a:rPr lang="zh-CN" altLang="en-US" sz="1400" dirty="0">
                <a:solidFill>
                  <a:srgbClr val="221E1F"/>
                </a:solidFill>
                <a:latin typeface="Adobe 宋体 Std L" panose="02020300000000000000" pitchFamily="18" charset="-122"/>
                <a:ea typeface="Adobe 宋体 Std L" panose="02020300000000000000" pitchFamily="18" charset="-122"/>
              </a:rPr>
              <a:t>的集中度： 不要将目光聚集在老年人脸上的某个部位， 而要用眼睛注视于老年人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脸部三角部</a:t>
            </a:r>
            <a:r>
              <a:rPr lang="zh-CN" altLang="en-US" sz="1400" dirty="0">
                <a:solidFill>
                  <a:srgbClr val="221E1F"/>
                </a:solidFill>
                <a:latin typeface="Adobe 宋体 Std L" panose="02020300000000000000" pitchFamily="18" charset="-122"/>
                <a:ea typeface="Adobe 宋体 Std L" panose="02020300000000000000" pitchFamily="18" charset="-122"/>
              </a:rPr>
              <a:t>位， 即以双眼为上线， 嘴为下顶角， 也就是双眼和嘴之间； 眼神的光泽度： 精神</a:t>
            </a:r>
            <a:r>
              <a:rPr lang="zh-CN" altLang="en-US" sz="1400" dirty="0" smtClean="0">
                <a:solidFill>
                  <a:srgbClr val="221E1F"/>
                </a:solidFill>
                <a:latin typeface="Adobe 宋体 Std L" panose="02020300000000000000" pitchFamily="18" charset="-122"/>
                <a:ea typeface="Adobe 宋体 Std L" panose="02020300000000000000" pitchFamily="18" charset="-122"/>
              </a:rPr>
              <a:t>饱满</a:t>
            </a:r>
            <a:r>
              <a:rPr lang="zh-CN" altLang="en-US" sz="1400" dirty="0">
                <a:solidFill>
                  <a:srgbClr val="221E1F"/>
                </a:solidFill>
                <a:latin typeface="Adobe 宋体 Std L" panose="02020300000000000000" pitchFamily="18" charset="-122"/>
                <a:ea typeface="Adobe 宋体 Std L" panose="02020300000000000000" pitchFamily="18" charset="-122"/>
              </a:rPr>
              <a:t>， 在亲和力理念下保持慈祥的、神采奕奕的眼光， 再辅之以微笑和蔼的面部表情； </a:t>
            </a:r>
            <a:r>
              <a:rPr lang="zh-CN" altLang="en-US" sz="1400" dirty="0" smtClean="0">
                <a:solidFill>
                  <a:srgbClr val="221E1F"/>
                </a:solidFill>
                <a:latin typeface="Adobe 宋体 Std L" panose="02020300000000000000" pitchFamily="18" charset="-122"/>
                <a:ea typeface="Adobe 宋体 Std L" panose="02020300000000000000" pitchFamily="18" charset="-122"/>
              </a:rPr>
              <a:t>眼神的</a:t>
            </a:r>
            <a:r>
              <a:rPr lang="zh-CN" altLang="en-US" sz="1400" dirty="0">
                <a:solidFill>
                  <a:srgbClr val="221E1F"/>
                </a:solidFill>
                <a:latin typeface="Adobe 宋体 Std L" panose="02020300000000000000" pitchFamily="18" charset="-122"/>
                <a:ea typeface="Adobe 宋体 Std L" panose="02020300000000000000" pitchFamily="18" charset="-122"/>
              </a:rPr>
              <a:t>交流度： 迎着老年人的眼神进行目光交流， 传递你对老年人的敬意与你的善良之心。</a:t>
            </a:r>
            <a:r>
              <a:rPr lang="zh-CN" altLang="en-US" sz="1400" dirty="0" smtClean="0">
                <a:solidFill>
                  <a:srgbClr val="221E1F"/>
                </a:solidFill>
                <a:latin typeface="Adobe 宋体 Std L" panose="02020300000000000000" pitchFamily="18" charset="-122"/>
                <a:ea typeface="Adobe 宋体 Std L" panose="02020300000000000000" pitchFamily="18" charset="-122"/>
              </a:rPr>
              <a:t>眼睛</a:t>
            </a:r>
            <a:r>
              <a:rPr lang="zh-CN" altLang="en-US" sz="1400" dirty="0">
                <a:solidFill>
                  <a:srgbClr val="221E1F"/>
                </a:solidFill>
                <a:latin typeface="Adobe 宋体 Std L" panose="02020300000000000000" pitchFamily="18" charset="-122"/>
                <a:ea typeface="Adobe 宋体 Std L" panose="02020300000000000000" pitchFamily="18" charset="-122"/>
              </a:rPr>
              <a:t>是心灵的窗户。心灵在有了亲和力的理念后， 就自然会发出神采奕奕的眼光， 就很</a:t>
            </a:r>
            <a:r>
              <a:rPr lang="zh-CN" altLang="en-US" sz="1400" dirty="0" smtClean="0">
                <a:solidFill>
                  <a:srgbClr val="221E1F"/>
                </a:solidFill>
                <a:latin typeface="Adobe 宋体 Std L" panose="02020300000000000000" pitchFamily="18" charset="-122"/>
                <a:ea typeface="Adobe 宋体 Std L" panose="02020300000000000000" pitchFamily="18" charset="-122"/>
              </a:rPr>
              <a:t>容易形成</a:t>
            </a:r>
            <a:r>
              <a:rPr lang="zh-CN" altLang="en-US" sz="1400" dirty="0">
                <a:solidFill>
                  <a:srgbClr val="221E1F"/>
                </a:solidFill>
                <a:latin typeface="Adobe 宋体 Std L" panose="02020300000000000000" pitchFamily="18" charset="-122"/>
                <a:ea typeface="Adobe 宋体 Std L" panose="02020300000000000000" pitchFamily="18" charset="-122"/>
              </a:rPr>
              <a:t>具有磁性的亲和力的眼神， 这样可以拉近与老年人间的距离。最后是声音语态标准</a:t>
            </a:r>
            <a:r>
              <a:rPr lang="zh-CN" altLang="en-US" sz="1400" dirty="0" smtClean="0">
                <a:solidFill>
                  <a:srgbClr val="221E1F"/>
                </a:solidFill>
                <a:latin typeface="Adobe 宋体 Std L" panose="02020300000000000000" pitchFamily="18" charset="-122"/>
                <a:ea typeface="Adobe 宋体 Std L" panose="02020300000000000000" pitchFamily="18" charset="-122"/>
              </a:rPr>
              <a:t>。声音</a:t>
            </a:r>
            <a:r>
              <a:rPr lang="zh-CN" altLang="en-US" sz="1400" dirty="0">
                <a:solidFill>
                  <a:srgbClr val="221E1F"/>
                </a:solidFill>
                <a:latin typeface="Adobe 宋体 Std L" panose="02020300000000000000" pitchFamily="18" charset="-122"/>
                <a:ea typeface="Adobe 宋体 Std L" panose="02020300000000000000" pitchFamily="18" charset="-122"/>
              </a:rPr>
              <a:t>要清晰柔和、细腻圆滑， 语速适中， 富有甜美悦耳的感染力； 语调平和， 语音厚重</a:t>
            </a:r>
            <a:r>
              <a:rPr lang="zh-CN" altLang="en-US" sz="1400" dirty="0" smtClean="0">
                <a:solidFill>
                  <a:srgbClr val="221E1F"/>
                </a:solidFill>
                <a:latin typeface="Adobe 宋体 Std L" panose="02020300000000000000" pitchFamily="18" charset="-122"/>
                <a:ea typeface="Adobe 宋体 Std L" panose="02020300000000000000" pitchFamily="18" charset="-122"/>
              </a:rPr>
              <a:t>温和</a:t>
            </a:r>
            <a:r>
              <a:rPr lang="zh-CN" altLang="en-US" sz="1400" dirty="0">
                <a:solidFill>
                  <a:srgbClr val="221E1F"/>
                </a:solidFill>
                <a:latin typeface="Adobe 宋体 Std L" panose="02020300000000000000" pitchFamily="18" charset="-122"/>
                <a:ea typeface="Adobe 宋体 Std L" panose="02020300000000000000" pitchFamily="18" charset="-122"/>
              </a:rPr>
              <a:t>； 控制音量适中， 让老年人听得清楚， 但声音不能过大； 说话态度诚恳， 语句流畅， 语气</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不卑不亢。</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微笑</a:t>
            </a:r>
            <a:r>
              <a:rPr lang="zh-CN" altLang="en-US" sz="1400" dirty="0">
                <a:solidFill>
                  <a:srgbClr val="221E1F"/>
                </a:solidFill>
                <a:latin typeface="Adobe 宋体 Std L" panose="02020300000000000000" pitchFamily="18" charset="-122"/>
                <a:ea typeface="Adobe 宋体 Std L" panose="02020300000000000000" pitchFamily="18" charset="-122"/>
              </a:rPr>
              <a:t>练习方法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通常练习微笑的方法有两种。一种是专业的练习， 像空姐的训练， 通常是咬住特制</a:t>
            </a:r>
            <a:r>
              <a:rPr lang="zh-CN" altLang="en-US" sz="1400" dirty="0" smtClean="0">
                <a:solidFill>
                  <a:srgbClr val="221E1F"/>
                </a:solidFill>
                <a:latin typeface="Adobe 宋体 Std L" panose="02020300000000000000" pitchFamily="18" charset="-122"/>
                <a:ea typeface="Adobe 宋体 Std L" panose="02020300000000000000" pitchFamily="18" charset="-122"/>
              </a:rPr>
              <a:t>筷子</a:t>
            </a:r>
            <a:r>
              <a:rPr lang="zh-CN" altLang="en-US" sz="1400" dirty="0">
                <a:solidFill>
                  <a:srgbClr val="221E1F"/>
                </a:solidFill>
                <a:latin typeface="Adobe 宋体 Std L" panose="02020300000000000000" pitchFamily="18" charset="-122"/>
                <a:ea typeface="Adobe 宋体 Std L" panose="02020300000000000000" pitchFamily="18" charset="-122"/>
              </a:rPr>
              <a:t>， 保持微笑。另一种是日常训练， 这种方法要求训练者每日起来面对镜子， 慢慢</a:t>
            </a:r>
            <a:r>
              <a:rPr lang="zh-CN" altLang="en-US" sz="1400" dirty="0" smtClean="0">
                <a:solidFill>
                  <a:srgbClr val="221E1F"/>
                </a:solidFill>
                <a:latin typeface="Adobe 宋体 Std L" panose="02020300000000000000" pitchFamily="18" charset="-122"/>
                <a:ea typeface="Adobe 宋体 Std L" panose="02020300000000000000" pitchFamily="18" charset="-122"/>
              </a:rPr>
              <a:t>发出“钱” </a:t>
            </a:r>
            <a:r>
              <a:rPr lang="zh-CN" altLang="en-US" sz="1400" dirty="0">
                <a:solidFill>
                  <a:srgbClr val="221E1F"/>
                </a:solidFill>
                <a:latin typeface="Adobe 宋体 Std L" panose="02020300000000000000" pitchFamily="18" charset="-122"/>
                <a:ea typeface="Adobe 宋体 Std L" panose="02020300000000000000" pitchFamily="18" charset="-122"/>
              </a:rPr>
              <a:t>这个字， 当出现标准微笑时便停止， </a:t>
            </a:r>
            <a:r>
              <a:rPr lang="zh-CN" altLang="en-US" sz="1400" dirty="0" smtClean="0">
                <a:solidFill>
                  <a:srgbClr val="221E1F"/>
                </a:solidFill>
                <a:latin typeface="Adobe 宋体 Std L" panose="02020300000000000000" pitchFamily="18" charset="-122"/>
                <a:ea typeface="Adobe 宋体 Std L" panose="02020300000000000000" pitchFamily="18" charset="-122"/>
              </a:rPr>
              <a:t>保持</a:t>
            </a:r>
            <a:r>
              <a:rPr lang="en-US" altLang="zh-CN" sz="1400" dirty="0" smtClean="0">
                <a:solidFill>
                  <a:srgbClr val="221E1F"/>
                </a:solidFill>
                <a:latin typeface="Adobe 宋体 Std L" panose="02020300000000000000" pitchFamily="18" charset="-122"/>
                <a:ea typeface="Adobe 宋体 Std L" panose="02020300000000000000" pitchFamily="18" charset="-122"/>
              </a:rPr>
              <a:t>30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秒， 让脸部肌肉保持记忆。然后再</a:t>
            </a:r>
            <a:r>
              <a:rPr lang="zh-CN" altLang="en-US" sz="1400" dirty="0" smtClean="0">
                <a:solidFill>
                  <a:srgbClr val="221E1F"/>
                </a:solidFill>
                <a:latin typeface="Adobe 宋体 Std L" panose="02020300000000000000" pitchFamily="18" charset="-122"/>
                <a:ea typeface="Adobe 宋体 Std L" panose="02020300000000000000" pitchFamily="18" charset="-122"/>
              </a:rPr>
              <a:t>放松</a:t>
            </a:r>
            <a:r>
              <a:rPr lang="zh-CN" altLang="en-US" sz="1400" dirty="0">
                <a:solidFill>
                  <a:srgbClr val="221E1F"/>
                </a:solidFill>
                <a:latin typeface="Adobe 宋体 Std L" panose="02020300000000000000" pitchFamily="18" charset="-122"/>
                <a:ea typeface="Adobe 宋体 Std L" panose="02020300000000000000" pitchFamily="18" charset="-122"/>
              </a:rPr>
              <a:t>， 再次练习。重复几次后， 记住这种脸部紧张的感觉。多次练习后， 就可凭借肌肉</a:t>
            </a:r>
            <a:r>
              <a:rPr lang="zh-CN" altLang="en-US" sz="1400" dirty="0" smtClean="0">
                <a:solidFill>
                  <a:srgbClr val="221E1F"/>
                </a:solidFill>
                <a:latin typeface="Adobe 宋体 Std L" panose="02020300000000000000" pitchFamily="18" charset="-122"/>
                <a:ea typeface="Adobe 宋体 Std L" panose="02020300000000000000" pitchFamily="18" charset="-122"/>
              </a:rPr>
              <a:t>僵持记忆</a:t>
            </a:r>
            <a:r>
              <a:rPr lang="zh-CN" altLang="en-US" sz="1400" dirty="0">
                <a:solidFill>
                  <a:srgbClr val="221E1F"/>
                </a:solidFill>
                <a:latin typeface="Adobe 宋体 Std L" panose="02020300000000000000" pitchFamily="18" charset="-122"/>
                <a:ea typeface="Adobe 宋体 Std L" panose="02020300000000000000" pitchFamily="18" charset="-122"/>
              </a:rPr>
              <a:t>来完成标准微笑。</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30599355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9"/>
            <a:ext cx="11054246" cy="5586145"/>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（二） 沉默技巧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沉默是一种暂时性不做沟通而陷入思考的状态。沉默出现的情况分为两种： 一种是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者有意识地运用沉默技巧； 另一种是老年人无法继续所谈的内容而沉默。沉默的出现</a:t>
            </a:r>
            <a:r>
              <a:rPr lang="zh-CN" altLang="en-US" sz="1400" dirty="0" smtClean="0">
                <a:solidFill>
                  <a:srgbClr val="221E1F"/>
                </a:solidFill>
                <a:latin typeface="Adobe 宋体 Std L" panose="02020300000000000000" pitchFamily="18" charset="-122"/>
                <a:ea typeface="Adobe 宋体 Std L" panose="02020300000000000000" pitchFamily="18" charset="-122"/>
              </a:rPr>
              <a:t>看似</a:t>
            </a:r>
            <a:r>
              <a:rPr lang="zh-CN" altLang="en-US" sz="1400" dirty="0">
                <a:solidFill>
                  <a:srgbClr val="221E1F"/>
                </a:solidFill>
                <a:latin typeface="Adobe 宋体 Std L" panose="02020300000000000000" pitchFamily="18" charset="-122"/>
                <a:ea typeface="Adobe 宋体 Std L" panose="02020300000000000000" pitchFamily="18" charset="-122"/>
              </a:rPr>
              <a:t>中断了沟通交流， 实则没有， 沟通在无声中进行着。</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沉默的原因</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 老年人未完全信任沟通者， 唯恐坦诚的沟通会带来沟通者的指责或批评， </a:t>
            </a:r>
            <a:r>
              <a:rPr lang="zh-CN" altLang="en-US" sz="1400" dirty="0" smtClean="0">
                <a:solidFill>
                  <a:srgbClr val="221E1F"/>
                </a:solidFill>
                <a:latin typeface="Adobe 宋体 Std L" panose="02020300000000000000" pitchFamily="18" charset="-122"/>
                <a:ea typeface="Adobe 宋体 Std L" panose="02020300000000000000" pitchFamily="18" charset="-122"/>
              </a:rPr>
              <a:t>因此犹豫不决</a:t>
            </a:r>
            <a:r>
              <a:rPr lang="zh-CN" altLang="en-US" sz="1400" dirty="0">
                <a:solidFill>
                  <a:srgbClr val="221E1F"/>
                </a:solidFill>
                <a:latin typeface="Adobe 宋体 Std L" panose="02020300000000000000" pitchFamily="18" charset="-122"/>
                <a:ea typeface="Adobe 宋体 Std L" panose="02020300000000000000" pitchFamily="18" charset="-122"/>
              </a:rPr>
              <a:t>， 沉默不语。在这种情况下， 如果沟通者按捺不住， 催促老年人实言相告，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受到逼迫， 厌恶感霍然而起， 就会让防卫的外壳更加坚固。有些沟通者忍不住沉默</a:t>
            </a:r>
            <a:r>
              <a:rPr lang="zh-CN" altLang="en-US" sz="1400" dirty="0" smtClean="0">
                <a:solidFill>
                  <a:srgbClr val="221E1F"/>
                </a:solidFill>
                <a:latin typeface="Adobe 宋体 Std L" panose="02020300000000000000" pitchFamily="18" charset="-122"/>
                <a:ea typeface="Adobe 宋体 Std L" panose="02020300000000000000" pitchFamily="18" charset="-122"/>
              </a:rPr>
              <a:t>引起的</a:t>
            </a:r>
            <a:r>
              <a:rPr lang="zh-CN" altLang="en-US" sz="1400" dirty="0">
                <a:solidFill>
                  <a:srgbClr val="221E1F"/>
                </a:solidFill>
                <a:latin typeface="Adobe 宋体 Std L" panose="02020300000000000000" pitchFamily="18" charset="-122"/>
                <a:ea typeface="Adobe 宋体 Std L" panose="02020300000000000000" pitchFamily="18" charset="-122"/>
              </a:rPr>
              <a:t>尴尬， 于是急促地丢给老年人一个问题， 希望借着老年人的回应， 解除沉默的僵局。</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正处于说与不说的犹豫， 面对沟通者给出的问题， 正确的做法是沟通者允许老年人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r>
              <a:rPr lang="zh-CN" altLang="en-US" sz="1400" dirty="0">
                <a:solidFill>
                  <a:srgbClr val="221E1F"/>
                </a:solidFill>
                <a:latin typeface="Adobe 宋体 Std L" panose="02020300000000000000" pitchFamily="18" charset="-122"/>
                <a:ea typeface="Adobe 宋体 Std L" panose="02020300000000000000" pitchFamily="18" charset="-122"/>
              </a:rPr>
              <a:t>， 过一段时间后， 如果老年人仍然沉默不语， 沟通者可以使用以下叙述继续中断的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谈话主题</a:t>
            </a:r>
            <a:r>
              <a:rPr lang="zh-CN" altLang="en-US" sz="1400" dirty="0">
                <a:solidFill>
                  <a:srgbClr val="221E1F"/>
                </a:solidFill>
                <a:latin typeface="Adobe 宋体 Std L" panose="02020300000000000000" pitchFamily="18" charset="-122"/>
                <a:ea typeface="Adobe 宋体 Std L" panose="02020300000000000000" pitchFamily="18" charset="-122"/>
              </a:rPr>
              <a:t>。如“我们刚刚有一段时间的沉默， 不知道在这段沉默的时间里， 你想些什么？”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这样</a:t>
            </a:r>
            <a:r>
              <a:rPr lang="zh-CN" altLang="en-US" sz="1400" dirty="0">
                <a:solidFill>
                  <a:srgbClr val="221E1F"/>
                </a:solidFill>
                <a:latin typeface="Adobe 宋体 Std L" panose="02020300000000000000" pitchFamily="18" charset="-122"/>
                <a:ea typeface="Adobe 宋体 Std L" panose="02020300000000000000" pitchFamily="18" charset="-122"/>
              </a:rPr>
              <a:t>一问， 老年人只好放下犹豫的心思， 据实以告。</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 老年人正在整理他的思绪， 需要一段时间才能理出头绪。这时候， 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必须耐心</a:t>
            </a:r>
            <a:r>
              <a:rPr lang="zh-CN" altLang="en-US" sz="1400" dirty="0">
                <a:solidFill>
                  <a:srgbClr val="221E1F"/>
                </a:solidFill>
                <a:latin typeface="Adobe 宋体 Std L" panose="02020300000000000000" pitchFamily="18" charset="-122"/>
                <a:ea typeface="Adobe 宋体 Std L" panose="02020300000000000000" pitchFamily="18" charset="-122"/>
              </a:rPr>
              <a:t>等待。如果沟通者迫不及待， 老年人也就只好胡乱丢掷零碎的信息， 满足沟通者的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急迫</a:t>
            </a:r>
            <a:r>
              <a:rPr lang="zh-CN" altLang="en-US" sz="1400" dirty="0">
                <a:solidFill>
                  <a:srgbClr val="221E1F"/>
                </a:solidFill>
                <a:latin typeface="Adobe 宋体 Std L" panose="02020300000000000000" pitchFamily="18" charset="-122"/>
                <a:ea typeface="Adobe 宋体 Std L" panose="02020300000000000000" pitchFamily="18" charset="-122"/>
              </a:rPr>
              <a:t>需要。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 沟通者的问题。老年人从未思虑过， 因为不知如何回答， 所以不知不觉沉默</a:t>
            </a:r>
            <a:r>
              <a:rPr lang="zh-CN" altLang="en-US" sz="1400" dirty="0" smtClean="0">
                <a:solidFill>
                  <a:srgbClr val="221E1F"/>
                </a:solidFill>
                <a:latin typeface="Adobe 宋体 Std L" panose="02020300000000000000" pitchFamily="18" charset="-122"/>
                <a:ea typeface="Adobe 宋体 Std L" panose="02020300000000000000" pitchFamily="18" charset="-122"/>
              </a:rPr>
              <a:t>下来</a:t>
            </a:r>
            <a:r>
              <a:rPr lang="zh-CN" altLang="en-US" sz="1400" dirty="0">
                <a:solidFill>
                  <a:srgbClr val="221E1F"/>
                </a:solidFill>
                <a:latin typeface="Adobe 宋体 Std L" panose="02020300000000000000" pitchFamily="18" charset="-122"/>
                <a:ea typeface="Adobe 宋体 Std L" panose="02020300000000000000" pitchFamily="18" charset="-122"/>
              </a:rPr>
              <a:t>。就像以上两种情况一样， 沟通者仍需耐心等待</a:t>
            </a:r>
            <a:r>
              <a:rPr lang="zh-CN" altLang="en-US" sz="1400" dirty="0" smtClean="0">
                <a:solidFill>
                  <a:srgbClr val="221E1F"/>
                </a:solidFill>
                <a:latin typeface="Adobe 宋体 Std L" panose="02020300000000000000" pitchFamily="18" charset="-122"/>
                <a:ea typeface="Adobe 宋体 Std L" panose="02020300000000000000" pitchFamily="18" charset="-122"/>
              </a:rPr>
              <a:t>。从</a:t>
            </a:r>
            <a:r>
              <a:rPr lang="zh-CN" altLang="en-US" sz="1400" dirty="0">
                <a:solidFill>
                  <a:srgbClr val="221E1F"/>
                </a:solidFill>
                <a:latin typeface="Adobe 宋体 Std L" panose="02020300000000000000" pitchFamily="18" charset="-122"/>
                <a:ea typeface="Adobe 宋体 Std L" panose="02020300000000000000" pitchFamily="18" charset="-122"/>
              </a:rPr>
              <a:t>老年人沉默的动作， 实在难以判断老年人沉默的真正原因， 不过有一个基本的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处理规则</a:t>
            </a:r>
            <a:r>
              <a:rPr lang="zh-CN" altLang="en-US" sz="1400" dirty="0">
                <a:solidFill>
                  <a:srgbClr val="221E1F"/>
                </a:solidFill>
                <a:latin typeface="Adobe 宋体 Std L" panose="02020300000000000000" pitchFamily="18" charset="-122"/>
                <a:ea typeface="Adobe 宋体 Std L" panose="02020300000000000000" pitchFamily="18" charset="-122"/>
              </a:rPr>
              <a:t>， 就是允许老年人沉默， 耐心等待老年人开口。如果经过一段时候之后老年人仍然</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r>
              <a:rPr lang="zh-CN" altLang="en-US" sz="1400" dirty="0">
                <a:solidFill>
                  <a:srgbClr val="221E1F"/>
                </a:solidFill>
                <a:latin typeface="Adobe 宋体 Std L" panose="02020300000000000000" pitchFamily="18" charset="-122"/>
                <a:ea typeface="Adobe 宋体 Std L" panose="02020300000000000000" pitchFamily="18" charset="-122"/>
              </a:rPr>
              <a:t>不语， 就套用以上的话： “我们刚刚有一段时间的沉默， 不知道在这段沉默的时间里</a:t>
            </a:r>
            <a:r>
              <a:rPr lang="zh-CN" altLang="en-US" sz="1400" dirty="0" smtClean="0">
                <a:solidFill>
                  <a:srgbClr val="221E1F"/>
                </a:solidFill>
                <a:latin typeface="Adobe 宋体 Std L" panose="02020300000000000000" pitchFamily="18" charset="-122"/>
                <a:ea typeface="Adobe 宋体 Std L" panose="02020300000000000000" pitchFamily="18" charset="-122"/>
              </a:rPr>
              <a:t>，你</a:t>
            </a:r>
            <a:r>
              <a:rPr lang="zh-CN" altLang="en-US" sz="1400" dirty="0">
                <a:solidFill>
                  <a:srgbClr val="221E1F"/>
                </a:solidFill>
                <a:latin typeface="Adobe 宋体 Std L" panose="02020300000000000000" pitchFamily="18" charset="-122"/>
                <a:ea typeface="Adobe 宋体 Std L" panose="02020300000000000000" pitchFamily="18" charset="-122"/>
              </a:rPr>
              <a:t>想些什么？</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总而言之</a:t>
            </a:r>
            <a:r>
              <a:rPr lang="zh-CN" altLang="en-US" sz="1400" dirty="0">
                <a:solidFill>
                  <a:srgbClr val="221E1F"/>
                </a:solidFill>
                <a:latin typeface="Adobe 宋体 Std L" panose="02020300000000000000" pitchFamily="18" charset="-122"/>
                <a:ea typeface="Adobe 宋体 Std L" panose="02020300000000000000" pitchFamily="18" charset="-122"/>
              </a:rPr>
              <a:t>， 老年人的沉默有其背后的意义。沟通者应当沉着应战， 给予老年人充分</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的沉默</a:t>
            </a:r>
            <a:r>
              <a:rPr lang="zh-CN" altLang="en-US" sz="1400" dirty="0">
                <a:solidFill>
                  <a:srgbClr val="221E1F"/>
                </a:solidFill>
                <a:latin typeface="Adobe 宋体 Std L" panose="02020300000000000000" pitchFamily="18" charset="-122"/>
                <a:ea typeface="Adobe 宋体 Std L" panose="02020300000000000000" pitchFamily="18" charset="-122"/>
              </a:rPr>
              <a:t>时间， 然后用适当的问题， 询问老年人沉默时候内心的所思与所感。</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06607129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9"/>
            <a:ext cx="11054246" cy="558614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r>
              <a:rPr lang="zh-CN" altLang="en-US" sz="1400" dirty="0">
                <a:solidFill>
                  <a:srgbClr val="221E1F"/>
                </a:solidFill>
                <a:latin typeface="Adobe 宋体 Std L" panose="02020300000000000000" pitchFamily="18" charset="-122"/>
                <a:ea typeface="Adobe 宋体 Std L" panose="02020300000000000000" pitchFamily="18" charset="-122"/>
              </a:rPr>
              <a:t>技巧的适用时机与注意事项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沉默技巧适用时机。沉默技巧可以在咨询的任何时刻、任何阶段使用。只要老年人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沉默反应， 沟通者就可以使用沉默技巧。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沉默技巧注意事项。老年人在沉默多少时间后， 沟通者才能介入， 这个问题没有</a:t>
            </a:r>
            <a:r>
              <a:rPr lang="zh-CN" altLang="en-US" sz="1400" dirty="0" smtClean="0">
                <a:solidFill>
                  <a:srgbClr val="221E1F"/>
                </a:solidFill>
                <a:latin typeface="Adobe 宋体 Std L" panose="02020300000000000000" pitchFamily="18" charset="-122"/>
                <a:ea typeface="Adobe 宋体 Std L" panose="02020300000000000000" pitchFamily="18" charset="-122"/>
              </a:rPr>
              <a:t>固定的</a:t>
            </a:r>
            <a:r>
              <a:rPr lang="zh-CN" altLang="en-US" sz="1400" dirty="0">
                <a:solidFill>
                  <a:srgbClr val="221E1F"/>
                </a:solidFill>
                <a:latin typeface="Adobe 宋体 Std L" panose="02020300000000000000" pitchFamily="18" charset="-122"/>
                <a:ea typeface="Adobe 宋体 Std L" panose="02020300000000000000" pitchFamily="18" charset="-122"/>
              </a:rPr>
              <a:t>答案， 必须依当时的状况而定。老年人沉默时， 沟通者须仔细观察老年人非语言行为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的变化</a:t>
            </a:r>
            <a:r>
              <a:rPr lang="zh-CN" altLang="en-US" sz="1400" dirty="0">
                <a:solidFill>
                  <a:srgbClr val="221E1F"/>
                </a:solidFill>
                <a:latin typeface="Adobe 宋体 Std L" panose="02020300000000000000" pitchFamily="18" charset="-122"/>
                <a:ea typeface="Adobe 宋体 Std L" panose="02020300000000000000" pitchFamily="18" charset="-122"/>
              </a:rPr>
              <a:t>。新进的沟通者， 面对老年人的沉默常会手足无措， 不知如何是好， 于是在慌乱中</a:t>
            </a:r>
            <a:r>
              <a:rPr lang="zh-CN" altLang="en-US" sz="1400" dirty="0" smtClean="0">
                <a:solidFill>
                  <a:srgbClr val="221E1F"/>
                </a:solidFill>
                <a:latin typeface="Adobe 宋体 Std L" panose="02020300000000000000" pitchFamily="18" charset="-122"/>
                <a:ea typeface="Adobe 宋体 Std L" panose="02020300000000000000" pitchFamily="18" charset="-122"/>
              </a:rPr>
              <a:t>，就</a:t>
            </a:r>
            <a:r>
              <a:rPr lang="zh-CN" altLang="en-US" sz="1400" dirty="0">
                <a:solidFill>
                  <a:srgbClr val="221E1F"/>
                </a:solidFill>
                <a:latin typeface="Adobe 宋体 Std L" panose="02020300000000000000" pitchFamily="18" charset="-122"/>
                <a:ea typeface="Adobe 宋体 Std L" panose="02020300000000000000" pitchFamily="18" charset="-122"/>
              </a:rPr>
              <a:t>会随意丢给老年人问题， 这种做法会将谈话导引到无关的主题上。</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者的三种沉默</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在沟通过程中， 沟通者有时也会采取有意识的沉默来促进沟通效果。沟通者沉默</a:t>
            </a:r>
            <a:r>
              <a:rPr lang="zh-CN" altLang="en-US" sz="1400" dirty="0" smtClean="0">
                <a:solidFill>
                  <a:srgbClr val="221E1F"/>
                </a:solidFill>
                <a:latin typeface="Adobe 宋体 Std L" panose="02020300000000000000" pitchFamily="18" charset="-122"/>
                <a:ea typeface="Adobe 宋体 Std L" panose="02020300000000000000" pitchFamily="18" charset="-122"/>
              </a:rPr>
              <a:t>分为三</a:t>
            </a:r>
            <a:r>
              <a:rPr lang="zh-CN" altLang="en-US" sz="1400" dirty="0">
                <a:solidFill>
                  <a:srgbClr val="221E1F"/>
                </a:solidFill>
                <a:latin typeface="Adobe 宋体 Std L" panose="02020300000000000000" pitchFamily="18" charset="-122"/>
                <a:ea typeface="Adobe 宋体 Std L" panose="02020300000000000000" pitchFamily="18" charset="-122"/>
              </a:rPr>
              <a:t>种： 一种是本质性的， 另一种是工作性的， 还有一种是消极性的。</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本质性沉默。这是沟通的本质所需求的。如上所述， 沟通是老年人在沟通者的帮助</a:t>
            </a:r>
            <a:r>
              <a:rPr lang="zh-CN" altLang="en-US" sz="1400" dirty="0" smtClean="0">
                <a:solidFill>
                  <a:srgbClr val="221E1F"/>
                </a:solidFill>
                <a:latin typeface="Adobe 宋体 Std L" panose="02020300000000000000" pitchFamily="18" charset="-122"/>
                <a:ea typeface="Adobe 宋体 Std L" panose="02020300000000000000" pitchFamily="18" charset="-122"/>
              </a:rPr>
              <a:t>下将</a:t>
            </a:r>
            <a:r>
              <a:rPr lang="zh-CN" altLang="en-US" sz="1400" dirty="0">
                <a:solidFill>
                  <a:srgbClr val="221E1F"/>
                </a:solidFill>
                <a:latin typeface="Adobe 宋体 Std L" panose="02020300000000000000" pitchFamily="18" charset="-122"/>
                <a:ea typeface="Adobe 宋体 Std L" panose="02020300000000000000" pitchFamily="18" charset="-122"/>
              </a:rPr>
              <a:t>潜意识意识化的过程。沟通者可以采用共情、提问、澄清等方式帮助老年人进行表达。大多数时候， 沟通者应该保持沉默， 沟通者应该以真诚、共情、尊重的心态提供给</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老年人一</a:t>
            </a:r>
            <a:r>
              <a:rPr lang="zh-CN" altLang="en-US" sz="1400" dirty="0">
                <a:solidFill>
                  <a:srgbClr val="221E1F"/>
                </a:solidFill>
                <a:latin typeface="Adobe 宋体 Std L" panose="02020300000000000000" pitchFamily="18" charset="-122"/>
                <a:ea typeface="Adobe 宋体 Std L" panose="02020300000000000000" pitchFamily="18" charset="-122"/>
              </a:rPr>
              <a:t>个自由、安全、包容的空间， 不带评价的空间。让老年人精确深入地表达、探索自己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。尽量</a:t>
            </a:r>
            <a:r>
              <a:rPr lang="zh-CN" altLang="en-US" sz="1400" dirty="0">
                <a:solidFill>
                  <a:srgbClr val="221E1F"/>
                </a:solidFill>
                <a:latin typeface="Adobe 宋体 Std L" panose="02020300000000000000" pitchFamily="18" charset="-122"/>
                <a:ea typeface="Adobe 宋体 Std L" panose="02020300000000000000" pitchFamily="18" charset="-122"/>
              </a:rPr>
              <a:t>将时间留给老年人， 让老年人自己听懂自己、治愈自己， 而不能喧宾夺主， 不断地</a:t>
            </a:r>
            <a:r>
              <a:rPr lang="zh-CN" altLang="en-US" sz="1400" dirty="0" smtClean="0">
                <a:solidFill>
                  <a:srgbClr val="221E1F"/>
                </a:solidFill>
                <a:latin typeface="Adobe 宋体 Std L" panose="02020300000000000000" pitchFamily="18" charset="-122"/>
                <a:ea typeface="Adobe 宋体 Std L" panose="02020300000000000000" pitchFamily="18" charset="-122"/>
              </a:rPr>
              <a:t>发表</a:t>
            </a:r>
            <a:r>
              <a:rPr lang="zh-CN" altLang="en-US" sz="1400" dirty="0">
                <a:solidFill>
                  <a:srgbClr val="221E1F"/>
                </a:solidFill>
                <a:latin typeface="Adobe 宋体 Std L" panose="02020300000000000000" pitchFamily="18" charset="-122"/>
                <a:ea typeface="Adobe 宋体 Std L" panose="02020300000000000000" pitchFamily="18" charset="-122"/>
              </a:rPr>
              <a:t>、炫耀自己的“广博” 知识和“精到” 见解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工作</a:t>
            </a:r>
            <a:r>
              <a:rPr lang="zh-CN" altLang="en-US" sz="1400" dirty="0">
                <a:solidFill>
                  <a:srgbClr val="221E1F"/>
                </a:solidFill>
                <a:latin typeface="Adobe 宋体 Std L" panose="02020300000000000000" pitchFamily="18" charset="-122"/>
                <a:ea typeface="Adobe 宋体 Std L" panose="02020300000000000000" pitchFamily="18" charset="-122"/>
              </a:rPr>
              <a:t>性沉默。作为一种技巧， 沟通者需要沉默， 因为许多工作只有在沉默中才能</a:t>
            </a:r>
            <a:r>
              <a:rPr lang="zh-CN" altLang="en-US" sz="1400" dirty="0" smtClean="0">
                <a:solidFill>
                  <a:srgbClr val="221E1F"/>
                </a:solidFill>
                <a:latin typeface="Adobe 宋体 Std L" panose="02020300000000000000" pitchFamily="18" charset="-122"/>
                <a:ea typeface="Adobe 宋体 Std L" panose="02020300000000000000" pitchFamily="18" charset="-122"/>
              </a:rPr>
              <a:t>很好地</a:t>
            </a:r>
            <a:r>
              <a:rPr lang="zh-CN" altLang="en-US" sz="1400" dirty="0">
                <a:solidFill>
                  <a:srgbClr val="221E1F"/>
                </a:solidFill>
                <a:latin typeface="Adobe 宋体 Std L" panose="02020300000000000000" pitchFamily="18" charset="-122"/>
                <a:ea typeface="Adobe 宋体 Std L" panose="02020300000000000000" pitchFamily="18" charset="-122"/>
              </a:rPr>
              <a:t>完成； 沟通者要倾听， 既是为了让老年人发泄和挖掘， 也是为了收集更多的信息， </a:t>
            </a:r>
            <a:r>
              <a:rPr lang="zh-CN" altLang="en-US" sz="1400" dirty="0" smtClean="0">
                <a:solidFill>
                  <a:srgbClr val="221E1F"/>
                </a:solidFill>
                <a:latin typeface="Adobe 宋体 Std L" panose="02020300000000000000" pitchFamily="18" charset="-122"/>
                <a:ea typeface="Adobe 宋体 Std L" panose="02020300000000000000" pitchFamily="18" charset="-122"/>
              </a:rPr>
              <a:t>贴近老年人</a:t>
            </a:r>
            <a:r>
              <a:rPr lang="zh-CN" altLang="en-US" sz="1400" dirty="0">
                <a:solidFill>
                  <a:srgbClr val="221E1F"/>
                </a:solidFill>
                <a:latin typeface="Adobe 宋体 Std L" panose="02020300000000000000" pitchFamily="18" charset="-122"/>
                <a:ea typeface="Adobe 宋体 Std L" panose="02020300000000000000" pitchFamily="18" charset="-122"/>
              </a:rPr>
              <a:t>的心灵； 沟通者要共情， 他必须设身处地进入老年人的认知、情感、想象之中， </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要暂时</a:t>
            </a:r>
            <a:r>
              <a:rPr lang="zh-CN" altLang="en-US" sz="1400" dirty="0">
                <a:solidFill>
                  <a:srgbClr val="221E1F"/>
                </a:solidFill>
                <a:latin typeface="Adobe 宋体 Std L" panose="02020300000000000000" pitchFamily="18" charset="-122"/>
                <a:ea typeface="Adobe 宋体 Std L" panose="02020300000000000000" pitchFamily="18" charset="-122"/>
              </a:rPr>
              <a:t>悬置自己的观点和情感。沟通者要觉察： 一是要觉察对方语言的快慢、高低， 还要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觉察</a:t>
            </a:r>
            <a:r>
              <a:rPr lang="zh-CN" altLang="en-US" sz="1400" dirty="0">
                <a:solidFill>
                  <a:srgbClr val="221E1F"/>
                </a:solidFill>
                <a:latin typeface="Adobe 宋体 Std L" panose="02020300000000000000" pitchFamily="18" charset="-122"/>
                <a:ea typeface="Adobe 宋体 Std L" panose="02020300000000000000" pitchFamily="18" charset="-122"/>
              </a:rPr>
              <a:t>非语言的体态、表情、眼神； 二是要觉察自己的语言及非语言的种种特征， 觉察自己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在沉默</a:t>
            </a:r>
            <a:r>
              <a:rPr lang="zh-CN" altLang="en-US" sz="1400" dirty="0">
                <a:solidFill>
                  <a:srgbClr val="221E1F"/>
                </a:solidFill>
                <a:latin typeface="Adobe 宋体 Std L" panose="02020300000000000000" pitchFamily="18" charset="-122"/>
                <a:ea typeface="Adobe 宋体 Std L" panose="02020300000000000000" pitchFamily="18" charset="-122"/>
              </a:rPr>
              <a:t>中的认知和情绪。沟通者在觉察老年人和自己的基础上， 要辨别对方的移情和自己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的反</a:t>
            </a:r>
            <a:r>
              <a:rPr lang="zh-CN" altLang="en-US" sz="1400" dirty="0">
                <a:solidFill>
                  <a:srgbClr val="221E1F"/>
                </a:solidFill>
                <a:latin typeface="Adobe 宋体 Std L" panose="02020300000000000000" pitchFamily="18" charset="-122"/>
                <a:ea typeface="Adobe 宋体 Std L" panose="02020300000000000000" pitchFamily="18" charset="-122"/>
              </a:rPr>
              <a:t>移情。不能陷入老年人的人际模式中去。沟通者还要在沉默中思考对策， 判断沟通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进展</a:t>
            </a:r>
            <a:r>
              <a:rPr lang="zh-CN" altLang="en-US" sz="1400" dirty="0">
                <a:solidFill>
                  <a:srgbClr val="221E1F"/>
                </a:solidFill>
                <a:latin typeface="Adobe 宋体 Std L" panose="02020300000000000000" pitchFamily="18" charset="-122"/>
                <a:ea typeface="Adobe 宋体 Std L" panose="02020300000000000000" pitchFamily="18" charset="-122"/>
              </a:rPr>
              <a:t>， 反省自己的干预方式。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37185041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62389"/>
            <a:ext cx="11054246" cy="558614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消极性沉默。这是沟通者难以避免的。沟通者有时不应该沉默， 也不需要沉默，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这时他</a:t>
            </a:r>
            <a:r>
              <a:rPr lang="zh-CN" altLang="en-US" sz="1400" dirty="0">
                <a:solidFill>
                  <a:srgbClr val="221E1F"/>
                </a:solidFill>
                <a:latin typeface="Adobe 宋体 Std L" panose="02020300000000000000" pitchFamily="18" charset="-122"/>
                <a:ea typeface="Adobe 宋体 Std L" panose="02020300000000000000" pitchFamily="18" charset="-122"/>
              </a:rPr>
              <a:t>的沉默可能并不是为了与老年人沟通， 而是因为触动了他自己的问题。比如新手沟通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者有时</a:t>
            </a:r>
            <a:r>
              <a:rPr lang="zh-CN" altLang="en-US" sz="1400" dirty="0">
                <a:solidFill>
                  <a:srgbClr val="221E1F"/>
                </a:solidFill>
                <a:latin typeface="Adobe 宋体 Std L" panose="02020300000000000000" pitchFamily="18" charset="-122"/>
                <a:ea typeface="Adobe 宋体 Std L" panose="02020300000000000000" pitchFamily="18" charset="-122"/>
              </a:rPr>
              <a:t>会过分谨慎， 生怕自己出错， 因此经常选择沉默； 新手沟通者经常会觉得自己和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有同样的问题， 或者沟通者的情结在沟通过程中被击中， 处于惊愕的失语状态； 当</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不断地提出一个个难题时， 沟通者退避三舍， 导致过度</a:t>
            </a:r>
            <a:r>
              <a:rPr lang="zh-CN" altLang="en-US" sz="1400" dirty="0" smtClean="0">
                <a:solidFill>
                  <a:srgbClr val="221E1F"/>
                </a:solidFill>
                <a:latin typeface="Adobe 宋体 Std L" panose="02020300000000000000" pitchFamily="18" charset="-122"/>
                <a:ea typeface="Adobe 宋体 Std L" panose="02020300000000000000" pitchFamily="18" charset="-122"/>
              </a:rPr>
              <a:t>沉默。</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（三） 触摸技巧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触摸是对身体的一部分短时间地抚摸， 在不适于用语言表示关怀的情况下可用</a:t>
            </a:r>
            <a:r>
              <a:rPr lang="zh-CN" altLang="en-US" sz="1400" dirty="0" smtClean="0">
                <a:solidFill>
                  <a:srgbClr val="221E1F"/>
                </a:solidFill>
                <a:latin typeface="Adobe 宋体 Std L" panose="02020300000000000000" pitchFamily="18" charset="-122"/>
                <a:ea typeface="Adobe 宋体 Std L" panose="02020300000000000000" pitchFamily="18" charset="-122"/>
              </a:rPr>
              <a:t>轻轻的抚摸</a:t>
            </a:r>
            <a:r>
              <a:rPr lang="zh-CN" altLang="en-US" sz="1400" dirty="0">
                <a:solidFill>
                  <a:srgbClr val="221E1F"/>
                </a:solidFill>
                <a:latin typeface="Adobe 宋体 Std L" panose="02020300000000000000" pitchFamily="18" charset="-122"/>
                <a:ea typeface="Adobe 宋体 Std L" panose="02020300000000000000" pitchFamily="18" charset="-122"/>
              </a:rPr>
              <a:t>来代替。触摸可以有正效应， 也可以有负效应， 影响因素有性别、社会文化背景、</a:t>
            </a:r>
            <a:r>
              <a:rPr lang="zh-CN" altLang="en-US" sz="1400" dirty="0" smtClean="0">
                <a:solidFill>
                  <a:srgbClr val="221E1F"/>
                </a:solidFill>
                <a:latin typeface="Adobe 宋体 Std L" panose="02020300000000000000" pitchFamily="18" charset="-122"/>
                <a:ea typeface="Adobe 宋体 Std L" panose="02020300000000000000" pitchFamily="18" charset="-122"/>
              </a:rPr>
              <a:t>触摸</a:t>
            </a:r>
            <a:r>
              <a:rPr lang="zh-CN" altLang="en-US" sz="1400" dirty="0">
                <a:solidFill>
                  <a:srgbClr val="221E1F"/>
                </a:solidFill>
                <a:latin typeface="Adobe 宋体 Std L" panose="02020300000000000000" pitchFamily="18" charset="-122"/>
                <a:ea typeface="Adobe 宋体 Std L" panose="02020300000000000000" pitchFamily="18" charset="-122"/>
              </a:rPr>
              <a:t>的形式及双方的关系等。沟通者可以触摸老年人的手、背部或肩部。需要注意的是： </a:t>
            </a:r>
            <a:r>
              <a:rPr lang="zh-CN" altLang="en-US" sz="1400" dirty="0" smtClean="0">
                <a:solidFill>
                  <a:srgbClr val="221E1F"/>
                </a:solidFill>
                <a:latin typeface="Adobe 宋体 Std L" panose="02020300000000000000" pitchFamily="18" charset="-122"/>
                <a:ea typeface="Adobe 宋体 Std L" panose="02020300000000000000" pitchFamily="18" charset="-122"/>
              </a:rPr>
              <a:t>触摸</a:t>
            </a:r>
            <a:r>
              <a:rPr lang="zh-CN" altLang="en-US" sz="1400" dirty="0">
                <a:solidFill>
                  <a:srgbClr val="221E1F"/>
                </a:solidFill>
                <a:latin typeface="Adobe 宋体 Std L" panose="02020300000000000000" pitchFamily="18" charset="-122"/>
                <a:ea typeface="Adobe 宋体 Std L" panose="02020300000000000000" pitchFamily="18" charset="-122"/>
              </a:rPr>
              <a:t>的一个黄金法则是不应有人为这种接触而感到受威胁或侵犯， 异性触摸时要注意</a:t>
            </a:r>
            <a:r>
              <a:rPr lang="zh-CN" altLang="en-US" sz="1400" dirty="0" smtClean="0">
                <a:solidFill>
                  <a:srgbClr val="221E1F"/>
                </a:solidFill>
                <a:latin typeface="Adobe 宋体 Std L" panose="02020300000000000000" pitchFamily="18" charset="-122"/>
                <a:ea typeface="Adobe 宋体 Std L" panose="02020300000000000000" pitchFamily="18" charset="-122"/>
              </a:rPr>
              <a:t>敞开房门</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触摸可以给老年人传递一些力量和安慰， 如老年人悲伤时， 沟通者可以用手握住</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的手， 或者轻拍老年人的肩部， 给其力量。</a:t>
            </a:r>
          </a:p>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（四） 倾听技巧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听字的繁体写法是“聽”。一个“耳” 字， 听自然要耳朵听； 一个“心” 字， </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一心一意</a:t>
            </a:r>
            <a:r>
              <a:rPr lang="zh-CN" altLang="en-US" sz="1400" dirty="0">
                <a:solidFill>
                  <a:srgbClr val="221E1F"/>
                </a:solidFill>
                <a:latin typeface="Adobe 宋体 Std L" panose="02020300000000000000" pitchFamily="18" charset="-122"/>
                <a:ea typeface="Adobe 宋体 Std L" panose="02020300000000000000" pitchFamily="18" charset="-122"/>
              </a:rPr>
              <a:t>去听； “四” 代表眼睛， 要看着对方； “耳” 下方还有个“王” 字， 要把说话的人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当成王</a:t>
            </a:r>
            <a:r>
              <a:rPr lang="zh-CN" altLang="en-US" sz="1400" dirty="0">
                <a:solidFill>
                  <a:srgbClr val="221E1F"/>
                </a:solidFill>
                <a:latin typeface="Adobe 宋体 Std L" panose="02020300000000000000" pitchFamily="18" charset="-122"/>
                <a:ea typeface="Adobe 宋体 Std L" panose="02020300000000000000" pitchFamily="18" charset="-122"/>
              </a:rPr>
              <a:t>者对待。因此， 倾听不仅是耳朵听到相应的声音的过程， 而且是一种情感活动， 需要</a:t>
            </a:r>
            <a:r>
              <a:rPr lang="zh-CN" altLang="en-US" sz="1400" dirty="0" smtClean="0">
                <a:solidFill>
                  <a:srgbClr val="221E1F"/>
                </a:solidFill>
                <a:latin typeface="Adobe 宋体 Std L" panose="02020300000000000000" pitchFamily="18" charset="-122"/>
                <a:ea typeface="Adobe 宋体 Std L" panose="02020300000000000000" pitchFamily="18" charset="-122"/>
              </a:rPr>
              <a:t>通过</a:t>
            </a:r>
            <a:r>
              <a:rPr lang="zh-CN" altLang="en-US" sz="1400" dirty="0">
                <a:solidFill>
                  <a:srgbClr val="221E1F"/>
                </a:solidFill>
                <a:latin typeface="Adobe 宋体 Std L" panose="02020300000000000000" pitchFamily="18" charset="-122"/>
                <a:ea typeface="Adobe 宋体 Std L" panose="02020300000000000000" pitchFamily="18" charset="-122"/>
              </a:rPr>
              <a:t>面部表情、肢体语言和话语的回应， 向对方传递一种信息： 我很想听你说话， 我尊重</a:t>
            </a:r>
            <a:r>
              <a:rPr lang="zh-CN" altLang="en-US" sz="1400" dirty="0" smtClean="0">
                <a:solidFill>
                  <a:srgbClr val="221E1F"/>
                </a:solidFill>
                <a:latin typeface="Adobe 宋体 Std L" panose="02020300000000000000" pitchFamily="18" charset="-122"/>
                <a:ea typeface="Adobe 宋体 Std L" panose="02020300000000000000" pitchFamily="18" charset="-122"/>
              </a:rPr>
              <a:t>和关怀</a:t>
            </a:r>
            <a:r>
              <a:rPr lang="zh-CN" altLang="en-US" sz="1400" dirty="0">
                <a:solidFill>
                  <a:srgbClr val="221E1F"/>
                </a:solidFill>
                <a:latin typeface="Adobe 宋体 Std L" panose="02020300000000000000" pitchFamily="18" charset="-122"/>
                <a:ea typeface="Adobe 宋体 Std L" panose="02020300000000000000" pitchFamily="18" charset="-122"/>
              </a:rPr>
              <a:t>你</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是双向的， 沟通者既是听者也是说者。倾听是沟通过程中最重要的环节之一， </a:t>
            </a:r>
            <a:r>
              <a:rPr lang="zh-CN" altLang="en-US" sz="1400" dirty="0" smtClean="0">
                <a:solidFill>
                  <a:srgbClr val="221E1F"/>
                </a:solidFill>
                <a:latin typeface="Adobe 宋体 Std L" panose="02020300000000000000" pitchFamily="18" charset="-122"/>
                <a:ea typeface="Adobe 宋体 Std L" panose="02020300000000000000" pitchFamily="18" charset="-122"/>
              </a:rPr>
              <a:t>良好</a:t>
            </a:r>
            <a:r>
              <a:rPr lang="zh-CN" altLang="en-US" sz="1400" dirty="0">
                <a:solidFill>
                  <a:srgbClr val="221E1F"/>
                </a:solidFill>
                <a:latin typeface="Adobe 宋体 Std L" panose="02020300000000000000" pitchFamily="18" charset="-122"/>
                <a:ea typeface="Adobe 宋体 Std L" panose="02020300000000000000" pitchFamily="18" charset="-122"/>
              </a:rPr>
              <a:t>的倾听是高效沟通的开始。倾听不仅需要具有真诚的同理心， 还要具备一定的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倾听技巧。</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倾听是接受口头和非语言信息、确定其含义， 并对此做出反应的过程。要设身处地</a:t>
            </a:r>
            <a:r>
              <a:rPr lang="zh-CN" altLang="en-US" sz="1400" dirty="0" smtClean="0">
                <a:solidFill>
                  <a:srgbClr val="221E1F"/>
                </a:solidFill>
                <a:latin typeface="Adobe 宋体 Std L" panose="02020300000000000000" pitchFamily="18" charset="-122"/>
                <a:ea typeface="Adobe 宋体 Std L" panose="02020300000000000000" pitchFamily="18" charset="-122"/>
              </a:rPr>
              <a:t>地去</a:t>
            </a:r>
            <a:r>
              <a:rPr lang="zh-CN" altLang="en-US" sz="1400" dirty="0">
                <a:solidFill>
                  <a:srgbClr val="221E1F"/>
                </a:solidFill>
                <a:latin typeface="Adobe 宋体 Std L" panose="02020300000000000000" pitchFamily="18" charset="-122"/>
                <a:ea typeface="Adobe 宋体 Std L" panose="02020300000000000000" pitchFamily="18" charset="-122"/>
              </a:rPr>
              <a:t>听， 用心和脑去听， 理解对方的意思。倾听时， 身体轻微前倾、适时点头、注视对方</a:t>
            </a:r>
            <a:r>
              <a:rPr lang="zh-CN" altLang="en-US" sz="1400" dirty="0" smtClean="0">
                <a:solidFill>
                  <a:srgbClr val="221E1F"/>
                </a:solidFill>
                <a:latin typeface="Adobe 宋体 Std L" panose="02020300000000000000" pitchFamily="18" charset="-122"/>
                <a:ea typeface="Adobe 宋体 Std L" panose="02020300000000000000" pitchFamily="18" charset="-122"/>
              </a:rPr>
              <a:t>，适当</a:t>
            </a:r>
            <a:r>
              <a:rPr lang="zh-CN" altLang="en-US" sz="1400" dirty="0">
                <a:solidFill>
                  <a:srgbClr val="221E1F"/>
                </a:solidFill>
                <a:latin typeface="Adobe 宋体 Std L" panose="02020300000000000000" pitchFamily="18" charset="-122"/>
                <a:ea typeface="Adobe 宋体 Std L" panose="02020300000000000000" pitchFamily="18" charset="-122"/>
              </a:rPr>
              <a:t>使用“嗯、对、是的、好的” 等短语， 或使用重复技巧表明自己听的状态。</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0801483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86353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二、老年人沟通的意义</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440303"/>
            <a:ext cx="11054246" cy="4259884"/>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虽然老年人由于身份角色和身体情况逐步退出了社会生活， 但沟通的需要不仅没有减少， 反而增多。因此， 老年人沟通在老年服务中具有重大意义， 主要体现在两个方面：</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一是老年人沟通是帮助老年人适应环境、适应社会的必要条件。沟通是人与人之间</a:t>
            </a:r>
            <a:r>
              <a:rPr lang="zh-CN" altLang="en-US" sz="1400" dirty="0" smtClean="0">
                <a:solidFill>
                  <a:srgbClr val="221E1F"/>
                </a:solidFill>
                <a:latin typeface="Adobe 宋体 Std L" panose="02020300000000000000" pitchFamily="18" charset="-122"/>
                <a:ea typeface="Adobe 宋体 Std L" panose="02020300000000000000" pitchFamily="18" charset="-122"/>
              </a:rPr>
              <a:t>发生</a:t>
            </a:r>
            <a:r>
              <a:rPr lang="zh-CN" altLang="en-US" sz="1400" dirty="0">
                <a:solidFill>
                  <a:srgbClr val="221E1F"/>
                </a:solidFill>
                <a:latin typeface="Adobe 宋体 Std L" panose="02020300000000000000" pitchFamily="18" charset="-122"/>
                <a:ea typeface="Adobe 宋体 Std L" panose="02020300000000000000" pitchFamily="18" charset="-122"/>
              </a:rPr>
              <a:t>相互联系的最主要的形式。通过与老年人的良好沟通， 可以帮助老年人了解他人及</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他人周围</a:t>
            </a:r>
            <a:r>
              <a:rPr lang="zh-CN" altLang="en-US" sz="1400" dirty="0">
                <a:solidFill>
                  <a:srgbClr val="221E1F"/>
                </a:solidFill>
                <a:latin typeface="Adobe 宋体 Std L" panose="02020300000000000000" pitchFamily="18" charset="-122"/>
                <a:ea typeface="Adobe 宋体 Std L" panose="02020300000000000000" pitchFamily="18" charset="-122"/>
              </a:rPr>
              <a:t>的许多情况， 哪些是有利的， 哪些是不利的， 从而及时调整自己的行为， 使自己的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目标</a:t>
            </a:r>
            <a:r>
              <a:rPr lang="zh-CN" altLang="en-US" sz="1400" dirty="0">
                <a:solidFill>
                  <a:srgbClr val="221E1F"/>
                </a:solidFill>
                <a:latin typeface="Adobe 宋体 Std L" panose="02020300000000000000" pitchFamily="18" charset="-122"/>
                <a:ea typeface="Adobe 宋体 Std L" panose="02020300000000000000" pitchFamily="18" charset="-122"/>
              </a:rPr>
              <a:t>得以实现。同时， 通过与其他人进行沟通以及了解他人对自己的态度和评价， 可以使</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更正确地了解和认识自己， 提高自我意识水平， 适应生活环境。</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二是老年人沟通具有生理、心理保健功能， 有助于老年人的生理健康， 能有效帮助</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舒缓不良情绪。与他人沟通是老年人最基本的社会需要之一， 同时也是老年人赖以</a:t>
            </a:r>
            <a:r>
              <a:rPr lang="zh-CN" altLang="en-US" sz="1400" dirty="0" smtClean="0">
                <a:solidFill>
                  <a:srgbClr val="221E1F"/>
                </a:solidFill>
                <a:latin typeface="Adobe 宋体 Std L" panose="02020300000000000000" pitchFamily="18" charset="-122"/>
                <a:ea typeface="Adobe 宋体 Std L" panose="02020300000000000000" pitchFamily="18" charset="-122"/>
              </a:rPr>
              <a:t>同外界</a:t>
            </a:r>
            <a:r>
              <a:rPr lang="zh-CN" altLang="en-US" sz="1400" dirty="0">
                <a:solidFill>
                  <a:srgbClr val="221E1F"/>
                </a:solidFill>
                <a:latin typeface="Adobe 宋体 Std L" panose="02020300000000000000" pitchFamily="18" charset="-122"/>
                <a:ea typeface="Adobe 宋体 Std L" panose="02020300000000000000" pitchFamily="18" charset="-122"/>
              </a:rPr>
              <a:t>保持联系的重要途径。服务者与老年人实现良好沟通， 可以保证老年人的安全感， </a:t>
            </a:r>
            <a:r>
              <a:rPr lang="zh-CN" altLang="en-US" sz="1400" dirty="0" smtClean="0">
                <a:solidFill>
                  <a:srgbClr val="221E1F"/>
                </a:solidFill>
                <a:latin typeface="Adobe 宋体 Std L" panose="02020300000000000000" pitchFamily="18" charset="-122"/>
                <a:ea typeface="Adobe 宋体 Std L" panose="02020300000000000000" pitchFamily="18" charset="-122"/>
              </a:rPr>
              <a:t>增强</a:t>
            </a:r>
            <a:r>
              <a:rPr lang="zh-CN" altLang="en-US" sz="1400" dirty="0">
                <a:solidFill>
                  <a:srgbClr val="221E1F"/>
                </a:solidFill>
                <a:latin typeface="Adobe 宋体 Std L" panose="02020300000000000000" pitchFamily="18" charset="-122"/>
                <a:ea typeface="Adobe 宋体 Std L" panose="02020300000000000000" pitchFamily="18" charset="-122"/>
              </a:rPr>
              <a:t>与老年人之间的亲密感， 从而促进老年人身体的健康。如果沟通的需要得不到满足， </a:t>
            </a:r>
            <a:r>
              <a:rPr lang="zh-CN" altLang="en-US" sz="1400" dirty="0" smtClean="0">
                <a:solidFill>
                  <a:srgbClr val="221E1F"/>
                </a:solidFill>
                <a:latin typeface="Adobe 宋体 Std L" panose="02020300000000000000" pitchFamily="18" charset="-122"/>
                <a:ea typeface="Adobe 宋体 Std L" panose="02020300000000000000" pitchFamily="18" charset="-122"/>
              </a:rPr>
              <a:t>就会</a:t>
            </a:r>
            <a:r>
              <a:rPr lang="zh-CN" altLang="en-US" sz="1400" dirty="0">
                <a:solidFill>
                  <a:srgbClr val="221E1F"/>
                </a:solidFill>
                <a:latin typeface="Adobe 宋体 Std L" panose="02020300000000000000" pitchFamily="18" charset="-122"/>
                <a:ea typeface="Adobe 宋体 Std L" panose="02020300000000000000" pitchFamily="18" charset="-122"/>
              </a:rPr>
              <a:t>影响老年人的身心健康。</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张爷爷退休前是事业单位的一把手， 退休后由于家中子女无法照顾他， 他</a:t>
            </a:r>
            <a:r>
              <a:rPr lang="zh-CN" altLang="en-US" sz="1400" dirty="0" smtClean="0">
                <a:solidFill>
                  <a:srgbClr val="221E1F"/>
                </a:solidFill>
                <a:latin typeface="Adobe 宋体 Std L" panose="02020300000000000000" pitchFamily="18" charset="-122"/>
                <a:ea typeface="Adobe 宋体 Std L" panose="02020300000000000000" pitchFamily="18" charset="-122"/>
              </a:rPr>
              <a:t>只能自己</a:t>
            </a:r>
            <a:r>
              <a:rPr lang="zh-CN" altLang="en-US" sz="1400" dirty="0">
                <a:solidFill>
                  <a:srgbClr val="221E1F"/>
                </a:solidFill>
                <a:latin typeface="Adobe 宋体 Std L" panose="02020300000000000000" pitchFamily="18" charset="-122"/>
                <a:ea typeface="Adobe 宋体 Std L" panose="02020300000000000000" pitchFamily="18" charset="-122"/>
              </a:rPr>
              <a:t>独居在老房子里。一天， 张爷爷突然手脚蜷缩， 被紧急送到医院， 但经过一系列</a:t>
            </a:r>
            <a:r>
              <a:rPr lang="zh-CN" altLang="en-US" sz="1400" dirty="0" smtClean="0">
                <a:solidFill>
                  <a:srgbClr val="221E1F"/>
                </a:solidFill>
                <a:latin typeface="Adobe 宋体 Std L" panose="02020300000000000000" pitchFamily="18" charset="-122"/>
                <a:ea typeface="Adobe 宋体 Std L" panose="02020300000000000000" pitchFamily="18" charset="-122"/>
              </a:rPr>
              <a:t>检查并</a:t>
            </a:r>
            <a:r>
              <a:rPr lang="zh-CN" altLang="en-US" sz="1400" dirty="0">
                <a:solidFill>
                  <a:srgbClr val="221E1F"/>
                </a:solidFill>
                <a:latin typeface="Adobe 宋体 Std L" panose="02020300000000000000" pitchFamily="18" charset="-122"/>
                <a:ea typeface="Adobe 宋体 Std L" panose="02020300000000000000" pitchFamily="18" charset="-122"/>
              </a:rPr>
              <a:t>未发现张爷爷有任何器质性病变， 可张爷爷的手脚却一直呈现蜷缩状， 无法伸展。后</a:t>
            </a:r>
            <a:r>
              <a:rPr lang="zh-CN" altLang="en-US" sz="1400" dirty="0" smtClean="0">
                <a:solidFill>
                  <a:srgbClr val="221E1F"/>
                </a:solidFill>
                <a:latin typeface="Adobe 宋体 Std L" panose="02020300000000000000" pitchFamily="18" charset="-122"/>
                <a:ea typeface="Adobe 宋体 Std L" panose="02020300000000000000" pitchFamily="18" charset="-122"/>
              </a:rPr>
              <a:t>经家属</a:t>
            </a:r>
            <a:r>
              <a:rPr lang="zh-CN" altLang="en-US" sz="1400" dirty="0">
                <a:solidFill>
                  <a:srgbClr val="221E1F"/>
                </a:solidFill>
                <a:latin typeface="Adobe 宋体 Std L" panose="02020300000000000000" pitchFamily="18" charset="-122"/>
                <a:ea typeface="Adobe 宋体 Std L" panose="02020300000000000000" pitchFamily="18" charset="-122"/>
              </a:rPr>
              <a:t>商量， 将张爷爷送至养老机构进行照护。在养老机构的日子里， 护理员和社工经常</a:t>
            </a:r>
            <a:r>
              <a:rPr lang="zh-CN" altLang="en-US" sz="1400" dirty="0" smtClean="0">
                <a:solidFill>
                  <a:srgbClr val="221E1F"/>
                </a:solidFill>
                <a:latin typeface="Adobe 宋体 Std L" panose="02020300000000000000" pitchFamily="18" charset="-122"/>
                <a:ea typeface="Adobe 宋体 Std L" panose="02020300000000000000" pitchFamily="18" charset="-122"/>
              </a:rPr>
              <a:t>陪伴</a:t>
            </a:r>
            <a:r>
              <a:rPr lang="zh-CN" altLang="en-US" sz="1400" dirty="0">
                <a:solidFill>
                  <a:srgbClr val="221E1F"/>
                </a:solidFill>
                <a:latin typeface="Adobe 宋体 Std L" panose="02020300000000000000" pitchFamily="18" charset="-122"/>
                <a:ea typeface="Adobe 宋体 Std L" panose="02020300000000000000" pitchFamily="18" charset="-122"/>
              </a:rPr>
              <a:t>张爷爷， 总是找他聊天， 带他参加机构的老年人活动， 张爷爷的手竟渐渐展开了。</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74060646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922153"/>
            <a:ext cx="11054246" cy="461664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的原则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在倾听过程中， 我们需要注意一些原则： 适应讲话者的风格； 眼耳并用； 首先寻求</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a:t>
            </a:r>
            <a:r>
              <a:rPr lang="zh-CN" altLang="en-US" sz="1400" dirty="0">
                <a:solidFill>
                  <a:srgbClr val="221E1F"/>
                </a:solidFill>
                <a:latin typeface="Adobe 宋体 Std L" panose="02020300000000000000" pitchFamily="18" charset="-122"/>
                <a:ea typeface="Adobe 宋体 Std L" panose="02020300000000000000" pitchFamily="18" charset="-122"/>
              </a:rPr>
              <a:t>他人， 然后再被他人理解； 鼓励他人表达自己； 倾听全部信息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表现</a:t>
            </a:r>
            <a:r>
              <a:rPr lang="zh-CN" altLang="en-US" sz="1400" dirty="0">
                <a:solidFill>
                  <a:srgbClr val="221E1F"/>
                </a:solidFill>
                <a:latin typeface="Adobe 宋体 Std L" panose="02020300000000000000" pitchFamily="18" charset="-122"/>
                <a:ea typeface="Adobe 宋体 Std L" panose="02020300000000000000" pitchFamily="18" charset="-122"/>
              </a:rPr>
              <a:t>出有兴趣倾听的方法</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适应讲话者的风格。每个人发送信息的时候， 他的语速和音量是不一样的， 你要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尽可能</a:t>
            </a:r>
            <a:r>
              <a:rPr lang="zh-CN" altLang="en-US" sz="1400" dirty="0">
                <a:solidFill>
                  <a:srgbClr val="221E1F"/>
                </a:solidFill>
                <a:latin typeface="Adobe 宋体 Std L" panose="02020300000000000000" pitchFamily="18" charset="-122"/>
                <a:ea typeface="Adobe 宋体 Std L" panose="02020300000000000000" pitchFamily="18" charset="-122"/>
              </a:rPr>
              <a:t>地去适应他的风格， 尽可能地去接收他更多、更全面的信息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不仅要用你的耳朵， 还要用你的眼睛。耳朵倾听的是一些信息， 而眼睛看到的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却是</a:t>
            </a:r>
            <a:r>
              <a:rPr lang="zh-CN" altLang="en-US" sz="1400" dirty="0">
                <a:solidFill>
                  <a:srgbClr val="221E1F"/>
                </a:solidFill>
                <a:latin typeface="Adobe 宋体 Std L" panose="02020300000000000000" pitchFamily="18" charset="-122"/>
                <a:ea typeface="Adobe 宋体 Std L" panose="02020300000000000000" pitchFamily="18" charset="-122"/>
              </a:rPr>
              <a:t>传达给你的丰富的情感和思想</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首先</a:t>
            </a:r>
            <a:r>
              <a:rPr lang="zh-CN" altLang="en-US" sz="1400" dirty="0">
                <a:solidFill>
                  <a:srgbClr val="221E1F"/>
                </a:solidFill>
                <a:latin typeface="Adobe 宋体 Std L" panose="02020300000000000000" pitchFamily="18" charset="-122"/>
                <a:ea typeface="Adobe 宋体 Std L" panose="02020300000000000000" pitchFamily="18" charset="-122"/>
              </a:rPr>
              <a:t>要理解老年人。有些沟通者容易犯的错误是， 还没有等老年人把话说完就根据</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的理解打断老年人。这是非常不礼貌的， 容易引起老年人的反感</a:t>
            </a:r>
            <a:r>
              <a:rPr lang="zh-CN" altLang="en-US" sz="1400" dirty="0" smtClean="0">
                <a:solidFill>
                  <a:srgbClr val="221E1F"/>
                </a:solidFill>
                <a:latin typeface="Adobe 宋体 Std L" panose="02020300000000000000" pitchFamily="18" charset="-122"/>
                <a:ea typeface="Adobe 宋体 Std L" panose="02020300000000000000" pitchFamily="18" charset="-122"/>
              </a:rPr>
              <a:t>。其次</a:t>
            </a:r>
            <a:r>
              <a:rPr lang="zh-CN" altLang="en-US" sz="1400" dirty="0">
                <a:solidFill>
                  <a:srgbClr val="221E1F"/>
                </a:solidFill>
                <a:latin typeface="Adobe 宋体 Std L" panose="02020300000000000000" pitchFamily="18" charset="-122"/>
                <a:ea typeface="Adobe 宋体 Std L" panose="02020300000000000000" pitchFamily="18" charset="-122"/>
              </a:rPr>
              <a:t>要鼓励老年人。保持目光交流， 并且适当地点头示意， 表示认同和鼓励， 表现</a:t>
            </a:r>
            <a:r>
              <a:rPr lang="zh-CN" altLang="en-US" sz="1400" dirty="0" smtClean="0">
                <a:solidFill>
                  <a:srgbClr val="221E1F"/>
                </a:solidFill>
                <a:latin typeface="Adobe 宋体 Std L" panose="02020300000000000000" pitchFamily="18" charset="-122"/>
                <a:ea typeface="Adobe 宋体 Std L" panose="02020300000000000000" pitchFamily="18" charset="-122"/>
              </a:rPr>
              <a:t>出倾听</a:t>
            </a:r>
            <a:r>
              <a:rPr lang="zh-CN" altLang="en-US" sz="1400" dirty="0">
                <a:solidFill>
                  <a:srgbClr val="221E1F"/>
                </a:solidFill>
                <a:latin typeface="Adobe 宋体 Std L" panose="02020300000000000000" pitchFamily="18" charset="-122"/>
                <a:ea typeface="Adobe 宋体 Std L" panose="02020300000000000000" pitchFamily="18" charset="-122"/>
              </a:rPr>
              <a:t>的兴趣。</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的步骤</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准备倾听。向老年人发出准备倾听的信息通常在听之前会和老年人有一个眼神上</a:t>
            </a:r>
            <a:r>
              <a:rPr lang="zh-CN" altLang="en-US" sz="1400" dirty="0" smtClean="0">
                <a:solidFill>
                  <a:srgbClr val="221E1F"/>
                </a:solidFill>
                <a:latin typeface="Adobe 宋体 Std L" panose="02020300000000000000" pitchFamily="18" charset="-122"/>
                <a:ea typeface="Adobe 宋体 Std L" panose="02020300000000000000" pitchFamily="18" charset="-122"/>
              </a:rPr>
              <a:t>的交流</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采取积极行动。积极的行动包括频繁点头， 鼓励老年人去说。在听的过程中， 也</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可以身体</a:t>
            </a:r>
            <a:r>
              <a:rPr lang="zh-CN" altLang="en-US" sz="1400" dirty="0">
                <a:solidFill>
                  <a:srgbClr val="221E1F"/>
                </a:solidFill>
                <a:latin typeface="Adobe 宋体 Std L" panose="02020300000000000000" pitchFamily="18" charset="-122"/>
                <a:ea typeface="Adobe 宋体 Std L" panose="02020300000000000000" pitchFamily="18" charset="-122"/>
              </a:rPr>
              <a:t>略微地向前倾斜而不是后仰， 这种姿势表示： 我愿意去听， 也努力在听。同时，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也会发送更多的信息给沟通者。</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准备理解老年人全部的信息。在沟通的过程中， 沟通者没有听清楚或者没有理解时</a:t>
            </a:r>
            <a:r>
              <a:rPr lang="zh-CN" altLang="en-US" sz="1400" dirty="0" smtClean="0">
                <a:solidFill>
                  <a:srgbClr val="221E1F"/>
                </a:solidFill>
                <a:latin typeface="Adobe 宋体 Std L" panose="02020300000000000000" pitchFamily="18" charset="-122"/>
                <a:ea typeface="Adobe 宋体 Std L" panose="02020300000000000000" pitchFamily="18" charset="-122"/>
              </a:rPr>
              <a:t>，一定</a:t>
            </a:r>
            <a:r>
              <a:rPr lang="zh-CN" altLang="en-US" sz="1400" dirty="0">
                <a:solidFill>
                  <a:srgbClr val="221E1F"/>
                </a:solidFill>
                <a:latin typeface="Adobe 宋体 Std L" panose="02020300000000000000" pitchFamily="18" charset="-122"/>
                <a:ea typeface="Adobe 宋体 Std L" panose="02020300000000000000" pitchFamily="18" charset="-122"/>
              </a:rPr>
              <a:t>要及时告诉老年人， 请老年人重复或者解释。也就是说在沟通时， 如果发生这样的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情况</a:t>
            </a:r>
            <a:r>
              <a:rPr lang="zh-CN" altLang="en-US" sz="1400" dirty="0">
                <a:solidFill>
                  <a:srgbClr val="221E1F"/>
                </a:solidFill>
                <a:latin typeface="Adobe 宋体 Std L" panose="02020300000000000000" pitchFamily="18" charset="-122"/>
                <a:ea typeface="Adobe 宋体 Std L" panose="02020300000000000000" pitchFamily="18" charset="-122"/>
              </a:rPr>
              <a:t>应该及时通知对方。</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422028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149904" y="21064"/>
            <a:ext cx="11937166" cy="6878806"/>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的四个层次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第一层次</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心不在焉地听。倾听者心不在焉， 几乎没有注意说话人所说的话， </a:t>
            </a:r>
            <a:r>
              <a:rPr lang="zh-CN" altLang="en-US" sz="1400" dirty="0" smtClean="0">
                <a:solidFill>
                  <a:srgbClr val="221E1F"/>
                </a:solidFill>
                <a:latin typeface="Adobe 宋体 Std L" panose="02020300000000000000" pitchFamily="18" charset="-122"/>
                <a:ea typeface="Adobe 宋体 Std L" panose="02020300000000000000" pitchFamily="18" charset="-122"/>
              </a:rPr>
              <a:t>心里考虑</a:t>
            </a:r>
            <a:r>
              <a:rPr lang="zh-CN" altLang="en-US" sz="1400" dirty="0">
                <a:solidFill>
                  <a:srgbClr val="221E1F"/>
                </a:solidFill>
                <a:latin typeface="Adobe 宋体 Std L" panose="02020300000000000000" pitchFamily="18" charset="-122"/>
                <a:ea typeface="Adobe 宋体 Std L" panose="02020300000000000000" pitchFamily="18" charset="-122"/>
              </a:rPr>
              <a:t>着其他毫无关联的事情， 或内心只是一味地想着辩驳。这种倾听者感兴趣的不是听</a:t>
            </a:r>
            <a:r>
              <a:rPr lang="zh-CN" altLang="en-US" sz="1400" dirty="0" smtClean="0">
                <a:solidFill>
                  <a:srgbClr val="221E1F"/>
                </a:solidFill>
                <a:latin typeface="Adobe 宋体 Std L" panose="02020300000000000000" pitchFamily="18" charset="-122"/>
                <a:ea typeface="Adobe 宋体 Std L" panose="02020300000000000000" pitchFamily="18" charset="-122"/>
              </a:rPr>
              <a:t>，而是</a:t>
            </a:r>
            <a:r>
              <a:rPr lang="zh-CN" altLang="en-US" sz="1400" dirty="0">
                <a:solidFill>
                  <a:srgbClr val="221E1F"/>
                </a:solidFill>
                <a:latin typeface="Adobe 宋体 Std L" panose="02020300000000000000" pitchFamily="18" charset="-122"/>
                <a:ea typeface="Adobe 宋体 Std L" panose="02020300000000000000" pitchFamily="18" charset="-122"/>
              </a:rPr>
              <a:t>说， 他们正迫不及待地想要说话。这种层次上的倾听， 往往导致人际关系的破裂， </a:t>
            </a:r>
            <a:r>
              <a:rPr lang="zh-CN" altLang="en-US" sz="1400" dirty="0" smtClean="0">
                <a:solidFill>
                  <a:srgbClr val="221E1F"/>
                </a:solidFill>
                <a:latin typeface="Adobe 宋体 Std L" panose="02020300000000000000" pitchFamily="18" charset="-122"/>
                <a:ea typeface="Adobe 宋体 Std L" panose="02020300000000000000" pitchFamily="18" charset="-122"/>
              </a:rPr>
              <a:t>是一</a:t>
            </a:r>
            <a:r>
              <a:rPr lang="zh-CN" altLang="en-US" sz="1400" dirty="0">
                <a:solidFill>
                  <a:srgbClr val="221E1F"/>
                </a:solidFill>
                <a:latin typeface="Adobe 宋体 Std L" panose="02020300000000000000" pitchFamily="18" charset="-122"/>
                <a:ea typeface="Adobe 宋体 Std L" panose="02020300000000000000" pitchFamily="18" charset="-122"/>
              </a:rPr>
              <a:t>种极其危险的倾听方式。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第二层次</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被动消极地听。倾听者被动消极地听所说的字词和内容， 常常错过了</a:t>
            </a:r>
            <a:r>
              <a:rPr lang="zh-CN" altLang="en-US" sz="1400" dirty="0" smtClean="0">
                <a:solidFill>
                  <a:srgbClr val="221E1F"/>
                </a:solidFill>
                <a:latin typeface="Adobe 宋体 Std L" panose="02020300000000000000" pitchFamily="18" charset="-122"/>
                <a:ea typeface="Adobe 宋体 Std L" panose="02020300000000000000" pitchFamily="18" charset="-122"/>
              </a:rPr>
              <a:t>讲话</a:t>
            </a:r>
            <a:r>
              <a:rPr lang="zh-CN" altLang="en-US" sz="1400" dirty="0">
                <a:solidFill>
                  <a:srgbClr val="221E1F"/>
                </a:solidFill>
                <a:latin typeface="Adobe 宋体 Std L" panose="02020300000000000000" pitchFamily="18" charset="-122"/>
                <a:ea typeface="Adobe 宋体 Std L" panose="02020300000000000000" pitchFamily="18" charset="-122"/>
              </a:rPr>
              <a:t>者通过表情、眼神等体态语言所表达的意思。这种层次上的倾听， 常常导致误解、</a:t>
            </a:r>
            <a:r>
              <a:rPr lang="zh-CN" altLang="en-US" sz="1400" dirty="0" smtClean="0">
                <a:solidFill>
                  <a:srgbClr val="221E1F"/>
                </a:solidFill>
                <a:latin typeface="Adobe 宋体 Std L" panose="02020300000000000000" pitchFamily="18" charset="-122"/>
                <a:ea typeface="Adobe 宋体 Std L" panose="02020300000000000000" pitchFamily="18" charset="-122"/>
              </a:rPr>
              <a:t>错误的</a:t>
            </a:r>
            <a:r>
              <a:rPr lang="zh-CN" altLang="en-US" sz="1400" dirty="0">
                <a:solidFill>
                  <a:srgbClr val="221E1F"/>
                </a:solidFill>
                <a:latin typeface="Adobe 宋体 Std L" panose="02020300000000000000" pitchFamily="18" charset="-122"/>
                <a:ea typeface="Adobe 宋体 Std L" panose="02020300000000000000" pitchFamily="18" charset="-122"/>
              </a:rPr>
              <a:t>举动， 失去真正交流的机会。另外， 倾听者经常通过点头示意来表示正在倾听， 讲话</a:t>
            </a:r>
            <a:r>
              <a:rPr lang="zh-CN" altLang="en-US" sz="1400" dirty="0" smtClean="0">
                <a:solidFill>
                  <a:srgbClr val="221E1F"/>
                </a:solidFill>
                <a:latin typeface="Adobe 宋体 Std L" panose="02020300000000000000" pitchFamily="18" charset="-122"/>
                <a:ea typeface="Adobe 宋体 Std L" panose="02020300000000000000" pitchFamily="18" charset="-122"/>
              </a:rPr>
              <a:t>者会</a:t>
            </a:r>
            <a:r>
              <a:rPr lang="zh-CN" altLang="en-US" sz="1400" dirty="0">
                <a:solidFill>
                  <a:srgbClr val="221E1F"/>
                </a:solidFill>
                <a:latin typeface="Adobe 宋体 Std L" panose="02020300000000000000" pitchFamily="18" charset="-122"/>
                <a:ea typeface="Adobe 宋体 Std L" panose="02020300000000000000" pitchFamily="18" charset="-122"/>
              </a:rPr>
              <a:t>误以为自己所说的话被完全听懂了。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第三层次</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主动积极地听。倾听者主动积极地听对方所说的话， 能够专心地注意</a:t>
            </a:r>
            <a:r>
              <a:rPr lang="zh-CN" altLang="en-US" sz="1400" dirty="0" smtClean="0">
                <a:solidFill>
                  <a:srgbClr val="221E1F"/>
                </a:solidFill>
                <a:latin typeface="Adobe 宋体 Std L" panose="02020300000000000000" pitchFamily="18" charset="-122"/>
                <a:ea typeface="Adobe 宋体 Std L" panose="02020300000000000000" pitchFamily="18" charset="-122"/>
              </a:rPr>
              <a:t>对方</a:t>
            </a:r>
            <a:r>
              <a:rPr lang="zh-CN" altLang="en-US" sz="1400" dirty="0">
                <a:solidFill>
                  <a:srgbClr val="221E1F"/>
                </a:solidFill>
                <a:latin typeface="Adobe 宋体 Std L" panose="02020300000000000000" pitchFamily="18" charset="-122"/>
                <a:ea typeface="Adobe 宋体 Std L" panose="02020300000000000000" pitchFamily="18" charset="-122"/>
              </a:rPr>
              <a:t>， 能够聆听对方的话语内容。这种层次的倾听， 常常能够激发对方的注意， 但是很难</a:t>
            </a:r>
            <a:r>
              <a:rPr lang="zh-CN" altLang="en-US" sz="1400" dirty="0" smtClean="0">
                <a:solidFill>
                  <a:srgbClr val="221E1F"/>
                </a:solidFill>
                <a:latin typeface="Adobe 宋体 Std L" panose="02020300000000000000" pitchFamily="18" charset="-122"/>
                <a:ea typeface="Adobe 宋体 Std L" panose="02020300000000000000" pitchFamily="18" charset="-122"/>
              </a:rPr>
              <a:t>引起</a:t>
            </a:r>
            <a:r>
              <a:rPr lang="zh-CN" altLang="en-US" sz="1400" dirty="0">
                <a:solidFill>
                  <a:srgbClr val="221E1F"/>
                </a:solidFill>
                <a:latin typeface="Adobe 宋体 Std L" panose="02020300000000000000" pitchFamily="18" charset="-122"/>
                <a:ea typeface="Adobe 宋体 Std L" panose="02020300000000000000" pitchFamily="18" charset="-122"/>
              </a:rPr>
              <a:t>对方的共鸣。</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第四层次</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富有同理心地听。用同理心积极主动地倾听， 这不是一般的“听”， </a:t>
            </a:r>
            <a:r>
              <a:rPr lang="zh-CN" altLang="en-US" sz="1400" dirty="0" smtClean="0">
                <a:solidFill>
                  <a:srgbClr val="221E1F"/>
                </a:solidFill>
                <a:latin typeface="Adobe 宋体 Std L" panose="02020300000000000000" pitchFamily="18" charset="-122"/>
                <a:ea typeface="Adobe 宋体 Std L" panose="02020300000000000000" pitchFamily="18" charset="-122"/>
              </a:rPr>
              <a:t>而是</a:t>
            </a:r>
            <a:r>
              <a:rPr lang="zh-CN" altLang="en-US" sz="1400" dirty="0">
                <a:solidFill>
                  <a:srgbClr val="221E1F"/>
                </a:solidFill>
                <a:latin typeface="Adobe 宋体 Std L" panose="02020300000000000000" pitchFamily="18" charset="-122"/>
                <a:ea typeface="Adobe 宋体 Std L" panose="02020300000000000000" pitchFamily="18" charset="-122"/>
              </a:rPr>
              <a:t>用心去“听”， 这是一个优秀倾听者的典型特征。这种倾听者在讲话者的信息中寻找</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感兴趣</a:t>
            </a:r>
            <a:r>
              <a:rPr lang="zh-CN" altLang="en-US" sz="1400" dirty="0">
                <a:solidFill>
                  <a:srgbClr val="221E1F"/>
                </a:solidFill>
                <a:latin typeface="Adobe 宋体 Std L" panose="02020300000000000000" pitchFamily="18" charset="-122"/>
                <a:ea typeface="Adobe 宋体 Std L" panose="02020300000000000000" pitchFamily="18" charset="-122"/>
              </a:rPr>
              <a:t>的部分， 他们认为这是获取有用信息的契机。这种倾听者不急于做出判断， 而是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感同身受</a:t>
            </a:r>
            <a:r>
              <a:rPr lang="zh-CN" altLang="en-US" sz="1400" dirty="0">
                <a:solidFill>
                  <a:srgbClr val="221E1F"/>
                </a:solidFill>
                <a:latin typeface="Adobe 宋体 Std L" panose="02020300000000000000" pitchFamily="18" charset="-122"/>
                <a:ea typeface="Adobe 宋体 Std L" panose="02020300000000000000" pitchFamily="18" charset="-122"/>
              </a:rPr>
              <a:t>对方的情感。他们能够设身处地看待事物， 总结已经传递的信息， 质疑或是权衡所</a:t>
            </a:r>
            <a:r>
              <a:rPr lang="zh-CN" altLang="en-US" sz="1400" dirty="0" smtClean="0">
                <a:solidFill>
                  <a:srgbClr val="221E1F"/>
                </a:solidFill>
                <a:latin typeface="Adobe 宋体 Std L" panose="02020300000000000000" pitchFamily="18" charset="-122"/>
                <a:ea typeface="Adobe 宋体 Std L" panose="02020300000000000000" pitchFamily="18" charset="-122"/>
              </a:rPr>
              <a:t>听到</a:t>
            </a:r>
            <a:r>
              <a:rPr lang="zh-CN" altLang="en-US" sz="1400" dirty="0">
                <a:solidFill>
                  <a:srgbClr val="221E1F"/>
                </a:solidFill>
                <a:latin typeface="Adobe 宋体 Std L" panose="02020300000000000000" pitchFamily="18" charset="-122"/>
                <a:ea typeface="Adobe 宋体 Std L" panose="02020300000000000000" pitchFamily="18" charset="-122"/>
              </a:rPr>
              <a:t>的话， 有意识地注意非语言线索， 询问而不是辩解、质疑讲话者。他们的宗旨是带着</a:t>
            </a:r>
            <a:r>
              <a:rPr lang="zh-CN" altLang="en-US" sz="1400" dirty="0" smtClean="0">
                <a:solidFill>
                  <a:srgbClr val="221E1F"/>
                </a:solidFill>
                <a:latin typeface="Adobe 宋体 Std L" panose="02020300000000000000" pitchFamily="18" charset="-122"/>
                <a:ea typeface="Adobe 宋体 Std L" panose="02020300000000000000" pitchFamily="18" charset="-122"/>
              </a:rPr>
              <a:t>理解</a:t>
            </a:r>
            <a:r>
              <a:rPr lang="zh-CN" altLang="en-US" sz="1400" dirty="0">
                <a:solidFill>
                  <a:srgbClr val="221E1F"/>
                </a:solidFill>
                <a:latin typeface="Adobe 宋体 Std L" panose="02020300000000000000" pitchFamily="18" charset="-122"/>
                <a:ea typeface="Adobe 宋体 Std L" panose="02020300000000000000" pitchFamily="18" charset="-122"/>
              </a:rPr>
              <a:t>和尊重积极主动地倾听。这种感情注入的倾听方式在形成良好人际关系方面起着极其</a:t>
            </a:r>
            <a:r>
              <a:rPr lang="zh-CN" altLang="en-US" sz="1400" dirty="0" smtClean="0">
                <a:solidFill>
                  <a:srgbClr val="221E1F"/>
                </a:solidFill>
                <a:latin typeface="Adobe 宋体 Std L" panose="02020300000000000000" pitchFamily="18" charset="-122"/>
                <a:ea typeface="Adobe 宋体 Std L" panose="02020300000000000000" pitchFamily="18" charset="-122"/>
              </a:rPr>
              <a:t>重要</a:t>
            </a:r>
            <a:r>
              <a:rPr lang="zh-CN" altLang="en-US" sz="1400" dirty="0">
                <a:solidFill>
                  <a:srgbClr val="221E1F"/>
                </a:solidFill>
                <a:latin typeface="Adobe 宋体 Std L" panose="02020300000000000000" pitchFamily="18" charset="-122"/>
                <a:ea typeface="Adobe 宋体 Std L" panose="02020300000000000000" pitchFamily="18" charset="-122"/>
              </a:rPr>
              <a:t>的作用</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r>
              <a:rPr lang="zh-CN" altLang="en-US" sz="1400" dirty="0">
                <a:solidFill>
                  <a:srgbClr val="221E1F"/>
                </a:solidFill>
                <a:latin typeface="Adobe 宋体 Std L" panose="02020300000000000000" pitchFamily="18" charset="-122"/>
                <a:ea typeface="Adobe 宋体 Std L" panose="02020300000000000000" pitchFamily="18" charset="-122"/>
              </a:rPr>
              <a:t>的注意事项</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确定主要观点和支持性观点。确定老年人的主要观点， 需注意老年人在提出主要观点时使用的非语言技巧， 他可能会提高声音、说得更快、重复关键词或使用肢体动作等。</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组织信息。老年人可能通过赞成与反对、优点与缺点、喜好与厌恶、相同与不同、时间顺序等某种特有形式来组织信息。倾听者可以通过这种特点更好地理解信息。</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总结信息。用简单的词语甚至不完整的句子总结信息， 在内心形成对主要观点的印象。在观点发生重要变化时进行总结更有效。</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信息形象化。把信息变成图画， 从而减少错过信息主要部分的可能性。信息和图画联系了起来， 能够更好地记住信息。</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信息个人化。即寻求对自己有特殊意义的信息。</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做笔记。通过做简短的笔记， 可以更容易组织信息， 并将信息形象化、个人化</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12506579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472448"/>
            <a:ext cx="11054246" cy="5586145"/>
          </a:xfrm>
          <a:prstGeom prst="rect">
            <a:avLst/>
          </a:prstGeom>
          <a:noFill/>
        </p:spPr>
        <p:txBody>
          <a:bodyPr wrap="square" rtlCol="0">
            <a:spAutoFit/>
          </a:bodyPr>
          <a:lstStyle/>
          <a:p>
            <a:pPr indent="457200">
              <a:lnSpc>
                <a:spcPct val="150000"/>
              </a:lnSpc>
            </a:pPr>
            <a:r>
              <a:rPr lang="zh-CN" altLang="en-US" sz="1400" b="1" dirty="0">
                <a:solidFill>
                  <a:srgbClr val="221E1F"/>
                </a:solidFill>
                <a:latin typeface="Adobe 宋体 Std L" panose="02020300000000000000" pitchFamily="18" charset="-122"/>
                <a:ea typeface="Adobe 宋体 Std L" panose="02020300000000000000" pitchFamily="18" charset="-122"/>
              </a:rPr>
              <a:t>（五） 微表情技巧</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微表情是一种持续时间仅</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秒</a:t>
            </a:r>
            <a:r>
              <a:rPr lang="zh-CN" altLang="en-US" sz="1400" dirty="0" smtClean="0">
                <a:solidFill>
                  <a:srgbClr val="221E1F"/>
                </a:solidFill>
                <a:latin typeface="Adobe 宋体 Std L" panose="02020300000000000000" pitchFamily="18" charset="-122"/>
                <a:ea typeface="Adobe 宋体 Std L" panose="02020300000000000000" pitchFamily="18" charset="-122"/>
              </a:rPr>
              <a:t>至</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秒的非常快速的表情， 表达了人试图</a:t>
            </a:r>
            <a:r>
              <a:rPr lang="zh-CN" altLang="en-US" sz="1400" dirty="0" smtClean="0">
                <a:solidFill>
                  <a:srgbClr val="221E1F"/>
                </a:solidFill>
                <a:latin typeface="Adobe 宋体 Std L" panose="02020300000000000000" pitchFamily="18" charset="-122"/>
                <a:ea typeface="Adobe 宋体 Std L" panose="02020300000000000000" pitchFamily="18" charset="-122"/>
              </a:rPr>
              <a:t>压抑与</a:t>
            </a:r>
            <a:r>
              <a:rPr lang="zh-CN" altLang="en-US" sz="1400" dirty="0">
                <a:solidFill>
                  <a:srgbClr val="221E1F"/>
                </a:solidFill>
                <a:latin typeface="Adobe 宋体 Std L" panose="02020300000000000000" pitchFamily="18" charset="-122"/>
                <a:ea typeface="Adobe 宋体 Std L" panose="02020300000000000000" pitchFamily="18" charset="-122"/>
              </a:rPr>
              <a:t>隐藏的真正情感。微表情技术使用要经过专门的学习和训练， 且不容易用肉眼发现， </a:t>
            </a:r>
            <a:r>
              <a:rPr lang="zh-CN" altLang="en-US" sz="1400" dirty="0" smtClean="0">
                <a:solidFill>
                  <a:srgbClr val="221E1F"/>
                </a:solidFill>
                <a:latin typeface="Adobe 宋体 Std L" panose="02020300000000000000" pitchFamily="18" charset="-122"/>
                <a:ea typeface="Adobe 宋体 Std L" panose="02020300000000000000" pitchFamily="18" charset="-122"/>
              </a:rPr>
              <a:t>这里</a:t>
            </a:r>
            <a:r>
              <a:rPr lang="zh-CN" altLang="en-US" sz="1400" dirty="0">
                <a:solidFill>
                  <a:srgbClr val="221E1F"/>
                </a:solidFill>
                <a:latin typeface="Adobe 宋体 Std L" panose="02020300000000000000" pitchFamily="18" charset="-122"/>
                <a:ea typeface="Adobe 宋体 Std L" panose="02020300000000000000" pitchFamily="18" charset="-122"/>
              </a:rPr>
              <a:t>只做简单了解。</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高兴</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人们高兴时的面部动作包括嘴角翘起， 面颊上抬起皱， 眼睑收缩， 眼睛尾部会</a:t>
            </a:r>
            <a:r>
              <a:rPr lang="zh-CN" altLang="en-US" sz="1400" dirty="0" smtClean="0">
                <a:solidFill>
                  <a:srgbClr val="221E1F"/>
                </a:solidFill>
                <a:latin typeface="Adobe 宋体 Std L" panose="02020300000000000000" pitchFamily="18" charset="-122"/>
                <a:ea typeface="Adobe 宋体 Std L" panose="02020300000000000000" pitchFamily="18" charset="-122"/>
              </a:rPr>
              <a:t>形成“鱼尾纹”</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伤心</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人们伤心时的面部特征包括眯眼， 眉毛收紧， 嘴角下拉， 下巴抬起或收紧。</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害怕</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人们害怕时， 嘴巴和眼睛张开， 眉毛上扬， 鼻孔张大。</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愤怒</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人们愤怒时， 眉毛下垂， 前额紧皱， 眼睑和嘴唇紧张。</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厌恶</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厌恶的表情包括嗤鼻， 上嘴唇上抬， 眉毛下垂， 眯眼</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惊讶</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惊讶时， 下颚下垂， 嘴唇和嘴巴放松， 眼睛张大， 眼睑和眉毛微抬。</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7.</a:t>
            </a:r>
            <a:r>
              <a:rPr lang="zh-CN" altLang="en-US" sz="1400" dirty="0" smtClean="0">
                <a:solidFill>
                  <a:srgbClr val="221E1F"/>
                </a:solidFill>
                <a:latin typeface="Adobe 宋体 Std L" panose="02020300000000000000" pitchFamily="18" charset="-122"/>
                <a:ea typeface="Adobe 宋体 Std L" panose="02020300000000000000" pitchFamily="18" charset="-122"/>
              </a:rPr>
              <a:t>轻蔑</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轻蔑的典型特征就是嘴角一侧抬起， 做讥笑或得意笑状。</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30720272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2" y="4201140"/>
            <a:ext cx="6960332" cy="2308324"/>
          </a:xfrm>
          <a:prstGeom prst="rect">
            <a:avLst/>
          </a:prstGeom>
          <a:noFill/>
        </p:spPr>
        <p:txBody>
          <a:bodyPr wrap="square" rtlCol="0">
            <a:spAutoFit/>
          </a:bodyPr>
          <a:lstStyle/>
          <a:p>
            <a:r>
              <a:rPr lang="zh-CN" altLang="en-US" sz="7200" dirty="0" smtClean="0">
                <a:solidFill>
                  <a:schemeClr val="accent1"/>
                </a:solidFill>
                <a:latin typeface="Adobe 黑体 Std R" panose="020B0400000000000000" pitchFamily="34" charset="-122"/>
                <a:ea typeface="Adobe 黑体 Std R" panose="020B0400000000000000" pitchFamily="34" charset="-122"/>
                <a:cs typeface="+mn-ea"/>
                <a:sym typeface="+mn-lt"/>
              </a:rPr>
              <a:t>与老年人沟通后的准备</a:t>
            </a:r>
            <a:endParaRPr lang="zh-CN" altLang="en-US" sz="72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四　</a:t>
            </a:r>
          </a:p>
        </p:txBody>
      </p:sp>
    </p:spTree>
    <p:extLst>
      <p:ext uri="{BB962C8B-B14F-4D97-AF65-F5344CB8AC3E}">
        <p14:creationId xmlns:p14="http://schemas.microsoft.com/office/powerpoint/2010/main" val="17731786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273875"/>
          </a:xfrm>
          <a:prstGeom prst="rect">
            <a:avLst/>
          </a:prstGeom>
          <a:noFill/>
        </p:spPr>
        <p:txBody>
          <a:bodyPr wrap="square" rtlCol="0">
            <a:spAutoFit/>
          </a:bodyPr>
          <a:lstStyle/>
          <a:p>
            <a:pPr>
              <a:lnSpc>
                <a:spcPct val="150000"/>
              </a:lnSpc>
            </a:pPr>
            <a:r>
              <a:rPr lang="zh-CN" altLang="en-US" dirty="0">
                <a:cs typeface="+mn-ea"/>
                <a:sym typeface="+mn-lt"/>
              </a:rPr>
              <a:t>◇ 了解异常情况处理报告流程。</a:t>
            </a:r>
          </a:p>
          <a:p>
            <a:pPr>
              <a:lnSpc>
                <a:spcPct val="150000"/>
              </a:lnSpc>
            </a:pPr>
            <a:r>
              <a:rPr lang="zh-CN" altLang="en-US" dirty="0">
                <a:cs typeface="+mn-ea"/>
                <a:sym typeface="+mn-lt"/>
              </a:rPr>
              <a:t>◇ 理解沟通结束后老年人会出现的反应。</a:t>
            </a:r>
          </a:p>
          <a:p>
            <a:pPr>
              <a:lnSpc>
                <a:spcPct val="150000"/>
              </a:lnSpc>
            </a:pPr>
            <a:r>
              <a:rPr lang="zh-CN" altLang="en-US" dirty="0">
                <a:cs typeface="+mn-ea"/>
                <a:sym typeface="+mn-lt"/>
              </a:rPr>
              <a:t>◇ 掌握沟通结束的方法。</a:t>
            </a:r>
          </a:p>
        </p:txBody>
      </p:sp>
      <p:sp>
        <p:nvSpPr>
          <p:cNvPr id="5" name="文本框 61"/>
          <p:cNvSpPr txBox="1"/>
          <p:nvPr/>
        </p:nvSpPr>
        <p:spPr>
          <a:xfrm>
            <a:off x="313317" y="2460729"/>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2869140"/>
            <a:ext cx="10931391" cy="1273875"/>
          </a:xfrm>
          <a:prstGeom prst="rect">
            <a:avLst/>
          </a:prstGeom>
          <a:noFill/>
        </p:spPr>
        <p:txBody>
          <a:bodyPr wrap="square" rtlCol="0">
            <a:spAutoFit/>
          </a:bodyPr>
          <a:lstStyle/>
          <a:p>
            <a:pPr>
              <a:lnSpc>
                <a:spcPct val="150000"/>
              </a:lnSpc>
            </a:pPr>
            <a:r>
              <a:rPr lang="zh-CN" altLang="en-US" dirty="0">
                <a:cs typeface="+mn-ea"/>
                <a:sym typeface="+mn-lt"/>
              </a:rPr>
              <a:t>◇ 提高撰写沟通记录的能力。</a:t>
            </a:r>
          </a:p>
          <a:p>
            <a:pPr>
              <a:lnSpc>
                <a:spcPct val="150000"/>
              </a:lnSpc>
            </a:pPr>
            <a:r>
              <a:rPr lang="zh-CN" altLang="en-US" dirty="0">
                <a:cs typeface="+mn-ea"/>
                <a:sym typeface="+mn-lt"/>
              </a:rPr>
              <a:t>◇ 增强与老年人共情的能力。</a:t>
            </a:r>
          </a:p>
          <a:p>
            <a:pPr>
              <a:lnSpc>
                <a:spcPct val="150000"/>
              </a:lnSpc>
            </a:pPr>
            <a:r>
              <a:rPr lang="zh-CN" altLang="en-US" dirty="0">
                <a:cs typeface="+mn-ea"/>
                <a:sym typeface="+mn-lt"/>
              </a:rPr>
              <a:t>◇ 提升风险处理能力。</a:t>
            </a:r>
          </a:p>
        </p:txBody>
      </p:sp>
      <p:sp>
        <p:nvSpPr>
          <p:cNvPr id="8" name="文本框 61"/>
          <p:cNvSpPr txBox="1"/>
          <p:nvPr/>
        </p:nvSpPr>
        <p:spPr>
          <a:xfrm>
            <a:off x="313317" y="4559352"/>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4967763"/>
            <a:ext cx="10931391" cy="1273875"/>
          </a:xfrm>
          <a:prstGeom prst="rect">
            <a:avLst/>
          </a:prstGeom>
          <a:noFill/>
        </p:spPr>
        <p:txBody>
          <a:bodyPr wrap="square" rtlCol="0">
            <a:spAutoFit/>
          </a:bodyPr>
          <a:lstStyle/>
          <a:p>
            <a:pPr>
              <a:lnSpc>
                <a:spcPct val="150000"/>
              </a:lnSpc>
            </a:pPr>
            <a:r>
              <a:rPr lang="zh-CN" altLang="en-US" dirty="0">
                <a:cs typeface="+mn-ea"/>
                <a:sym typeface="+mn-lt"/>
              </a:rPr>
              <a:t>◇ 体验老年人沟通后的情感， 培养同理心。</a:t>
            </a:r>
          </a:p>
          <a:p>
            <a:pPr>
              <a:lnSpc>
                <a:spcPct val="150000"/>
              </a:lnSpc>
            </a:pPr>
            <a:r>
              <a:rPr lang="zh-CN" altLang="en-US" dirty="0">
                <a:cs typeface="+mn-ea"/>
                <a:sym typeface="+mn-lt"/>
              </a:rPr>
              <a:t>◇ 识别异常情况， 增强责任感。</a:t>
            </a:r>
          </a:p>
          <a:p>
            <a:pPr>
              <a:lnSpc>
                <a:spcPct val="150000"/>
              </a:lnSpc>
            </a:pPr>
            <a:r>
              <a:rPr lang="zh-CN" altLang="en-US" dirty="0">
                <a:cs typeface="+mn-ea"/>
                <a:sym typeface="+mn-lt"/>
              </a:rPr>
              <a:t>◇ 感受助人成就感， 增强职业荣誉感。</a:t>
            </a:r>
          </a:p>
        </p:txBody>
      </p:sp>
    </p:spTree>
    <p:extLst>
      <p:ext uri="{BB962C8B-B14F-4D97-AF65-F5344CB8AC3E}">
        <p14:creationId xmlns:p14="http://schemas.microsoft.com/office/powerpoint/2010/main" val="16887273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3892367"/>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一、时间上的准备</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4703800"/>
            <a:ext cx="11054246" cy="138499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与老年人沟通内容基本完成时， 要在沟通正式结束前的五至十分钟提前和老年人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说明</a:t>
            </a:r>
            <a:r>
              <a:rPr lang="zh-CN" altLang="en-US" sz="1400" dirty="0">
                <a:solidFill>
                  <a:srgbClr val="221E1F"/>
                </a:solidFill>
                <a:latin typeface="Adobe 宋体 Std L" panose="02020300000000000000" pitchFamily="18" charset="-122"/>
                <a:ea typeface="Adobe 宋体 Std L" panose="02020300000000000000" pitchFamily="18" charset="-122"/>
              </a:rPr>
              <a:t>。如“张奶奶， 今天我们聊得很愉快， 一会儿我还要到李爷爷那去一趟， 您还有什么</a:t>
            </a:r>
            <a:r>
              <a:rPr lang="zh-CN" altLang="en-US" sz="1400" dirty="0" smtClean="0">
                <a:solidFill>
                  <a:srgbClr val="221E1F"/>
                </a:solidFill>
                <a:latin typeface="Adobe 宋体 Std L" panose="02020300000000000000" pitchFamily="18" charset="-122"/>
                <a:ea typeface="Adobe 宋体 Std L" panose="02020300000000000000" pitchFamily="18" charset="-122"/>
              </a:rPr>
              <a:t>要交代</a:t>
            </a:r>
            <a:r>
              <a:rPr lang="zh-CN" altLang="en-US" sz="1400" dirty="0">
                <a:solidFill>
                  <a:srgbClr val="221E1F"/>
                </a:solidFill>
                <a:latin typeface="Adobe 宋体 Std L" panose="02020300000000000000" pitchFamily="18" charset="-122"/>
                <a:ea typeface="Adobe 宋体 Std L" panose="02020300000000000000" pitchFamily="18" charset="-122"/>
              </a:rPr>
              <a:t>的吗？” 或“李爷爷， 您今天说的事情我都知道了， 我再说一遍您看看有没有落下的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，要是</a:t>
            </a:r>
            <a:r>
              <a:rPr lang="zh-CN" altLang="en-US" sz="1400" dirty="0">
                <a:solidFill>
                  <a:srgbClr val="221E1F"/>
                </a:solidFill>
                <a:latin typeface="Adobe 宋体 Std L" panose="02020300000000000000" pitchFamily="18" charset="-122"/>
                <a:ea typeface="Adobe 宋体 Std L" panose="02020300000000000000" pitchFamily="18" charset="-122"/>
              </a:rPr>
              <a:t>没有， 咱们今天先聊这些。” 结束前提前让老年人心理有个时间的预期， 可以避免老年人落下想沟通的内容， 也可以避免突然的沟通结束导致的情绪问题。</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掌握沟通结束时的告别技巧</a:t>
            </a:r>
          </a:p>
        </p:txBody>
      </p:sp>
      <p:sp>
        <p:nvSpPr>
          <p:cNvPr id="16" name="文本框 2">
            <a:extLst>
              <a:ext uri="{FF2B5EF4-FFF2-40B4-BE49-F238E27FC236}">
                <a16:creationId xmlns="" xmlns:a16="http://schemas.microsoft.com/office/drawing/2014/main" id="{8FF45739-E9BA-7E83-93BC-781D5B5F48CC}"/>
              </a:ext>
            </a:extLst>
          </p:cNvPr>
          <p:cNvSpPr txBox="1"/>
          <p:nvPr/>
        </p:nvSpPr>
        <p:spPr>
          <a:xfrm>
            <a:off x="682125" y="1784099"/>
            <a:ext cx="11054246" cy="138499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与老年人沟通要结束时， 要给老年人进行一定的提示， 以免造成老年人沟通信息</a:t>
            </a:r>
            <a:r>
              <a:rPr lang="zh-CN" altLang="en-US" sz="1400" dirty="0" smtClean="0">
                <a:solidFill>
                  <a:srgbClr val="221E1F"/>
                </a:solidFill>
                <a:latin typeface="Adobe 宋体 Std L" panose="02020300000000000000" pitchFamily="18" charset="-122"/>
                <a:ea typeface="Adobe 宋体 Std L" panose="02020300000000000000" pitchFamily="18" charset="-122"/>
              </a:rPr>
              <a:t>未完成</a:t>
            </a:r>
            <a:r>
              <a:rPr lang="zh-CN" altLang="en-US" sz="1400" dirty="0">
                <a:solidFill>
                  <a:srgbClr val="221E1F"/>
                </a:solidFill>
                <a:latin typeface="Adobe 宋体 Std L" panose="02020300000000000000" pitchFamily="18" charset="-122"/>
                <a:ea typeface="Adobe 宋体 Std L" panose="02020300000000000000" pitchFamily="18" charset="-122"/>
              </a:rPr>
              <a:t>或情感上的伤害。如张奶奶， 独居， </a:t>
            </a:r>
            <a:r>
              <a:rPr lang="en-US" altLang="zh-CN" sz="1400" dirty="0" smtClean="0">
                <a:solidFill>
                  <a:srgbClr val="221E1F"/>
                </a:solidFill>
                <a:latin typeface="Adobe 宋体 Std L" panose="02020300000000000000" pitchFamily="18" charset="-122"/>
                <a:ea typeface="Adobe 宋体 Std L" panose="02020300000000000000" pitchFamily="18" charset="-122"/>
              </a:rPr>
              <a:t>67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育有一子， 其子常年居住国外。社区</a:t>
            </a:r>
            <a:r>
              <a:rPr lang="zh-CN" altLang="en-US" sz="1400" dirty="0" smtClean="0">
                <a:solidFill>
                  <a:srgbClr val="221E1F"/>
                </a:solidFill>
                <a:latin typeface="Adobe 宋体 Std L" panose="02020300000000000000" pitchFamily="18" charset="-122"/>
                <a:ea typeface="Adobe 宋体 Std L" panose="02020300000000000000" pitchFamily="18" charset="-122"/>
              </a:rPr>
              <a:t>工作者</a:t>
            </a:r>
            <a:r>
              <a:rPr lang="zh-CN" altLang="en-US" sz="1400" dirty="0">
                <a:solidFill>
                  <a:srgbClr val="221E1F"/>
                </a:solidFill>
                <a:latin typeface="Adobe 宋体 Std L" panose="02020300000000000000" pitchFamily="18" charset="-122"/>
                <a:ea typeface="Adobe 宋体 Std L" panose="02020300000000000000" pitchFamily="18" charset="-122"/>
              </a:rPr>
              <a:t>小李经常走访张奶奶， 临近年关， 有一次小李拜访了张奶奶， 沟通过程很愉快， 但当</a:t>
            </a:r>
            <a:r>
              <a:rPr lang="zh-CN" altLang="en-US" sz="1400" dirty="0" smtClean="0">
                <a:solidFill>
                  <a:srgbClr val="221E1F"/>
                </a:solidFill>
                <a:latin typeface="Adobe 宋体 Std L" panose="02020300000000000000" pitchFamily="18" charset="-122"/>
                <a:ea typeface="Adobe 宋体 Std L" panose="02020300000000000000" pitchFamily="18" charset="-122"/>
              </a:rPr>
              <a:t>小李</a:t>
            </a:r>
            <a:r>
              <a:rPr lang="zh-CN" altLang="en-US" sz="1400" dirty="0">
                <a:solidFill>
                  <a:srgbClr val="221E1F"/>
                </a:solidFill>
                <a:latin typeface="Adobe 宋体 Std L" panose="02020300000000000000" pitchFamily="18" charset="-122"/>
                <a:ea typeface="Adobe 宋体 Std L" panose="02020300000000000000" pitchFamily="18" charset="-122"/>
              </a:rPr>
              <a:t>结束沟通时， 张奶奶却哭了起来， “过年你就放假了吧？ 年后啥时候能再见着啊？” </a:t>
            </a:r>
            <a:r>
              <a:rPr lang="zh-CN" altLang="en-US" sz="1400" dirty="0" smtClean="0">
                <a:solidFill>
                  <a:srgbClr val="221E1F"/>
                </a:solidFill>
                <a:latin typeface="Adobe 宋体 Std L" panose="02020300000000000000" pitchFamily="18" charset="-122"/>
                <a:ea typeface="Adobe 宋体 Std L" panose="02020300000000000000" pitchFamily="18" charset="-122"/>
              </a:rPr>
              <a:t>导致张奶奶</a:t>
            </a:r>
            <a:r>
              <a:rPr lang="zh-CN" altLang="en-US" sz="1400" dirty="0">
                <a:solidFill>
                  <a:srgbClr val="221E1F"/>
                </a:solidFill>
                <a:latin typeface="Adobe 宋体 Std L" panose="02020300000000000000" pitchFamily="18" charset="-122"/>
                <a:ea typeface="Adobe 宋体 Std L" panose="02020300000000000000" pitchFamily="18" charset="-122"/>
              </a:rPr>
              <a:t>情绪失控的原因除了独居老人的孤独等情绪， 还有就是沟通者小李未做好沟通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结束时</a:t>
            </a:r>
            <a:r>
              <a:rPr lang="zh-CN" altLang="en-US" sz="1400" dirty="0">
                <a:solidFill>
                  <a:srgbClr val="221E1F"/>
                </a:solidFill>
                <a:latin typeface="Adobe 宋体 Std L" panose="02020300000000000000" pitchFamily="18" charset="-122"/>
                <a:ea typeface="Adobe 宋体 Std L" panose="02020300000000000000" pitchFamily="18" charset="-122"/>
              </a:rPr>
              <a:t>的准备。</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8460569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698680"/>
            <a:ext cx="11054246" cy="3647152"/>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有时， 沟通者与老年人在沟通中由于关系良好， 有些老年人不愿意终止沟通。因此</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zh-CN" altLang="en-US" sz="1400" dirty="0">
                <a:solidFill>
                  <a:srgbClr val="221E1F"/>
                </a:solidFill>
                <a:latin typeface="Adobe 宋体 Std L" panose="02020300000000000000" pitchFamily="18" charset="-122"/>
                <a:ea typeface="Adobe 宋体 Std L" panose="02020300000000000000" pitchFamily="18" charset="-122"/>
              </a:rPr>
              <a:t>的老年人会出现一些不良情绪， 如悲伤、愤怒、否认等。所谓悲伤， 就是沟通者结束</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时， 老年人由于不舍、孤独等心理因素而出现的情绪低落、哭泣</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心理学上有一个词叫“移情”， 可用来解释一些老年人在沟通结束时不良情绪的产生</a:t>
            </a:r>
            <a:r>
              <a:rPr lang="zh-CN" altLang="en-US" sz="1400" dirty="0" smtClean="0">
                <a:solidFill>
                  <a:srgbClr val="221E1F"/>
                </a:solidFill>
                <a:latin typeface="Adobe 宋体 Std L" panose="02020300000000000000" pitchFamily="18" charset="-122"/>
                <a:ea typeface="Adobe 宋体 Std L" panose="02020300000000000000" pitchFamily="18" charset="-122"/>
              </a:rPr>
              <a:t>。“移情” </a:t>
            </a:r>
            <a:r>
              <a:rPr lang="zh-CN" altLang="en-US" sz="1400" dirty="0">
                <a:solidFill>
                  <a:srgbClr val="221E1F"/>
                </a:solidFill>
                <a:latin typeface="Adobe 宋体 Std L" panose="02020300000000000000" pitchFamily="18" charset="-122"/>
                <a:ea typeface="Adobe 宋体 Std L" panose="02020300000000000000" pitchFamily="18" charset="-122"/>
              </a:rPr>
              <a:t>是人本主义心理学创始人之一的罗杰斯提出的。“移情” 一词来源于精神分析</a:t>
            </a:r>
            <a:r>
              <a:rPr lang="zh-CN" altLang="en-US" sz="1400" dirty="0" smtClean="0">
                <a:solidFill>
                  <a:srgbClr val="221E1F"/>
                </a:solidFill>
                <a:latin typeface="Adobe 宋体 Std L" panose="02020300000000000000" pitchFamily="18" charset="-122"/>
                <a:ea typeface="Adobe 宋体 Std L" panose="02020300000000000000" pitchFamily="18" charset="-122"/>
              </a:rPr>
              <a:t>学说</a:t>
            </a:r>
            <a:r>
              <a:rPr lang="zh-CN" altLang="en-US" sz="1400" dirty="0">
                <a:solidFill>
                  <a:srgbClr val="221E1F"/>
                </a:solidFill>
                <a:latin typeface="Adobe 宋体 Std L" panose="02020300000000000000" pitchFamily="18" charset="-122"/>
                <a:ea typeface="Adobe 宋体 Std L" panose="02020300000000000000" pitchFamily="18" charset="-122"/>
              </a:rPr>
              <a:t>， 是精神分析的一个用语。也就是老年人将自己过去对生活中某些重要人物的情感会</a:t>
            </a:r>
            <a:r>
              <a:rPr lang="zh-CN" altLang="en-US" sz="1400" dirty="0" smtClean="0">
                <a:solidFill>
                  <a:srgbClr val="221E1F"/>
                </a:solidFill>
                <a:latin typeface="Adobe 宋体 Std L" panose="02020300000000000000" pitchFamily="18" charset="-122"/>
                <a:ea typeface="Adobe 宋体 Std L" panose="02020300000000000000" pitchFamily="18" charset="-122"/>
              </a:rPr>
              <a:t>过多</a:t>
            </a:r>
            <a:r>
              <a:rPr lang="zh-CN" altLang="en-US" sz="1400" dirty="0">
                <a:solidFill>
                  <a:srgbClr val="221E1F"/>
                </a:solidFill>
                <a:latin typeface="Adobe 宋体 Std L" panose="02020300000000000000" pitchFamily="18" charset="-122"/>
                <a:ea typeface="Adobe 宋体 Std L" panose="02020300000000000000" pitchFamily="18" charset="-122"/>
              </a:rPr>
              <a:t>投射到沟通者身上的过程。移情分为正移情和负移情。正移情就是老年人将积极的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情感投射</a:t>
            </a:r>
            <a:r>
              <a:rPr lang="zh-CN" altLang="en-US" sz="1400" dirty="0">
                <a:solidFill>
                  <a:srgbClr val="221E1F"/>
                </a:solidFill>
                <a:latin typeface="Adobe 宋体 Std L" panose="02020300000000000000" pitchFamily="18" charset="-122"/>
                <a:ea typeface="Adobe 宋体 Std L" panose="02020300000000000000" pitchFamily="18" charset="-122"/>
              </a:rPr>
              <a:t>到沟通者身上。如张奶奶非常喜欢护理员小李， 因为小李的年纪、性格都与张奶奶</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的孙子</a:t>
            </a:r>
            <a:r>
              <a:rPr lang="zh-CN" altLang="en-US" sz="1400" dirty="0">
                <a:solidFill>
                  <a:srgbClr val="221E1F"/>
                </a:solidFill>
                <a:latin typeface="Adobe 宋体 Std L" panose="02020300000000000000" pitchFamily="18" charset="-122"/>
                <a:ea typeface="Adobe 宋体 Std L" panose="02020300000000000000" pitchFamily="18" charset="-122"/>
              </a:rPr>
              <a:t>非常像。负移情则相反， 老年人会将负面的情感投射到沟通者的身上。如王爷爷</a:t>
            </a:r>
            <a:r>
              <a:rPr lang="zh-CN" altLang="en-US" sz="1400" dirty="0" smtClean="0">
                <a:solidFill>
                  <a:srgbClr val="221E1F"/>
                </a:solidFill>
                <a:latin typeface="Adobe 宋体 Std L" panose="02020300000000000000" pitchFamily="18" charset="-122"/>
                <a:ea typeface="Adobe 宋体 Std L" panose="02020300000000000000" pitchFamily="18" charset="-122"/>
              </a:rPr>
              <a:t>拒绝和</a:t>
            </a:r>
            <a:r>
              <a:rPr lang="zh-CN" altLang="en-US" sz="1400" dirty="0">
                <a:solidFill>
                  <a:srgbClr val="221E1F"/>
                </a:solidFill>
                <a:latin typeface="Adobe 宋体 Std L" panose="02020300000000000000" pitchFamily="18" charset="-122"/>
                <a:ea typeface="Adobe 宋体 Std L" panose="02020300000000000000" pitchFamily="18" charset="-122"/>
              </a:rPr>
              <a:t>护理员小李沟通， 因为小李和自己不孝的儿子说话方式一样， 一听到小李说话， </a:t>
            </a:r>
            <a:r>
              <a:rPr lang="zh-CN" altLang="en-US" sz="1400" dirty="0" smtClean="0">
                <a:solidFill>
                  <a:srgbClr val="221E1F"/>
                </a:solidFill>
                <a:latin typeface="Adobe 宋体 Std L" panose="02020300000000000000" pitchFamily="18" charset="-122"/>
                <a:ea typeface="Adobe 宋体 Std L" panose="02020300000000000000" pitchFamily="18" charset="-122"/>
              </a:rPr>
              <a:t>王爷爷就</a:t>
            </a:r>
            <a:r>
              <a:rPr lang="zh-CN" altLang="en-US" sz="1400" dirty="0">
                <a:solidFill>
                  <a:srgbClr val="221E1F"/>
                </a:solidFill>
                <a:latin typeface="Adobe 宋体 Std L" panose="02020300000000000000" pitchFamily="18" charset="-122"/>
                <a:ea typeface="Adobe 宋体 Std L" panose="02020300000000000000" pitchFamily="18" charset="-122"/>
              </a:rPr>
              <a:t>气不打一处来。但不论正负移情， 在沟通者结束沟通时都可能使老年人产生不良情绪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。因此</a:t>
            </a:r>
            <a:r>
              <a:rPr lang="zh-CN" altLang="en-US" sz="1400" dirty="0">
                <a:solidFill>
                  <a:srgbClr val="221E1F"/>
                </a:solidFill>
                <a:latin typeface="Adobe 宋体 Std L" panose="02020300000000000000" pitchFamily="18" charset="-122"/>
                <a:ea typeface="Adobe 宋体 Std L" panose="02020300000000000000" pitchFamily="18" charset="-122"/>
              </a:rPr>
              <a:t>， 沟通者也要注意沟通中的移情</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应对</a:t>
            </a:r>
            <a:r>
              <a:rPr lang="zh-CN" altLang="en-US" sz="1400" dirty="0">
                <a:solidFill>
                  <a:srgbClr val="221E1F"/>
                </a:solidFill>
                <a:latin typeface="Adobe 宋体 Std L" panose="02020300000000000000" pitchFamily="18" charset="-122"/>
                <a:ea typeface="Adobe 宋体 Std L" panose="02020300000000000000" pitchFamily="18" charset="-122"/>
              </a:rPr>
              <a:t>老年人不良情绪的发生， 首先要在沟通正式结束前提前告知老年人。其次， </a:t>
            </a:r>
            <a:r>
              <a:rPr lang="zh-CN" altLang="en-US" sz="1400" dirty="0" smtClean="0">
                <a:solidFill>
                  <a:srgbClr val="221E1F"/>
                </a:solidFill>
                <a:latin typeface="Adobe 宋体 Std L" panose="02020300000000000000" pitchFamily="18" charset="-122"/>
                <a:ea typeface="Adobe 宋体 Std L" panose="02020300000000000000" pitchFamily="18" charset="-122"/>
              </a:rPr>
              <a:t>对于常见</a:t>
            </a:r>
            <a:r>
              <a:rPr lang="zh-CN" altLang="en-US" sz="1400" dirty="0">
                <a:solidFill>
                  <a:srgbClr val="221E1F"/>
                </a:solidFill>
                <a:latin typeface="Adobe 宋体 Std L" panose="02020300000000000000" pitchFamily="18" charset="-122"/>
                <a:ea typeface="Adobe 宋体 Std L" panose="02020300000000000000" pitchFamily="18" charset="-122"/>
              </a:rPr>
              <a:t>的老年人情绪要有识别和分析能力， 探索老年人为什么会出现这种情绪。如老年人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出现</a:t>
            </a:r>
            <a:r>
              <a:rPr lang="zh-CN" altLang="en-US" sz="1400" dirty="0">
                <a:solidFill>
                  <a:srgbClr val="221E1F"/>
                </a:solidFill>
                <a:latin typeface="Adobe 宋体 Std L" panose="02020300000000000000" pitchFamily="18" charset="-122"/>
                <a:ea typeface="Adobe 宋体 Std L" panose="02020300000000000000" pitchFamily="18" charset="-122"/>
              </a:rPr>
              <a:t>悲伤时， 可能是因为孤独， 沟通者应在告知老年人结束沟通时对下次沟通加以说明。</a:t>
            </a:r>
            <a:r>
              <a:rPr lang="zh-CN" altLang="en-US" sz="1400" dirty="0" smtClean="0">
                <a:solidFill>
                  <a:srgbClr val="221E1F"/>
                </a:solidFill>
                <a:latin typeface="Adobe 宋体 Std L" panose="02020300000000000000" pitchFamily="18" charset="-122"/>
                <a:ea typeface="Adobe 宋体 Std L" panose="02020300000000000000" pitchFamily="18" charset="-122"/>
              </a:rPr>
              <a:t>如“</a:t>
            </a:r>
            <a:r>
              <a:rPr lang="zh-CN" altLang="en-US" sz="1400" dirty="0">
                <a:solidFill>
                  <a:srgbClr val="221E1F"/>
                </a:solidFill>
                <a:latin typeface="Adobe 宋体 Std L" panose="02020300000000000000" pitchFamily="18" charset="-122"/>
                <a:ea typeface="Adobe 宋体 Std L" panose="02020300000000000000" pitchFamily="18" charset="-122"/>
              </a:rPr>
              <a:t>张奶奶， 今天咱们就聊到这儿， 我年后初七就上班， 等我上班第一个来看您， 过年的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时候</a:t>
            </a:r>
            <a:r>
              <a:rPr lang="zh-CN" altLang="en-US" sz="1400" dirty="0">
                <a:solidFill>
                  <a:srgbClr val="221E1F"/>
                </a:solidFill>
                <a:latin typeface="Adobe 宋体 Std L" panose="02020300000000000000" pitchFamily="18" charset="-122"/>
                <a:ea typeface="Adobe 宋体 Std L" panose="02020300000000000000" pitchFamily="18" charset="-122"/>
              </a:rPr>
              <a:t>我还要给您打电话拜年呢！ 您可别关机哦！”</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102440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二、应对老年人不良情绪的准备</a:t>
            </a:r>
          </a:p>
        </p:txBody>
      </p:sp>
    </p:spTree>
    <p:extLst>
      <p:ext uri="{BB962C8B-B14F-4D97-AF65-F5344CB8AC3E}">
        <p14:creationId xmlns:p14="http://schemas.microsoft.com/office/powerpoint/2010/main" val="198026635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698680"/>
            <a:ext cx="11054246" cy="300082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沟通目的达成， 沟通者就可结束沟通并离开了。根据老年人的身体情况， 一般沟通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应控制</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分钟左右， 时间过长会造成老年人的厌烦， 过短会有敷衍的感觉。沟通者在离开前， 要对老年人所给予的支持表示感谢。如“张大娘， 谢谢您今天所提的建议， 多亏</a:t>
            </a:r>
            <a:r>
              <a:rPr lang="zh-CN" altLang="en-US" sz="1400" dirty="0" smtClean="0">
                <a:solidFill>
                  <a:srgbClr val="221E1F"/>
                </a:solidFill>
                <a:latin typeface="Adobe 宋体 Std L" panose="02020300000000000000" pitchFamily="18" charset="-122"/>
                <a:ea typeface="Adobe 宋体 Std L" panose="02020300000000000000" pitchFamily="18" charset="-122"/>
              </a:rPr>
              <a:t>了您</a:t>
            </a:r>
            <a:r>
              <a:rPr lang="zh-CN" altLang="en-US" sz="1400" dirty="0">
                <a:solidFill>
                  <a:srgbClr val="221E1F"/>
                </a:solidFill>
                <a:latin typeface="Adobe 宋体 Std L" panose="02020300000000000000" pitchFamily="18" charset="-122"/>
                <a:ea typeface="Adobe 宋体 Std L" panose="02020300000000000000" pitchFamily="18" charset="-122"/>
              </a:rPr>
              <a:t>的帮助， 要不日后非得造成损失不可”。在与老年人沟通后得到一定结果时， 也要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表示感谢</a:t>
            </a:r>
            <a:r>
              <a:rPr lang="zh-CN" altLang="en-US" sz="1400" dirty="0">
                <a:solidFill>
                  <a:srgbClr val="221E1F"/>
                </a:solidFill>
                <a:latin typeface="Adobe 宋体 Std L" panose="02020300000000000000" pitchFamily="18" charset="-122"/>
                <a:ea typeface="Adobe 宋体 Std L" panose="02020300000000000000" pitchFamily="18" charset="-122"/>
              </a:rPr>
              <a:t>。如“李大爷， 感谢您的理解。下次社区再办晚会， 一定邀请您来演出”。沟通后</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老年人分享沟通中的亮点。如“ 张爷爷， 您今天提到的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‘人要过得有意义， 而非生命的长短’</a:t>
            </a:r>
            <a:r>
              <a:rPr lang="zh-CN" altLang="en-US" sz="1400" dirty="0">
                <a:solidFill>
                  <a:srgbClr val="221E1F"/>
                </a:solidFill>
                <a:latin typeface="Adobe 宋体 Std L" panose="02020300000000000000" pitchFamily="18" charset="-122"/>
                <a:ea typeface="Adobe 宋体 Std L" panose="02020300000000000000" pitchFamily="18" charset="-122"/>
              </a:rPr>
              <a:t>， 真是说得太棒了！” 当有第三方在场时， 积极转达外部的反馈意见。如“</a:t>
            </a:r>
            <a:r>
              <a:rPr lang="zh-CN" altLang="en-US" sz="1400" dirty="0" smtClean="0">
                <a:solidFill>
                  <a:srgbClr val="221E1F"/>
                </a:solidFill>
                <a:latin typeface="Adobe 宋体 Std L" panose="02020300000000000000" pitchFamily="18" charset="-122"/>
                <a:ea typeface="Adobe 宋体 Std L" panose="02020300000000000000" pitchFamily="18" charset="-122"/>
              </a:rPr>
              <a:t>王爷爷</a:t>
            </a:r>
            <a:r>
              <a:rPr lang="zh-CN" altLang="en-US" sz="1400" dirty="0">
                <a:solidFill>
                  <a:srgbClr val="221E1F"/>
                </a:solidFill>
                <a:latin typeface="Adobe 宋体 Std L" panose="02020300000000000000" pitchFamily="18" charset="-122"/>
                <a:ea typeface="Adobe 宋体 Std L" panose="02020300000000000000" pitchFamily="18" charset="-122"/>
              </a:rPr>
              <a:t>， 您看连隔壁床的张爷爷也被您逗乐了呢！”</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除了语言上要以感谢、赞美等技巧为老年人营造欢乐的气氛外， 沟通者的肢体语言</a:t>
            </a:r>
            <a:r>
              <a:rPr lang="zh-CN" altLang="en-US" sz="1400" dirty="0" smtClean="0">
                <a:solidFill>
                  <a:srgbClr val="221E1F"/>
                </a:solidFill>
                <a:latin typeface="Adobe 宋体 Std L" panose="02020300000000000000" pitchFamily="18" charset="-122"/>
                <a:ea typeface="Adobe 宋体 Std L" panose="02020300000000000000" pitchFamily="18" charset="-122"/>
              </a:rPr>
              <a:t>也要</a:t>
            </a:r>
            <a:r>
              <a:rPr lang="zh-CN" altLang="en-US" sz="1400" dirty="0">
                <a:solidFill>
                  <a:srgbClr val="221E1F"/>
                </a:solidFill>
                <a:latin typeface="Adobe 宋体 Std L" panose="02020300000000000000" pitchFamily="18" charset="-122"/>
                <a:ea typeface="Adobe 宋体 Std L" panose="02020300000000000000" pitchFamily="18" charset="-122"/>
              </a:rPr>
              <a:t>做好离开的准备。如整理用物、调整坐姿、看表、起身等。当老年人送沟通者时， </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要配合老年人的步速， 回身面向老年人， 可主动握手， 注意让老年人留步， 表达感谢</a:t>
            </a:r>
            <a:r>
              <a:rPr lang="zh-CN" altLang="en-US" sz="1400" dirty="0" smtClean="0">
                <a:solidFill>
                  <a:srgbClr val="221E1F"/>
                </a:solidFill>
                <a:latin typeface="Adobe 宋体 Std L" panose="02020300000000000000" pitchFamily="18" charset="-122"/>
                <a:ea typeface="Adobe 宋体 Std L" panose="02020300000000000000" pitchFamily="18" charset="-122"/>
              </a:rPr>
              <a:t>或表示</a:t>
            </a:r>
            <a:r>
              <a:rPr lang="zh-CN" altLang="en-US" sz="1400" dirty="0">
                <a:solidFill>
                  <a:srgbClr val="221E1F"/>
                </a:solidFill>
                <a:latin typeface="Adobe 宋体 Std L" panose="02020300000000000000" pitchFamily="18" charset="-122"/>
                <a:ea typeface="Adobe 宋体 Std L" panose="02020300000000000000" pitchFamily="18" charset="-122"/>
              </a:rPr>
              <a:t>打扰之歉意， 再挥手致意再见。告别后， 方可离开。但要注意的是， 沟通者结束</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沟通时</a:t>
            </a:r>
            <a:r>
              <a:rPr lang="zh-CN" altLang="en-US" sz="1400" dirty="0">
                <a:solidFill>
                  <a:srgbClr val="221E1F"/>
                </a:solidFill>
                <a:latin typeface="Adobe 宋体 Std L" panose="02020300000000000000" pitchFamily="18" charset="-122"/>
                <a:ea typeface="Adobe 宋体 Std L" panose="02020300000000000000" pitchFamily="18" charset="-122"/>
              </a:rPr>
              <a:t>离开的速度不要过快， 这样会给老年人留下不耐烦的印象。离开后， 不要在途中和</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他人窃窃私语</a:t>
            </a:r>
            <a:r>
              <a:rPr lang="zh-CN" altLang="en-US" sz="1400" dirty="0">
                <a:solidFill>
                  <a:srgbClr val="221E1F"/>
                </a:solidFill>
                <a:latin typeface="Adobe 宋体 Std L" panose="02020300000000000000" pitchFamily="18" charset="-122"/>
                <a:ea typeface="Adobe 宋体 Std L" panose="02020300000000000000" pitchFamily="18" charset="-122"/>
              </a:rPr>
              <a:t>， 以免被老年人误解。</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102440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三、沟通结束离开的准备</a:t>
            </a:r>
          </a:p>
        </p:txBody>
      </p:sp>
    </p:spTree>
    <p:extLst>
      <p:ext uri="{BB962C8B-B14F-4D97-AF65-F5344CB8AC3E}">
        <p14:creationId xmlns:p14="http://schemas.microsoft.com/office/powerpoint/2010/main" val="6271683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0130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一、填写记录的意义</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122380"/>
            <a:ext cx="11054246" cy="705065"/>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沟通者在沟通结束后， 要及时填写记录。一是填写的沟通记录是工作的有效证明， </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也是</a:t>
            </a:r>
            <a:r>
              <a:rPr lang="zh-CN" altLang="en-US" sz="1400" dirty="0">
                <a:solidFill>
                  <a:srgbClr val="221E1F"/>
                </a:solidFill>
                <a:latin typeface="Adobe 宋体 Std L" panose="02020300000000000000" pitchFamily="18" charset="-122"/>
                <a:ea typeface="Adobe 宋体 Std L" panose="02020300000000000000" pitchFamily="18" charset="-122"/>
              </a:rPr>
              <a:t>日后追查的一个有效凭证。二是为了积累经验， 将好的沟通方法和失败的沟通经验</a:t>
            </a:r>
            <a:r>
              <a:rPr lang="zh-CN" altLang="en-US" sz="1400" dirty="0" smtClean="0">
                <a:solidFill>
                  <a:srgbClr val="221E1F"/>
                </a:solidFill>
                <a:latin typeface="Adobe 宋体 Std L" panose="02020300000000000000" pitchFamily="18" charset="-122"/>
                <a:ea typeface="Adobe 宋体 Std L" panose="02020300000000000000" pitchFamily="18" charset="-122"/>
              </a:rPr>
              <a:t>积累下来</a:t>
            </a:r>
            <a:r>
              <a:rPr lang="zh-CN" altLang="en-US" sz="1400" dirty="0">
                <a:solidFill>
                  <a:srgbClr val="221E1F"/>
                </a:solidFill>
                <a:latin typeface="Adobe 宋体 Std L" panose="02020300000000000000" pitchFamily="18" charset="-122"/>
                <a:ea typeface="Adobe 宋体 Std L" panose="02020300000000000000" pitchFamily="18" charset="-122"/>
              </a:rPr>
              <a:t>， 提高自己与老年人的沟通能力。三是可以为新进的工作者提供参考学习的资料。</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任务二</a:t>
            </a:r>
            <a:r>
              <a:rPr lang="zh-CN" altLang="en-US" sz="2600" dirty="0">
                <a:solidFill>
                  <a:srgbClr val="C00000"/>
                </a:solidFill>
                <a:latin typeface="方正准圆_GBK" pitchFamily="65" charset="-122"/>
                <a:ea typeface="方正准圆_GBK" pitchFamily="65" charset="-122"/>
              </a:rPr>
              <a:t>　掌握填写沟通记录的技巧</a:t>
            </a:r>
          </a:p>
        </p:txBody>
      </p:sp>
      <p:sp>
        <p:nvSpPr>
          <p:cNvPr id="17" name="文本框 1">
            <a:extLst>
              <a:ext uri="{FF2B5EF4-FFF2-40B4-BE49-F238E27FC236}">
                <a16:creationId xmlns="" xmlns:a16="http://schemas.microsoft.com/office/drawing/2014/main" id="{5263DC9B-3D8F-19CA-605A-141B5E847747}"/>
              </a:ext>
            </a:extLst>
          </p:cNvPr>
          <p:cNvSpPr txBox="1"/>
          <p:nvPr/>
        </p:nvSpPr>
        <p:spPr>
          <a:xfrm>
            <a:off x="612742" y="3225171"/>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二、填写记录的要求</a:t>
            </a:r>
          </a:p>
        </p:txBody>
      </p:sp>
      <p:sp>
        <p:nvSpPr>
          <p:cNvPr id="18" name="文本框 2">
            <a:extLst>
              <a:ext uri="{FF2B5EF4-FFF2-40B4-BE49-F238E27FC236}">
                <a16:creationId xmlns="" xmlns:a16="http://schemas.microsoft.com/office/drawing/2014/main" id="{8FF45739-E9BA-7E83-93BC-781D5B5F48CC}"/>
              </a:ext>
            </a:extLst>
          </p:cNvPr>
          <p:cNvSpPr txBox="1"/>
          <p:nvPr/>
        </p:nvSpPr>
        <p:spPr>
          <a:xfrm>
            <a:off x="682125" y="3846249"/>
            <a:ext cx="11054246" cy="235449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沟通记录表（</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要由沟通者进行填写， 沟通者要按照记录表格所列项目</a:t>
            </a:r>
            <a:r>
              <a:rPr lang="zh-CN" altLang="en-US" sz="1400" dirty="0" smtClean="0">
                <a:solidFill>
                  <a:srgbClr val="221E1F"/>
                </a:solidFill>
                <a:latin typeface="Adobe 宋体 Std L" panose="02020300000000000000" pitchFamily="18" charset="-122"/>
                <a:ea typeface="Adobe 宋体 Std L" panose="02020300000000000000" pitchFamily="18" charset="-122"/>
              </a:rPr>
              <a:t>逐一填写</a:t>
            </a:r>
            <a:r>
              <a:rPr lang="zh-CN" altLang="en-US" sz="1400" dirty="0">
                <a:solidFill>
                  <a:srgbClr val="221E1F"/>
                </a:solidFill>
                <a:latin typeface="Adobe 宋体 Std L" panose="02020300000000000000" pitchFamily="18" charset="-122"/>
                <a:ea typeface="Adobe 宋体 Std L" panose="02020300000000000000" pitchFamily="18" charset="-122"/>
              </a:rPr>
              <a:t>， 不得从简。如遇到一些项目没有内容可填写“无”， 不得空白或遗漏， 亦不可</a:t>
            </a:r>
            <a:r>
              <a:rPr lang="zh-CN" altLang="en-US" sz="1400" dirty="0" smtClean="0">
                <a:solidFill>
                  <a:srgbClr val="221E1F"/>
                </a:solidFill>
                <a:latin typeface="Adobe 宋体 Std L" panose="02020300000000000000" pitchFamily="18" charset="-122"/>
                <a:ea typeface="Adobe 宋体 Std L" panose="02020300000000000000" pitchFamily="18" charset="-122"/>
              </a:rPr>
              <a:t>填写“同上”</a:t>
            </a:r>
            <a:r>
              <a:rPr lang="zh-CN" altLang="en-US" sz="1400" dirty="0">
                <a:solidFill>
                  <a:srgbClr val="221E1F"/>
                </a:solidFill>
                <a:latin typeface="Adobe 宋体 Std L" panose="02020300000000000000" pitchFamily="18" charset="-122"/>
                <a:ea typeface="Adobe 宋体 Std L" panose="02020300000000000000" pitchFamily="18" charset="-122"/>
              </a:rPr>
              <a:t>。填写的内容如果不在表格列表内但有必要记录时， 要在备注栏或记录表空白处</a:t>
            </a:r>
            <a:r>
              <a:rPr lang="zh-CN" altLang="en-US" sz="1400" dirty="0" smtClean="0">
                <a:solidFill>
                  <a:srgbClr val="221E1F"/>
                </a:solidFill>
                <a:latin typeface="Adobe 宋体 Std L" panose="02020300000000000000" pitchFamily="18" charset="-122"/>
                <a:ea typeface="Adobe 宋体 Std L" panose="02020300000000000000" pitchFamily="18" charset="-122"/>
              </a:rPr>
              <a:t>记录</a:t>
            </a:r>
            <a:r>
              <a:rPr lang="zh-CN" altLang="en-US" sz="1400" dirty="0">
                <a:solidFill>
                  <a:srgbClr val="221E1F"/>
                </a:solidFill>
                <a:latin typeface="Adobe 宋体 Std L" panose="02020300000000000000" pitchFamily="18" charset="-122"/>
                <a:ea typeface="Adobe 宋体 Std L" panose="02020300000000000000" pitchFamily="18" charset="-122"/>
              </a:rPr>
              <a:t>， 并在记录表中注明。填写的内容要及时、完整、准确、如实反映客观情况， 禁止</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沟通者</a:t>
            </a:r>
            <a:r>
              <a:rPr lang="zh-CN" altLang="en-US" sz="1400" dirty="0">
                <a:solidFill>
                  <a:srgbClr val="221E1F"/>
                </a:solidFill>
                <a:latin typeface="Adobe 宋体 Std L" panose="02020300000000000000" pitchFamily="18" charset="-122"/>
                <a:ea typeface="Adobe 宋体 Std L" panose="02020300000000000000" pitchFamily="18" charset="-122"/>
              </a:rPr>
              <a:t>虚报或编造记录内容。记录中如果包含计量单位、数字、符号等要按照国家规定填写</a:t>
            </a:r>
            <a:r>
              <a:rPr lang="zh-CN" altLang="en-US" sz="1400" dirty="0" smtClean="0">
                <a:solidFill>
                  <a:srgbClr val="221E1F"/>
                </a:solidFill>
                <a:latin typeface="Adobe 宋体 Std L" panose="02020300000000000000" pitchFamily="18" charset="-122"/>
                <a:ea typeface="Adobe 宋体 Std L" panose="02020300000000000000" pitchFamily="18" charset="-122"/>
              </a:rPr>
              <a:t>。记录</a:t>
            </a:r>
            <a:r>
              <a:rPr lang="zh-CN" altLang="en-US" sz="1400" dirty="0">
                <a:solidFill>
                  <a:srgbClr val="221E1F"/>
                </a:solidFill>
                <a:latin typeface="Adobe 宋体 Std L" panose="02020300000000000000" pitchFamily="18" charset="-122"/>
                <a:ea typeface="Adobe 宋体 Std L" panose="02020300000000000000" pitchFamily="18" charset="-122"/>
              </a:rPr>
              <a:t>填写时的字体要清楚、干净、端正， 不得乱涂乱改。一旦填写错误， 要用“ ／ ” 划掉</a:t>
            </a:r>
            <a:r>
              <a:rPr lang="zh-CN" altLang="en-US" sz="1400" dirty="0" smtClean="0">
                <a:solidFill>
                  <a:srgbClr val="221E1F"/>
                </a:solidFill>
                <a:latin typeface="Adobe 宋体 Std L" panose="02020300000000000000" pitchFamily="18" charset="-122"/>
                <a:ea typeface="Adobe 宋体 Std L" panose="02020300000000000000" pitchFamily="18" charset="-122"/>
              </a:rPr>
              <a:t>，并</a:t>
            </a:r>
            <a:r>
              <a:rPr lang="zh-CN" altLang="en-US" sz="1400" dirty="0">
                <a:solidFill>
                  <a:srgbClr val="221E1F"/>
                </a:solidFill>
                <a:latin typeface="Adobe 宋体 Std L" panose="02020300000000000000" pitchFamily="18" charset="-122"/>
                <a:ea typeface="Adobe 宋体 Std L" panose="02020300000000000000" pitchFamily="18" charset="-122"/>
              </a:rPr>
              <a:t>在旁边重新填写正确的内容， 且在画改处注明画改人的姓名和日期。如张晓丽， </a:t>
            </a:r>
            <a:r>
              <a:rPr lang="en-US" altLang="zh-CN" sz="1400" dirty="0" smtClean="0">
                <a:solidFill>
                  <a:srgbClr val="221E1F"/>
                </a:solidFill>
                <a:latin typeface="Adobe 宋体 Std L" panose="02020300000000000000" pitchFamily="18" charset="-122"/>
                <a:ea typeface="Adobe 宋体 Std L" panose="02020300000000000000" pitchFamily="18" charset="-122"/>
              </a:rPr>
              <a:t>2020</a:t>
            </a:r>
            <a:r>
              <a:rPr lang="zh-CN" altLang="en-US" sz="1400" dirty="0" smtClean="0">
                <a:solidFill>
                  <a:srgbClr val="221E1F"/>
                </a:solidFill>
                <a:latin typeface="Adobe 宋体 Std L" panose="02020300000000000000" pitchFamily="18" charset="-122"/>
                <a:ea typeface="Adobe 宋体 Std L" panose="02020300000000000000" pitchFamily="18" charset="-122"/>
              </a:rPr>
              <a:t> 年</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月</a:t>
            </a:r>
            <a:r>
              <a:rPr lang="en-US" altLang="zh-CN" sz="1400" dirty="0" smtClean="0">
                <a:solidFill>
                  <a:srgbClr val="221E1F"/>
                </a:solidFill>
                <a:latin typeface="Adobe 宋体 Std L" panose="02020300000000000000" pitchFamily="18" charset="-122"/>
                <a:ea typeface="Adobe 宋体 Std L" panose="02020300000000000000" pitchFamily="18" charset="-122"/>
              </a:rPr>
              <a:t>17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日， 因记录人名错误画改。填写记录要使用蓝色或黑色钢笔、签字笔或圆珠笔， </a:t>
            </a:r>
            <a:r>
              <a:rPr lang="zh-CN" altLang="en-US" sz="1400" dirty="0" smtClean="0">
                <a:solidFill>
                  <a:srgbClr val="221E1F"/>
                </a:solidFill>
                <a:latin typeface="Adobe 宋体 Std L" panose="02020300000000000000" pitchFamily="18" charset="-122"/>
                <a:ea typeface="Adobe 宋体 Std L" panose="02020300000000000000" pitchFamily="18" charset="-122"/>
              </a:rPr>
              <a:t>不可</a:t>
            </a:r>
            <a:r>
              <a:rPr lang="zh-CN" altLang="en-US" sz="1400" dirty="0">
                <a:solidFill>
                  <a:srgbClr val="221E1F"/>
                </a:solidFill>
                <a:latin typeface="Adobe 宋体 Std L" panose="02020300000000000000" pitchFamily="18" charset="-122"/>
                <a:ea typeface="Adobe 宋体 Std L" panose="02020300000000000000" pitchFamily="18" charset="-122"/>
              </a:rPr>
              <a:t>使用铅笔填写。记录中要签好自己的姓名， 不可用姓或简称代替。纸质版记录签好后</a:t>
            </a:r>
            <a:r>
              <a:rPr lang="zh-CN" altLang="en-US" sz="1400" dirty="0" smtClean="0">
                <a:solidFill>
                  <a:srgbClr val="221E1F"/>
                </a:solidFill>
                <a:latin typeface="Adobe 宋体 Std L" panose="02020300000000000000" pitchFamily="18" charset="-122"/>
                <a:ea typeface="Adobe 宋体 Std L" panose="02020300000000000000" pitchFamily="18" charset="-122"/>
              </a:rPr>
              <a:t>，交</a:t>
            </a:r>
            <a:r>
              <a:rPr lang="zh-CN" altLang="en-US" sz="1400" dirty="0">
                <a:solidFill>
                  <a:srgbClr val="221E1F"/>
                </a:solidFill>
                <a:latin typeface="Adobe 宋体 Std L" panose="02020300000000000000" pitchFamily="18" charset="-122"/>
                <a:ea typeface="Adobe 宋体 Std L" panose="02020300000000000000" pitchFamily="18" charset="-122"/>
              </a:rPr>
              <a:t>由老年人确认签字， 再交由上级审核， 并录入一份电子版进行存档。</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605906833"/>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7291" y="1693967"/>
            <a:ext cx="6231509" cy="3072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2985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207326"/>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一、老年人沟通的概念</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784099"/>
            <a:ext cx="11054246" cy="1351396"/>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老年人沟通是指个体或组织与老年人进行信息交流的过程， 也就是服务者与老年人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在共同</a:t>
            </a:r>
            <a:r>
              <a:rPr lang="zh-CN" altLang="en-US" sz="1400" dirty="0">
                <a:solidFill>
                  <a:srgbClr val="221E1F"/>
                </a:solidFill>
                <a:latin typeface="Adobe 宋体 Std L" panose="02020300000000000000" pitchFamily="18" charset="-122"/>
                <a:ea typeface="Adobe 宋体 Std L" panose="02020300000000000000" pitchFamily="18" charset="-122"/>
              </a:rPr>
              <a:t>活动中彼此交流各种观念、思想和感情的过程。老年人沟通是具有专业性和工作性</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的沟通</a:t>
            </a:r>
            <a:r>
              <a:rPr lang="zh-CN" altLang="en-US" sz="1400" dirty="0">
                <a:solidFill>
                  <a:srgbClr val="221E1F"/>
                </a:solidFill>
                <a:latin typeface="Adobe 宋体 Std L" panose="02020300000000000000" pitchFamily="18" charset="-122"/>
                <a:ea typeface="Adobe 宋体 Std L" panose="02020300000000000000" pitchFamily="18" charset="-122"/>
              </a:rPr>
              <a:t>， 多渠道、范围广的沟通， 需要运用多学科知识来进行， 具有一定道德和法律意义</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的沟通</a:t>
            </a:r>
            <a:r>
              <a:rPr lang="zh-CN" altLang="en-US" sz="1400" dirty="0">
                <a:solidFill>
                  <a:srgbClr val="221E1F"/>
                </a:solidFill>
                <a:latin typeface="Adobe 宋体 Std L" panose="02020300000000000000" pitchFamily="18" charset="-122"/>
                <a:ea typeface="Adobe 宋体 Std L" panose="02020300000000000000" pitchFamily="18" charset="-122"/>
              </a:rPr>
              <a:t>， 时刻以老年人为中心。这种交流主要通过言语、表情、手势、体态以及社会距离</a:t>
            </a:r>
            <a:r>
              <a:rPr lang="zh-CN" altLang="en-US" sz="1400" dirty="0" smtClean="0">
                <a:solidFill>
                  <a:srgbClr val="221E1F"/>
                </a:solidFill>
                <a:latin typeface="Adobe 宋体 Std L" panose="02020300000000000000" pitchFamily="18" charset="-122"/>
                <a:ea typeface="Adobe 宋体 Std L" panose="02020300000000000000" pitchFamily="18" charset="-122"/>
              </a:rPr>
              <a:t>等来</a:t>
            </a:r>
            <a:r>
              <a:rPr lang="zh-CN" altLang="en-US" sz="1400" dirty="0">
                <a:solidFill>
                  <a:srgbClr val="221E1F"/>
                </a:solidFill>
                <a:latin typeface="Adobe 宋体 Std L" panose="02020300000000000000" pitchFamily="18" charset="-122"/>
                <a:ea typeface="Adobe 宋体 Std L" panose="02020300000000000000" pitchFamily="18" charset="-122"/>
              </a:rPr>
              <a:t>表示。老年人沟通的内容包括帮助老年人不良情绪的疏导， 及时帮助老年人与其子女</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 帮助解决老年人的其他问题， 帮助老年人学会情绪自救等。</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二　掌握老年人沟通的概念与类型</a:t>
            </a:r>
          </a:p>
        </p:txBody>
      </p:sp>
      <p:sp>
        <p:nvSpPr>
          <p:cNvPr id="16" name="文本框 1">
            <a:extLst>
              <a:ext uri="{FF2B5EF4-FFF2-40B4-BE49-F238E27FC236}">
                <a16:creationId xmlns="" xmlns:a16="http://schemas.microsoft.com/office/drawing/2014/main" id="{5263DC9B-3D8F-19CA-605A-141B5E847747}"/>
              </a:ext>
            </a:extLst>
          </p:cNvPr>
          <p:cNvSpPr txBox="1"/>
          <p:nvPr/>
        </p:nvSpPr>
        <p:spPr>
          <a:xfrm>
            <a:off x="612742" y="3314004"/>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二、老年人沟通要素</a:t>
            </a:r>
          </a:p>
        </p:txBody>
      </p:sp>
      <p:sp>
        <p:nvSpPr>
          <p:cNvPr id="17" name="文本框 2">
            <a:extLst>
              <a:ext uri="{FF2B5EF4-FFF2-40B4-BE49-F238E27FC236}">
                <a16:creationId xmlns="" xmlns:a16="http://schemas.microsoft.com/office/drawing/2014/main" id="{8FF45739-E9BA-7E83-93BC-781D5B5F48CC}"/>
              </a:ext>
            </a:extLst>
          </p:cNvPr>
          <p:cNvSpPr txBox="1"/>
          <p:nvPr/>
        </p:nvSpPr>
        <p:spPr>
          <a:xfrm>
            <a:off x="682125" y="3890777"/>
            <a:ext cx="11054246" cy="296722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沟通要素包括沟通主体（发送者）、沟通客体（接收者）、信息、信息渠道等基本</a:t>
            </a:r>
            <a:r>
              <a:rPr lang="zh-CN" altLang="en-US" sz="1400" dirty="0" smtClean="0">
                <a:solidFill>
                  <a:srgbClr val="221E1F"/>
                </a:solidFill>
                <a:latin typeface="Adobe 宋体 Std L" panose="02020300000000000000" pitchFamily="18" charset="-122"/>
                <a:ea typeface="Adobe 宋体 Std L" panose="02020300000000000000" pitchFamily="18" charset="-122"/>
              </a:rPr>
              <a:t>要素</a:t>
            </a:r>
            <a:r>
              <a:rPr lang="zh-CN" altLang="en-US" sz="1400" dirty="0">
                <a:solidFill>
                  <a:srgbClr val="221E1F"/>
                </a:solidFill>
                <a:latin typeface="Adobe 宋体 Std L" panose="02020300000000000000" pitchFamily="18" charset="-122"/>
                <a:ea typeface="Adobe 宋体 Std L" panose="02020300000000000000" pitchFamily="18" charset="-122"/>
              </a:rPr>
              <a:t>。主体（发送者） 即信息源与沟通发起者， 这是沟通的起点。编码即组织信息， 把</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a:t>
            </a:r>
            <a:r>
              <a:rPr lang="zh-CN" altLang="en-US" sz="1400" dirty="0">
                <a:solidFill>
                  <a:srgbClr val="221E1F"/>
                </a:solidFill>
                <a:latin typeface="Adobe 宋体 Std L" panose="02020300000000000000" pitchFamily="18" charset="-122"/>
                <a:ea typeface="Adobe 宋体 Std L" panose="02020300000000000000" pitchFamily="18" charset="-122"/>
              </a:rPr>
              <a:t>、思想与情感等内容用相应的语言、文字、图形或其他非语言形式表达出来就构成了</a:t>
            </a:r>
            <a:r>
              <a:rPr lang="zh-CN" altLang="en-US" sz="1400" dirty="0" smtClean="0">
                <a:solidFill>
                  <a:srgbClr val="221E1F"/>
                </a:solidFill>
                <a:latin typeface="Adobe 宋体 Std L" panose="02020300000000000000" pitchFamily="18" charset="-122"/>
                <a:ea typeface="Adobe 宋体 Std L" panose="02020300000000000000" pitchFamily="18" charset="-122"/>
              </a:rPr>
              <a:t>编码</a:t>
            </a:r>
            <a:r>
              <a:rPr lang="zh-CN" altLang="en-US" sz="1400" dirty="0">
                <a:solidFill>
                  <a:srgbClr val="221E1F"/>
                </a:solidFill>
                <a:latin typeface="Adobe 宋体 Std L" panose="02020300000000000000" pitchFamily="18" charset="-122"/>
                <a:ea typeface="Adobe 宋体 Std L" panose="02020300000000000000" pitchFamily="18" charset="-122"/>
              </a:rPr>
              <a:t>过程。信息通道即媒介、信息的传递载体。沟通除面谈外， 还可借助电话、传真、</a:t>
            </a:r>
            <a:r>
              <a:rPr lang="zh-CN" altLang="en-US" sz="1400" dirty="0" smtClean="0">
                <a:solidFill>
                  <a:srgbClr val="221E1F"/>
                </a:solidFill>
                <a:latin typeface="Adobe 宋体 Std L" panose="02020300000000000000" pitchFamily="18" charset="-122"/>
                <a:ea typeface="Adobe 宋体 Std L" panose="02020300000000000000" pitchFamily="18" charset="-122"/>
              </a:rPr>
              <a:t>电子邮件</a:t>
            </a:r>
            <a:r>
              <a:rPr lang="zh-CN" altLang="en-US" sz="1400" dirty="0">
                <a:solidFill>
                  <a:srgbClr val="221E1F"/>
                </a:solidFill>
                <a:latin typeface="Adobe 宋体 Std L" panose="02020300000000000000" pitchFamily="18" charset="-122"/>
                <a:ea typeface="Adobe 宋体 Std L" panose="02020300000000000000" pitchFamily="18" charset="-122"/>
              </a:rPr>
              <a:t>、手机短信等媒介传递信息。解码即译码， 是接收者对所获取的信息（包括中性</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a:t>
            </a:r>
            <a:r>
              <a:rPr lang="zh-CN" altLang="en-US" sz="1400" dirty="0">
                <a:solidFill>
                  <a:srgbClr val="221E1F"/>
                </a:solidFill>
                <a:latin typeface="Adobe 宋体 Std L" panose="02020300000000000000" pitchFamily="18" charset="-122"/>
                <a:ea typeface="Adobe 宋体 Std L" panose="02020300000000000000" pitchFamily="18" charset="-122"/>
              </a:rPr>
              <a:t>、思想与情感） 的理解过程。客体（接收者） 即信息接收者、信息达到的客体或</a:t>
            </a:r>
            <a:r>
              <a:rPr lang="zh-CN" altLang="en-US" sz="1400" dirty="0" smtClean="0">
                <a:solidFill>
                  <a:srgbClr val="221E1F"/>
                </a:solidFill>
                <a:latin typeface="Adobe 宋体 Std L" panose="02020300000000000000" pitchFamily="18" charset="-122"/>
                <a:ea typeface="Adobe 宋体 Std L" panose="02020300000000000000" pitchFamily="18" charset="-122"/>
              </a:rPr>
              <a:t>信息受</a:t>
            </a:r>
            <a:r>
              <a:rPr lang="zh-CN" altLang="en-US" sz="1400" dirty="0">
                <a:solidFill>
                  <a:srgbClr val="221E1F"/>
                </a:solidFill>
                <a:latin typeface="Adobe 宋体 Std L" panose="02020300000000000000" pitchFamily="18" charset="-122"/>
                <a:ea typeface="Adobe 宋体 Std L" panose="02020300000000000000" pitchFamily="18" charset="-122"/>
              </a:rPr>
              <a:t>众。反馈是接收者对信息的理解和态度， 接收者向发送者传送回去的反应即</a:t>
            </a:r>
            <a:r>
              <a:rPr lang="zh-CN" altLang="en-US" sz="1400" dirty="0" smtClean="0">
                <a:solidFill>
                  <a:srgbClr val="221E1F"/>
                </a:solidFill>
                <a:latin typeface="Adobe 宋体 Std L" panose="02020300000000000000" pitchFamily="18" charset="-122"/>
                <a:ea typeface="Adobe 宋体 Std L" panose="02020300000000000000" pitchFamily="18" charset="-122"/>
              </a:rPr>
              <a:t>反馈。例如</a:t>
            </a:r>
            <a:r>
              <a:rPr lang="zh-CN" altLang="en-US" sz="1400" dirty="0">
                <a:solidFill>
                  <a:srgbClr val="221E1F"/>
                </a:solidFill>
                <a:latin typeface="Adobe 宋体 Std L" panose="02020300000000000000" pitchFamily="18" charset="-122"/>
                <a:ea typeface="Adobe 宋体 Std L" panose="02020300000000000000" pitchFamily="18" charset="-122"/>
              </a:rPr>
              <a:t>， 护理员小张说： “李爷爷， 今天您的午饭按营养师的要求增加了一个鸡蛋， 您要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好好补充营养</a:t>
            </a:r>
            <a:r>
              <a:rPr lang="zh-CN" altLang="en-US" sz="1400" dirty="0">
                <a:solidFill>
                  <a:srgbClr val="221E1F"/>
                </a:solidFill>
                <a:latin typeface="Adobe 宋体 Std L" panose="02020300000000000000" pitchFamily="18" charset="-122"/>
                <a:ea typeface="Adobe 宋体 Std L" panose="02020300000000000000" pitchFamily="18" charset="-122"/>
              </a:rPr>
              <a:t>呀！” 在这里， 小张是沟通的主体， 李爷爷是沟通的客体， 沟通的渠道是面对面</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zh-CN" altLang="en-US" sz="1400" dirty="0">
                <a:solidFill>
                  <a:srgbClr val="221E1F"/>
                </a:solidFill>
                <a:latin typeface="Adobe 宋体 Std L" panose="02020300000000000000" pitchFamily="18" charset="-122"/>
                <a:ea typeface="Adobe 宋体 Std L" panose="02020300000000000000" pitchFamily="18" charset="-122"/>
              </a:rPr>
              <a:t>李爷爷午餐加蛋补充营养是沟通的信息。</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沟通要素之间相互联系， 也可以相互转化。上述案例中李爷爷如果给出反馈， 那么</a:t>
            </a:r>
            <a:r>
              <a:rPr lang="zh-CN" altLang="en-US" sz="1400" dirty="0" smtClean="0">
                <a:solidFill>
                  <a:srgbClr val="221E1F"/>
                </a:solidFill>
                <a:latin typeface="Adobe 宋体 Std L" panose="02020300000000000000" pitchFamily="18" charset="-122"/>
                <a:ea typeface="Adobe 宋体 Std L" panose="02020300000000000000" pitchFamily="18" charset="-122"/>
              </a:rPr>
              <a:t>此时</a:t>
            </a:r>
            <a:r>
              <a:rPr lang="zh-CN" altLang="en-US" sz="1400" dirty="0">
                <a:solidFill>
                  <a:srgbClr val="221E1F"/>
                </a:solidFill>
                <a:latin typeface="Adobe 宋体 Std L" panose="02020300000000000000" pitchFamily="18" charset="-122"/>
                <a:ea typeface="Adobe 宋体 Std L" panose="02020300000000000000" pitchFamily="18" charset="-122"/>
              </a:rPr>
              <a:t>， 李爷爷就成为沟通的主体， 而护理员小张就是沟通的客体。</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70582378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50130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一、回访方式</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122380"/>
            <a:ext cx="11054246" cy="3323987"/>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有时， 沟通者出于老年人的实际需求或对服务质量的进一步要求， 在沟通结束后</a:t>
            </a:r>
            <a:r>
              <a:rPr lang="zh-CN" altLang="en-US" sz="1400" dirty="0" smtClean="0">
                <a:solidFill>
                  <a:srgbClr val="221E1F"/>
                </a:solidFill>
                <a:latin typeface="Adobe 宋体 Std L" panose="02020300000000000000" pitchFamily="18" charset="-122"/>
                <a:ea typeface="Adobe 宋体 Std L" panose="02020300000000000000" pitchFamily="18" charset="-122"/>
              </a:rPr>
              <a:t>可能会</a:t>
            </a:r>
            <a:r>
              <a:rPr lang="zh-CN" altLang="en-US" sz="1400" dirty="0">
                <a:solidFill>
                  <a:srgbClr val="221E1F"/>
                </a:solidFill>
                <a:latin typeface="Adobe 宋体 Std L" panose="02020300000000000000" pitchFamily="18" charset="-122"/>
                <a:ea typeface="Adobe 宋体 Std L" panose="02020300000000000000" pitchFamily="18" charset="-122"/>
              </a:rPr>
              <a:t>进行一些回访。回访可以是面对面进行的， 也可以是通过电话进行的。当然， 如果</a:t>
            </a:r>
            <a:r>
              <a:rPr lang="zh-CN" altLang="en-US" sz="1400" dirty="0" smtClean="0">
                <a:solidFill>
                  <a:srgbClr val="221E1F"/>
                </a:solidFill>
                <a:latin typeface="Adobe 宋体 Std L" panose="02020300000000000000" pitchFamily="18" charset="-122"/>
                <a:ea typeface="Adobe 宋体 Std L" panose="02020300000000000000" pitchFamily="18" charset="-122"/>
              </a:rPr>
              <a:t>回访老年</a:t>
            </a:r>
            <a:r>
              <a:rPr lang="zh-CN" altLang="en-US" sz="1400" dirty="0">
                <a:solidFill>
                  <a:srgbClr val="221E1F"/>
                </a:solidFill>
                <a:latin typeface="Adobe 宋体 Std L" panose="02020300000000000000" pitchFamily="18" charset="-122"/>
                <a:ea typeface="Adobe 宋体 Std L" panose="02020300000000000000" pitchFamily="18" charset="-122"/>
              </a:rPr>
              <a:t>群体文化水平较高， 网络视频回访也是可以的。但不管哪一种回访方式， 都要注意</a:t>
            </a:r>
            <a:r>
              <a:rPr lang="zh-CN" altLang="en-US" sz="1400" dirty="0" smtClean="0">
                <a:solidFill>
                  <a:srgbClr val="221E1F"/>
                </a:solidFill>
                <a:latin typeface="Adobe 宋体 Std L" panose="02020300000000000000" pitchFamily="18" charset="-122"/>
                <a:ea typeface="Adobe 宋体 Std L" panose="02020300000000000000" pitchFamily="18" charset="-122"/>
              </a:rPr>
              <a:t>回访</a:t>
            </a:r>
            <a:r>
              <a:rPr lang="zh-CN" altLang="en-US" sz="1400" dirty="0">
                <a:solidFill>
                  <a:srgbClr val="221E1F"/>
                </a:solidFill>
                <a:latin typeface="Adobe 宋体 Std L" panose="02020300000000000000" pitchFamily="18" charset="-122"/>
                <a:ea typeface="Adobe 宋体 Std L" panose="02020300000000000000" pitchFamily="18" charset="-122"/>
              </a:rPr>
              <a:t>时对老年人的尊重， 表达出沟通者对老年人的重视。</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回访前， 沟通者要按照充分准备、寒暄致意、自我介绍、说明来意、具体沟通的步骤</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a:t>
            </a:r>
            <a:r>
              <a:rPr lang="zh-CN" altLang="en-US" sz="1400" dirty="0">
                <a:solidFill>
                  <a:srgbClr val="221E1F"/>
                </a:solidFill>
                <a:latin typeface="Adobe 宋体 Std L" panose="02020300000000000000" pitchFamily="18" charset="-122"/>
                <a:ea typeface="Adobe 宋体 Std L" panose="02020300000000000000" pitchFamily="18" charset="-122"/>
              </a:rPr>
              <a:t>。充分准备包括回访的提纲， 采用什么沟通方式进行。回访的时间尽量安排在上午九点</a:t>
            </a:r>
            <a:r>
              <a:rPr lang="zh-CN" altLang="en-US" sz="1400" dirty="0" smtClean="0">
                <a:solidFill>
                  <a:srgbClr val="221E1F"/>
                </a:solidFill>
                <a:latin typeface="Adobe 宋体 Std L" panose="02020300000000000000" pitchFamily="18" charset="-122"/>
                <a:ea typeface="Adobe 宋体 Std L" panose="02020300000000000000" pitchFamily="18" charset="-122"/>
              </a:rPr>
              <a:t>到十点半</a:t>
            </a:r>
            <a:r>
              <a:rPr lang="zh-CN" altLang="en-US" sz="1400" dirty="0">
                <a:solidFill>
                  <a:srgbClr val="221E1F"/>
                </a:solidFill>
                <a:latin typeface="Adobe 宋体 Std L" panose="02020300000000000000" pitchFamily="18" charset="-122"/>
                <a:ea typeface="Adobe 宋体 Std L" panose="02020300000000000000" pitchFamily="18" charset="-122"/>
              </a:rPr>
              <a:t>或下午两点到四点半， 因为这个时间段不会打扰老年人的休息， 也不会影响老年人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的午休</a:t>
            </a:r>
            <a:r>
              <a:rPr lang="zh-CN" altLang="en-US" sz="1400" dirty="0">
                <a:solidFill>
                  <a:srgbClr val="221E1F"/>
                </a:solidFill>
                <a:latin typeface="Adobe 宋体 Std L" panose="02020300000000000000" pitchFamily="18" charset="-122"/>
                <a:ea typeface="Adobe 宋体 Std L" panose="02020300000000000000" pitchFamily="18" charset="-122"/>
              </a:rPr>
              <a:t>和进餐。如果是面对面回访， 要提前和老年人约定好回访的时间和地点， 严格按照</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沟通时</a:t>
            </a:r>
            <a:r>
              <a:rPr lang="zh-CN" altLang="en-US" sz="1400" dirty="0">
                <a:solidFill>
                  <a:srgbClr val="221E1F"/>
                </a:solidFill>
                <a:latin typeface="Adobe 宋体 Std L" panose="02020300000000000000" pitchFamily="18" charset="-122"/>
                <a:ea typeface="Adobe 宋体 Std L" panose="02020300000000000000" pitchFamily="18" charset="-122"/>
              </a:rPr>
              <a:t>的要求进行准备。如果采用电话回访， 回访时间尽量控制</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分钟之内， 不宜过长。</a:t>
            </a:r>
            <a:r>
              <a:rPr lang="zh-CN" altLang="en-US" sz="1400" dirty="0" smtClean="0">
                <a:solidFill>
                  <a:srgbClr val="221E1F"/>
                </a:solidFill>
                <a:latin typeface="Adobe 宋体 Std L" panose="02020300000000000000" pitchFamily="18" charset="-122"/>
                <a:ea typeface="Adobe 宋体 Std L" panose="02020300000000000000" pitchFamily="18" charset="-122"/>
              </a:rPr>
              <a:t>接电话</a:t>
            </a:r>
            <a:r>
              <a:rPr lang="zh-CN" altLang="en-US" sz="1400" dirty="0">
                <a:solidFill>
                  <a:srgbClr val="221E1F"/>
                </a:solidFill>
                <a:latin typeface="Adobe 宋体 Std L" panose="02020300000000000000" pitchFamily="18" charset="-122"/>
                <a:ea typeface="Adobe 宋体 Std L" panose="02020300000000000000" pitchFamily="18" charset="-122"/>
              </a:rPr>
              <a:t>的礼仪通常是</a:t>
            </a:r>
            <a:r>
              <a:rPr lang="zh-CN" altLang="en-US" sz="1400" dirty="0" smtClean="0">
                <a:solidFill>
                  <a:srgbClr val="221E1F"/>
                </a:solidFill>
                <a:latin typeface="Adobe 宋体 Std L" panose="02020300000000000000" pitchFamily="18" charset="-122"/>
                <a:ea typeface="Adobe 宋体 Std L" panose="02020300000000000000" pitchFamily="18" charset="-122"/>
              </a:rPr>
              <a:t>响铃</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声内接起， 但由于老年人行动缓慢， 沟通者要保持充分的耐心， </a:t>
            </a:r>
            <a:r>
              <a:rPr lang="zh-CN" altLang="en-US" sz="1400" dirty="0" smtClean="0">
                <a:solidFill>
                  <a:srgbClr val="221E1F"/>
                </a:solidFill>
                <a:latin typeface="Adobe 宋体 Std L" panose="02020300000000000000" pitchFamily="18" charset="-122"/>
                <a:ea typeface="Adobe 宋体 Std L" panose="02020300000000000000" pitchFamily="18" charset="-122"/>
              </a:rPr>
              <a:t>切不可</a:t>
            </a:r>
            <a:r>
              <a:rPr lang="zh-CN" altLang="en-US" sz="1400" dirty="0" smtClean="0">
                <a:solidFill>
                  <a:srgbClr val="221E1F"/>
                </a:solidFill>
                <a:latin typeface="Adobe 宋体 Std L" panose="02020300000000000000" pitchFamily="18" charset="-122"/>
                <a:ea typeface="Adobe 宋体 Std L" panose="02020300000000000000" pitchFamily="18" charset="-122"/>
              </a:rPr>
              <a:t>响</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声后就挂断。电话回访虽然看不到对方， 但是声音是会传递一个人的状态的。沟通</a:t>
            </a:r>
            <a:r>
              <a:rPr lang="zh-CN" altLang="en-US" sz="1400" dirty="0" smtClean="0">
                <a:solidFill>
                  <a:srgbClr val="221E1F"/>
                </a:solidFill>
                <a:latin typeface="Adobe 宋体 Std L" panose="02020300000000000000" pitchFamily="18" charset="-122"/>
                <a:ea typeface="Adobe 宋体 Std L" panose="02020300000000000000" pitchFamily="18" charset="-122"/>
              </a:rPr>
              <a:t>者不可</a:t>
            </a:r>
            <a:r>
              <a:rPr lang="zh-CN" altLang="en-US" sz="1400" dirty="0">
                <a:solidFill>
                  <a:srgbClr val="221E1F"/>
                </a:solidFill>
                <a:latin typeface="Adobe 宋体 Std L" panose="02020300000000000000" pitchFamily="18" charset="-122"/>
                <a:ea typeface="Adobe 宋体 Std L" panose="02020300000000000000" pitchFamily="18" charset="-122"/>
              </a:rPr>
              <a:t>举止不端， 把电话夹在脖子底下、趴在桌子上或瘫坐在椅子， 也不要边打电话边</a:t>
            </a:r>
            <a:r>
              <a:rPr lang="zh-CN" altLang="en-US" sz="1400" dirty="0" smtClean="0">
                <a:solidFill>
                  <a:srgbClr val="221E1F"/>
                </a:solidFill>
                <a:latin typeface="Adobe 宋体 Std L" panose="02020300000000000000" pitchFamily="18" charset="-122"/>
                <a:ea typeface="Adobe 宋体 Std L" panose="02020300000000000000" pitchFamily="18" charset="-122"/>
              </a:rPr>
              <a:t>吃东西或</a:t>
            </a:r>
            <a:r>
              <a:rPr lang="zh-CN" altLang="en-US" sz="1400" dirty="0">
                <a:solidFill>
                  <a:srgbClr val="221E1F"/>
                </a:solidFill>
                <a:latin typeface="Adobe 宋体 Std L" panose="02020300000000000000" pitchFamily="18" charset="-122"/>
                <a:ea typeface="Adobe 宋体 Std L" panose="02020300000000000000" pitchFamily="18" charset="-122"/>
              </a:rPr>
              <a:t>喝水。沟通者在电话回访时也要注意仪容仪表， 要微笑沟通， 通话时多使用敬语， 如“</a:t>
            </a:r>
            <a:r>
              <a:rPr lang="zh-CN" altLang="en-US" sz="1400" dirty="0" smtClean="0">
                <a:solidFill>
                  <a:srgbClr val="221E1F"/>
                </a:solidFill>
                <a:latin typeface="Adobe 宋体 Std L" panose="02020300000000000000" pitchFamily="18" charset="-122"/>
                <a:ea typeface="Adobe 宋体 Std L" panose="02020300000000000000" pitchFamily="18" charset="-122"/>
              </a:rPr>
              <a:t>您好</a:t>
            </a:r>
            <a:r>
              <a:rPr lang="zh-CN" altLang="en-US" sz="1400" dirty="0">
                <a:solidFill>
                  <a:srgbClr val="221E1F"/>
                </a:solidFill>
                <a:latin typeface="Adobe 宋体 Std L" panose="02020300000000000000" pitchFamily="18" charset="-122"/>
                <a:ea typeface="Adobe 宋体 Std L" panose="02020300000000000000" pitchFamily="18" charset="-122"/>
              </a:rPr>
              <a:t>、谢谢、请” 等。同时在手边准备好回访记录表， 随时填写回访的信息内容。</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任务三</a:t>
            </a:r>
            <a:r>
              <a:rPr lang="zh-CN" altLang="en-US" sz="2600" dirty="0">
                <a:solidFill>
                  <a:srgbClr val="C00000"/>
                </a:solidFill>
                <a:latin typeface="方正准圆_GBK" pitchFamily="65" charset="-122"/>
                <a:ea typeface="方正准圆_GBK" pitchFamily="65" charset="-122"/>
              </a:rPr>
              <a:t>　了解沟通后的回访</a:t>
            </a:r>
          </a:p>
        </p:txBody>
      </p:sp>
    </p:spTree>
    <p:extLst>
      <p:ext uri="{BB962C8B-B14F-4D97-AF65-F5344CB8AC3E}">
        <p14:creationId xmlns:p14="http://schemas.microsoft.com/office/powerpoint/2010/main" val="244803698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24460"/>
            <a:ext cx="11054246" cy="235449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回访老年人时， 首先要说明沟通的来意， 争取老年人的同意， 并告知回访的时间长度</a:t>
            </a:r>
            <a:r>
              <a:rPr lang="zh-CN" altLang="en-US" sz="1400" dirty="0" smtClean="0">
                <a:solidFill>
                  <a:srgbClr val="221E1F"/>
                </a:solidFill>
                <a:latin typeface="Adobe 宋体 Std L" panose="02020300000000000000" pitchFamily="18" charset="-122"/>
                <a:ea typeface="Adobe 宋体 Std L" panose="02020300000000000000" pitchFamily="18" charset="-122"/>
              </a:rPr>
              <a:t>。如果</a:t>
            </a:r>
            <a:r>
              <a:rPr lang="zh-CN" altLang="en-US" sz="1400" dirty="0">
                <a:solidFill>
                  <a:srgbClr val="221E1F"/>
                </a:solidFill>
                <a:latin typeface="Adobe 宋体 Std L" panose="02020300000000000000" pitchFamily="18" charset="-122"/>
                <a:ea typeface="Adobe 宋体 Std L" panose="02020300000000000000" pitchFamily="18" charset="-122"/>
              </a:rPr>
              <a:t>遇到老年人拒绝回访， 则需要减少回访时间或用一些小福利增加回访的吸引力。如果</a:t>
            </a:r>
            <a:r>
              <a:rPr lang="zh-CN" altLang="en-US" sz="1400" dirty="0" smtClean="0">
                <a:solidFill>
                  <a:srgbClr val="221E1F"/>
                </a:solidFill>
                <a:latin typeface="Adobe 宋体 Std L" panose="02020300000000000000" pitchFamily="18" charset="-122"/>
                <a:ea typeface="Adobe 宋体 Std L" panose="02020300000000000000" pitchFamily="18" charset="-122"/>
              </a:rPr>
              <a:t>是电话</a:t>
            </a:r>
            <a:r>
              <a:rPr lang="zh-CN" altLang="en-US" sz="1400" dirty="0">
                <a:solidFill>
                  <a:srgbClr val="221E1F"/>
                </a:solidFill>
                <a:latin typeface="Adobe 宋体 Std L" panose="02020300000000000000" pitchFamily="18" charset="-122"/>
                <a:ea typeface="Adobe 宋体 Std L" panose="02020300000000000000" pitchFamily="18" charset="-122"/>
              </a:rPr>
              <a:t>回访， 沟通者</a:t>
            </a:r>
            <a:r>
              <a:rPr lang="zh-CN" altLang="en-US" sz="1400" dirty="0" smtClean="0">
                <a:solidFill>
                  <a:srgbClr val="221E1F"/>
                </a:solidFill>
                <a:latin typeface="Adobe 宋体 Std L" panose="02020300000000000000" pitchFamily="18" charset="-122"/>
                <a:ea typeface="Adobe 宋体 Std L" panose="02020300000000000000" pitchFamily="18" charset="-122"/>
              </a:rPr>
              <a:t>可以说： </a:t>
            </a:r>
            <a:r>
              <a:rPr lang="zh-CN" altLang="en-US" sz="1400" dirty="0">
                <a:solidFill>
                  <a:srgbClr val="221E1F"/>
                </a:solidFill>
                <a:latin typeface="Adobe 宋体 Std L" panose="02020300000000000000" pitchFamily="18" charset="-122"/>
                <a:ea typeface="Adobe 宋体 Std L" panose="02020300000000000000" pitchFamily="18" charset="-122"/>
              </a:rPr>
              <a:t>“您好， 是张奶奶吗？ 我是社区工作者小吴， 前两天去您家里</a:t>
            </a:r>
            <a:r>
              <a:rPr lang="zh-CN" altLang="en-US" sz="1400" dirty="0" smtClean="0">
                <a:solidFill>
                  <a:srgbClr val="221E1F"/>
                </a:solidFill>
                <a:latin typeface="Adobe 宋体 Std L" panose="02020300000000000000" pitchFamily="18" charset="-122"/>
                <a:ea typeface="Adobe 宋体 Std L" panose="02020300000000000000" pitchFamily="18" charset="-122"/>
              </a:rPr>
              <a:t>进行</a:t>
            </a:r>
            <a:r>
              <a:rPr lang="zh-CN" altLang="en-US" sz="1400" dirty="0">
                <a:solidFill>
                  <a:srgbClr val="221E1F"/>
                </a:solidFill>
                <a:latin typeface="Adobe 宋体 Std L" panose="02020300000000000000" pitchFamily="18" charset="-122"/>
                <a:ea typeface="Adobe 宋体 Std L" panose="02020300000000000000" pitchFamily="18" charset="-122"/>
              </a:rPr>
              <a:t>人口普查的那个高个子小伙子， 今天想对您提出的儿子和您户口分开的事做个回访， 能占用您两分钟时间吗？” 当回访要结束时， 沟通者可以说： “好的， 张奶奶， 如果有什么不</a:t>
            </a:r>
            <a:r>
              <a:rPr lang="zh-CN" altLang="en-US" sz="1400" dirty="0" smtClean="0">
                <a:solidFill>
                  <a:srgbClr val="221E1F"/>
                </a:solidFill>
                <a:latin typeface="Adobe 宋体 Std L" panose="02020300000000000000" pitchFamily="18" charset="-122"/>
                <a:ea typeface="Adobe 宋体 Std L" panose="02020300000000000000" pitchFamily="18" charset="-122"/>
              </a:rPr>
              <a:t>清楚的</a:t>
            </a:r>
            <a:r>
              <a:rPr lang="zh-CN" altLang="en-US" sz="1400" dirty="0">
                <a:solidFill>
                  <a:srgbClr val="221E1F"/>
                </a:solidFill>
                <a:latin typeface="Adobe 宋体 Std L" panose="02020300000000000000" pitchFamily="18" charset="-122"/>
                <a:ea typeface="Adobe 宋体 Std L" panose="02020300000000000000" pitchFamily="18" charset="-122"/>
              </a:rPr>
              <a:t>地方， 您可以随时给我打电话。如果您有什么意见或建议可以反馈给我们， 帮助我们提高</a:t>
            </a:r>
            <a:r>
              <a:rPr lang="zh-CN" altLang="en-US" sz="1400" dirty="0" smtClean="0">
                <a:solidFill>
                  <a:srgbClr val="221E1F"/>
                </a:solidFill>
                <a:latin typeface="Adobe 宋体 Std L" panose="02020300000000000000" pitchFamily="18" charset="-122"/>
                <a:ea typeface="Adobe 宋体 Std L" panose="02020300000000000000" pitchFamily="18" charset="-122"/>
              </a:rPr>
              <a:t>，以便</a:t>
            </a:r>
            <a:r>
              <a:rPr lang="zh-CN" altLang="en-US" sz="1400" dirty="0">
                <a:solidFill>
                  <a:srgbClr val="221E1F"/>
                </a:solidFill>
                <a:latin typeface="Adobe 宋体 Std L" panose="02020300000000000000" pitchFamily="18" charset="-122"/>
                <a:ea typeface="Adobe 宋体 Std L" panose="02020300000000000000" pitchFamily="18" charset="-122"/>
              </a:rPr>
              <a:t>我们能更好地为您服务。非常感谢您对我们工作的支持， 打扰您了， 谢谢， 再见。</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 回访</a:t>
            </a:r>
            <a:r>
              <a:rPr lang="zh-CN" altLang="en-US" sz="1400" dirty="0">
                <a:solidFill>
                  <a:srgbClr val="221E1F"/>
                </a:solidFill>
                <a:latin typeface="Adobe 宋体 Std L" panose="02020300000000000000" pitchFamily="18" charset="-122"/>
                <a:ea typeface="Adobe 宋体 Std L" panose="02020300000000000000" pitchFamily="18" charset="-122"/>
              </a:rPr>
              <a:t>结束后， 沟通者要填写回访记录表（</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对老年人的回访过程和回访</a:t>
            </a:r>
            <a:r>
              <a:rPr lang="zh-CN" altLang="en-US" sz="1400" dirty="0" smtClean="0">
                <a:solidFill>
                  <a:srgbClr val="221E1F"/>
                </a:solidFill>
                <a:latin typeface="Adobe 宋体 Std L" panose="02020300000000000000" pitchFamily="18" charset="-122"/>
                <a:ea typeface="Adobe 宋体 Std L" panose="02020300000000000000" pitchFamily="18" charset="-122"/>
              </a:rPr>
              <a:t>结果进行</a:t>
            </a:r>
            <a:r>
              <a:rPr lang="zh-CN" altLang="en-US" sz="1400" dirty="0">
                <a:solidFill>
                  <a:srgbClr val="221E1F"/>
                </a:solidFill>
                <a:latin typeface="Adobe 宋体 Std L" panose="02020300000000000000" pitchFamily="18" charset="-122"/>
                <a:ea typeface="Adobe 宋体 Std L" panose="02020300000000000000" pitchFamily="18" charset="-122"/>
              </a:rPr>
              <a:t>汇总和评价。填写后交由部门主管对回访记录表进行审查， 并提出指导意见， 经过</a:t>
            </a:r>
            <a:r>
              <a:rPr lang="zh-CN" altLang="en-US" sz="1400" dirty="0" smtClean="0">
                <a:solidFill>
                  <a:srgbClr val="221E1F"/>
                </a:solidFill>
                <a:latin typeface="Adobe 宋体 Std L" panose="02020300000000000000" pitchFamily="18" charset="-122"/>
                <a:ea typeface="Adobe 宋体 Std L" panose="02020300000000000000" pitchFamily="18" charset="-122"/>
              </a:rPr>
              <a:t>分类</a:t>
            </a:r>
            <a:r>
              <a:rPr lang="zh-CN" altLang="en-US" sz="1400" dirty="0">
                <a:solidFill>
                  <a:srgbClr val="221E1F"/>
                </a:solidFill>
                <a:latin typeface="Adobe 宋体 Std L" panose="02020300000000000000" pitchFamily="18" charset="-122"/>
                <a:ea typeface="Adobe 宋体 Std L" panose="02020300000000000000" pitchFamily="18" charset="-122"/>
              </a:rPr>
              <a:t>后由专人负责保存。</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55018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二、回访话术</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5610" y="3727398"/>
            <a:ext cx="4867275" cy="1771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1881685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a:off x="687355" y="2944813"/>
            <a:ext cx="4646645" cy="812006"/>
          </a:xfrm>
          <a:custGeom>
            <a:avLst/>
            <a:gdLst>
              <a:gd name="connsiteX0" fmla="*/ 22969 w 4359339"/>
              <a:gd name="connsiteY0" fmla="*/ 612474 h 812006"/>
              <a:gd name="connsiteX1" fmla="*/ 411202 w 4359339"/>
              <a:gd name="connsiteY1" fmla="*/ 54468 h 812006"/>
              <a:gd name="connsiteX2" fmla="*/ 515452 w 4359339"/>
              <a:gd name="connsiteY2" fmla="*/ 0 h 812006"/>
              <a:gd name="connsiteX3" fmla="*/ 4232120 w 4359339"/>
              <a:gd name="connsiteY3" fmla="*/ 0 h 812006"/>
              <a:gd name="connsiteX4" fmla="*/ 4336371 w 4359339"/>
              <a:gd name="connsiteY4" fmla="*/ 199532 h 812006"/>
              <a:gd name="connsiteX5" fmla="*/ 3948138 w 4359339"/>
              <a:gd name="connsiteY5" fmla="*/ 757538 h 812006"/>
              <a:gd name="connsiteX6" fmla="*/ 3843888 w 4359339"/>
              <a:gd name="connsiteY6" fmla="*/ 812006 h 812006"/>
              <a:gd name="connsiteX7" fmla="*/ 127220 w 4359339"/>
              <a:gd name="connsiteY7" fmla="*/ 812006 h 812006"/>
              <a:gd name="connsiteX8" fmla="*/ 22969 w 4359339"/>
              <a:gd name="connsiteY8" fmla="*/ 612474 h 812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59339" h="812006">
                <a:moveTo>
                  <a:pt x="22969" y="612474"/>
                </a:moveTo>
                <a:lnTo>
                  <a:pt x="411202" y="54468"/>
                </a:lnTo>
                <a:cubicBezTo>
                  <a:pt x="434925" y="20371"/>
                  <a:pt x="473914" y="0"/>
                  <a:pt x="515452" y="0"/>
                </a:cubicBezTo>
                <a:lnTo>
                  <a:pt x="4232120" y="0"/>
                </a:lnTo>
                <a:cubicBezTo>
                  <a:pt x="4334698" y="0"/>
                  <a:pt x="4394955" y="115330"/>
                  <a:pt x="4336371" y="199532"/>
                </a:cubicBezTo>
                <a:lnTo>
                  <a:pt x="3948138" y="757538"/>
                </a:lnTo>
                <a:cubicBezTo>
                  <a:pt x="3924415" y="791635"/>
                  <a:pt x="3885426" y="812006"/>
                  <a:pt x="3843888" y="812006"/>
                </a:cubicBezTo>
                <a:lnTo>
                  <a:pt x="127220" y="812006"/>
                </a:lnTo>
                <a:cubicBezTo>
                  <a:pt x="24642" y="812006"/>
                  <a:pt x="-35615" y="696677"/>
                  <a:pt x="22969" y="612474"/>
                </a:cubicBezTo>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6000">
              <a:solidFill>
                <a:schemeClr val="lt1"/>
              </a:solidFill>
              <a:cs typeface="+mn-ea"/>
              <a:sym typeface="+mn-lt"/>
            </a:endParaRPr>
          </a:p>
        </p:txBody>
      </p:sp>
      <p:sp>
        <p:nvSpPr>
          <p:cNvPr id="4" name="任意多边形 3"/>
          <p:cNvSpPr>
            <a:spLocks noChangeAspect="1"/>
          </p:cNvSpPr>
          <p:nvPr/>
        </p:nvSpPr>
        <p:spPr>
          <a:xfrm>
            <a:off x="10708801" y="3013869"/>
            <a:ext cx="2387600" cy="23876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5" name="任意多边形 4"/>
          <p:cNvSpPr>
            <a:spLocks noChangeAspect="1"/>
          </p:cNvSpPr>
          <p:nvPr/>
        </p:nvSpPr>
        <p:spPr>
          <a:xfrm>
            <a:off x="8230548" y="3756819"/>
            <a:ext cx="2362200" cy="2362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6" name="任意多边形 5"/>
          <p:cNvSpPr>
            <a:spLocks noChangeAspect="1"/>
          </p:cNvSpPr>
          <p:nvPr/>
        </p:nvSpPr>
        <p:spPr>
          <a:xfrm>
            <a:off x="8334849" y="4306094"/>
            <a:ext cx="2247900" cy="22479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7" name="任意多边形 6"/>
          <p:cNvSpPr>
            <a:spLocks noChangeAspect="1"/>
          </p:cNvSpPr>
          <p:nvPr/>
        </p:nvSpPr>
        <p:spPr>
          <a:xfrm>
            <a:off x="8859199" y="1116013"/>
            <a:ext cx="2971800" cy="2971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8" name="任意多边形 7"/>
          <p:cNvSpPr>
            <a:spLocks noChangeAspect="1"/>
          </p:cNvSpPr>
          <p:nvPr/>
        </p:nvSpPr>
        <p:spPr>
          <a:xfrm>
            <a:off x="11291249" y="135969"/>
            <a:ext cx="1384300" cy="13843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accent1"/>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9" name="任意多边形 8"/>
          <p:cNvSpPr>
            <a:spLocks noChangeAspect="1"/>
          </p:cNvSpPr>
          <p:nvPr/>
        </p:nvSpPr>
        <p:spPr>
          <a:xfrm>
            <a:off x="8878249" y="582613"/>
            <a:ext cx="2933700" cy="29337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0" name="任意多边形 9"/>
          <p:cNvSpPr>
            <a:spLocks noChangeAspect="1"/>
          </p:cNvSpPr>
          <p:nvPr/>
        </p:nvSpPr>
        <p:spPr>
          <a:xfrm>
            <a:off x="7326148" y="408385"/>
            <a:ext cx="1320800" cy="1320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1" name="任意多边形 10"/>
          <p:cNvSpPr>
            <a:spLocks noChangeAspect="1"/>
          </p:cNvSpPr>
          <p:nvPr/>
        </p:nvSpPr>
        <p:spPr>
          <a:xfrm>
            <a:off x="10163649" y="6294438"/>
            <a:ext cx="838200" cy="838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2" name="任意多边形 11"/>
          <p:cNvSpPr>
            <a:spLocks/>
          </p:cNvSpPr>
          <p:nvPr/>
        </p:nvSpPr>
        <p:spPr>
          <a:xfrm>
            <a:off x="11089801" y="5683251"/>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solidFill>
            <a:schemeClr val="bg1">
              <a:lumMod val="65000"/>
            </a:schemeClr>
          </a:soli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3" name="任意多边形 12"/>
          <p:cNvSpPr>
            <a:spLocks noChangeAspect="1"/>
          </p:cNvSpPr>
          <p:nvPr/>
        </p:nvSpPr>
        <p:spPr>
          <a:xfrm>
            <a:off x="7421634" y="5569826"/>
            <a:ext cx="701200" cy="7012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4" name="任意多边形 13"/>
          <p:cNvSpPr>
            <a:spLocks noChangeAspect="1"/>
          </p:cNvSpPr>
          <p:nvPr/>
        </p:nvSpPr>
        <p:spPr>
          <a:xfrm>
            <a:off x="11220450" y="2944813"/>
            <a:ext cx="2209800" cy="22098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5" name="任意多边形 14"/>
          <p:cNvSpPr>
            <a:spLocks noChangeAspect="1"/>
          </p:cNvSpPr>
          <p:nvPr/>
        </p:nvSpPr>
        <p:spPr>
          <a:xfrm>
            <a:off x="11363800" y="-383144"/>
            <a:ext cx="1397000" cy="1397000"/>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16" name="任意多边形 15"/>
          <p:cNvSpPr>
            <a:spLocks/>
          </p:cNvSpPr>
          <p:nvPr/>
        </p:nvSpPr>
        <p:spPr>
          <a:xfrm>
            <a:off x="11065113" y="4972370"/>
            <a:ext cx="1222374" cy="1222374"/>
          </a:xfrm>
          <a:custGeom>
            <a:avLst/>
            <a:gdLst>
              <a:gd name="connsiteX0" fmla="*/ 37178 w 3190401"/>
              <a:gd name="connsiteY0" fmla="*/ 1505398 h 3190401"/>
              <a:gd name="connsiteX1" fmla="*/ 1505399 w 3190401"/>
              <a:gd name="connsiteY1" fmla="*/ 37179 h 3190401"/>
              <a:gd name="connsiteX2" fmla="*/ 1685003 w 3190401"/>
              <a:gd name="connsiteY2" fmla="*/ 37179 h 3190401"/>
              <a:gd name="connsiteX3" fmla="*/ 3153224 w 3190401"/>
              <a:gd name="connsiteY3" fmla="*/ 1505398 h 3190401"/>
              <a:gd name="connsiteX4" fmla="*/ 3153224 w 3190401"/>
              <a:gd name="connsiteY4" fmla="*/ 1685004 h 3190401"/>
              <a:gd name="connsiteX5" fmla="*/ 1685003 w 3190401"/>
              <a:gd name="connsiteY5" fmla="*/ 3153223 h 3190401"/>
              <a:gd name="connsiteX6" fmla="*/ 1505399 w 3190401"/>
              <a:gd name="connsiteY6" fmla="*/ 3153223 h 3190401"/>
              <a:gd name="connsiteX7" fmla="*/ 37178 w 3190401"/>
              <a:gd name="connsiteY7" fmla="*/ 1685004 h 3190401"/>
              <a:gd name="connsiteX8" fmla="*/ 37178 w 3190401"/>
              <a:gd name="connsiteY8" fmla="*/ 1505398 h 3190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90401" h="3190401">
                <a:moveTo>
                  <a:pt x="37178" y="1505398"/>
                </a:moveTo>
                <a:lnTo>
                  <a:pt x="1505399" y="37179"/>
                </a:lnTo>
                <a:cubicBezTo>
                  <a:pt x="1554969" y="-12392"/>
                  <a:pt x="1635433" y="-12392"/>
                  <a:pt x="1685003" y="37179"/>
                </a:cubicBezTo>
                <a:lnTo>
                  <a:pt x="3153224" y="1505398"/>
                </a:lnTo>
                <a:cubicBezTo>
                  <a:pt x="3202794" y="1554969"/>
                  <a:pt x="3202794" y="1635433"/>
                  <a:pt x="3153224" y="1685004"/>
                </a:cubicBezTo>
                <a:lnTo>
                  <a:pt x="1685003" y="3153223"/>
                </a:lnTo>
                <a:cubicBezTo>
                  <a:pt x="1635433" y="3202794"/>
                  <a:pt x="1554969" y="3202794"/>
                  <a:pt x="1505399" y="3153223"/>
                </a:cubicBezTo>
                <a:lnTo>
                  <a:pt x="37178" y="1685004"/>
                </a:lnTo>
                <a:cubicBezTo>
                  <a:pt x="-12392" y="1635433"/>
                  <a:pt x="-12392" y="1554969"/>
                  <a:pt x="37178" y="1505398"/>
                </a:cubicBezTo>
              </a:path>
            </a:pathLst>
          </a:custGeom>
          <a:gradFill flip="none" rotWithShape="1">
            <a:gsLst>
              <a:gs pos="0">
                <a:srgbClr val="F2F2F2"/>
              </a:gs>
              <a:gs pos="100000">
                <a:srgbClr val="DBDBDB"/>
              </a:gs>
            </a:gsLst>
            <a:lin ang="16200000" scaled="1"/>
            <a:tileRect/>
          </a:gradFill>
          <a:ln>
            <a:noFill/>
          </a:ln>
          <a:effectLst>
            <a:outerShdw blurRad="254000" dist="25400" dir="5400000" sx="104000" sy="104000" algn="t" rotWithShape="0">
              <a:schemeClr val="tx1">
                <a:lumMod val="65000"/>
                <a:lumOff val="3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cs typeface="+mn-ea"/>
              <a:sym typeface="+mn-lt"/>
            </a:endParaRPr>
          </a:p>
        </p:txBody>
      </p:sp>
      <p:sp>
        <p:nvSpPr>
          <p:cNvPr id="20" name="文本框 19"/>
          <p:cNvSpPr txBox="1"/>
          <p:nvPr/>
        </p:nvSpPr>
        <p:spPr>
          <a:xfrm>
            <a:off x="1162503" y="4201140"/>
            <a:ext cx="7484446" cy="2123658"/>
          </a:xfrm>
          <a:prstGeom prst="rect">
            <a:avLst/>
          </a:prstGeom>
          <a:noFill/>
        </p:spPr>
        <p:txBody>
          <a:bodyPr wrap="square" rtlCol="0">
            <a:spAutoFit/>
          </a:bodyPr>
          <a:lstStyle/>
          <a:p>
            <a:r>
              <a:rPr lang="zh-CN" altLang="en-US" sz="6600" dirty="0" smtClean="0">
                <a:solidFill>
                  <a:schemeClr val="accent1"/>
                </a:solidFill>
                <a:latin typeface="Adobe 黑体 Std R" panose="020B0400000000000000" pitchFamily="34" charset="-122"/>
                <a:ea typeface="Adobe 黑体 Std R" panose="020B0400000000000000" pitchFamily="34" charset="-122"/>
                <a:cs typeface="+mn-ea"/>
                <a:sym typeface="+mn-lt"/>
              </a:rPr>
              <a:t>与家庭养老、居家养老老人的沟通</a:t>
            </a:r>
            <a:endParaRPr lang="zh-CN" altLang="en-US" sz="6600" dirty="0">
              <a:solidFill>
                <a:schemeClr val="accent1"/>
              </a:solidFill>
              <a:latin typeface="Adobe 黑体 Std R" panose="020B0400000000000000" pitchFamily="34" charset="-122"/>
              <a:ea typeface="Adobe 黑体 Std R" panose="020B0400000000000000" pitchFamily="34" charset="-122"/>
              <a:cs typeface="+mn-ea"/>
              <a:sym typeface="+mn-lt"/>
            </a:endParaRPr>
          </a:p>
        </p:txBody>
      </p:sp>
      <p:sp>
        <p:nvSpPr>
          <p:cNvPr id="26" name="文本框 25"/>
          <p:cNvSpPr txBox="1"/>
          <p:nvPr/>
        </p:nvSpPr>
        <p:spPr>
          <a:xfrm>
            <a:off x="1197440" y="2916188"/>
            <a:ext cx="3546009" cy="1015663"/>
          </a:xfrm>
          <a:prstGeom prst="rect">
            <a:avLst/>
          </a:prstGeom>
          <a:noFill/>
        </p:spPr>
        <p:txBody>
          <a:bodyPr wrap="square" rtlCol="0">
            <a:spAutoFit/>
          </a:bodyPr>
          <a:lstStyle/>
          <a:p>
            <a:r>
              <a:rPr lang="zh-CN" altLang="en-US" sz="6000" dirty="0" smtClean="0">
                <a:solidFill>
                  <a:schemeClr val="bg1"/>
                </a:solidFill>
                <a:cs typeface="+mn-ea"/>
                <a:sym typeface="+mn-lt"/>
              </a:rPr>
              <a:t>项目</a:t>
            </a:r>
            <a:r>
              <a:rPr lang="zh-CN" altLang="en-US" sz="6000" dirty="0">
                <a:solidFill>
                  <a:schemeClr val="bg1"/>
                </a:solidFill>
                <a:cs typeface="+mn-ea"/>
                <a:sym typeface="+mn-lt"/>
              </a:rPr>
              <a:t>五　</a:t>
            </a:r>
          </a:p>
        </p:txBody>
      </p:sp>
    </p:spTree>
    <p:extLst>
      <p:ext uri="{BB962C8B-B14F-4D97-AF65-F5344CB8AC3E}">
        <p14:creationId xmlns:p14="http://schemas.microsoft.com/office/powerpoint/2010/main" val="172787143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235974" y="206477"/>
            <a:ext cx="11710219" cy="6474541"/>
          </a:xfrm>
          <a:prstGeom prst="rect">
            <a:avLst/>
          </a:prstGeom>
          <a:gradFill flip="none" rotWithShape="1">
            <a:gsLst>
              <a:gs pos="100000">
                <a:schemeClr val="accent1">
                  <a:lumMod val="20000"/>
                  <a:lumOff val="80000"/>
                </a:schemeClr>
              </a:gs>
              <a:gs pos="0">
                <a:schemeClr val="accent1">
                  <a:lumMod val="60000"/>
                  <a:lumOff val="40000"/>
                </a:schemeClr>
              </a:gs>
            </a:gsLst>
            <a:lin ang="2700000" scaled="1"/>
            <a:tileRect/>
          </a:gradFill>
          <a:ln w="19050">
            <a:noFill/>
          </a:ln>
          <a:effectLst>
            <a:outerShdw blurRad="266700" dist="203200" dir="6780000" algn="tl" rotWithShape="0">
              <a:prstClr val="black">
                <a:alpha val="40000"/>
              </a:prstClr>
            </a:outerShdw>
          </a:effectLst>
        </p:spPr>
        <p:txBody>
          <a:bodyPr vert="horz" wrap="square" lIns="68580" tIns="34290" rIns="68580" bIns="34290" numCol="1" anchor="t" anchorCtr="0" compatLnSpc="1"/>
          <a:lstStyle/>
          <a:p>
            <a:endParaRPr lang="zh-CN" altLang="en-US">
              <a:solidFill>
                <a:srgbClr val="005A9E"/>
              </a:solidFill>
              <a:cs typeface="+mn-ea"/>
              <a:sym typeface="+mn-lt"/>
            </a:endParaRPr>
          </a:p>
        </p:txBody>
      </p:sp>
      <p:sp>
        <p:nvSpPr>
          <p:cNvPr id="62" name="文本框 61"/>
          <p:cNvSpPr txBox="1"/>
          <p:nvPr/>
        </p:nvSpPr>
        <p:spPr>
          <a:xfrm>
            <a:off x="313317" y="270949"/>
            <a:ext cx="2501582" cy="400110"/>
          </a:xfrm>
          <a:prstGeom prst="rect">
            <a:avLst/>
          </a:prstGeom>
          <a:noFill/>
        </p:spPr>
        <p:txBody>
          <a:bodyPr wrap="square" rtlCol="0">
            <a:spAutoFit/>
          </a:bodyPr>
          <a:lstStyle/>
          <a:p>
            <a:r>
              <a:rPr lang="zh-CN" altLang="en-US" sz="2000" b="1" dirty="0">
                <a:solidFill>
                  <a:schemeClr val="bg1"/>
                </a:solidFill>
                <a:cs typeface="+mn-ea"/>
                <a:sym typeface="+mn-lt"/>
              </a:rPr>
              <a:t>知识目标</a:t>
            </a:r>
          </a:p>
        </p:txBody>
      </p:sp>
      <p:sp>
        <p:nvSpPr>
          <p:cNvPr id="63" name="文本框 62"/>
          <p:cNvSpPr txBox="1"/>
          <p:nvPr/>
        </p:nvSpPr>
        <p:spPr>
          <a:xfrm>
            <a:off x="867318" y="724840"/>
            <a:ext cx="10931391" cy="1689373"/>
          </a:xfrm>
          <a:prstGeom prst="rect">
            <a:avLst/>
          </a:prstGeom>
          <a:noFill/>
        </p:spPr>
        <p:txBody>
          <a:bodyPr wrap="square" rtlCol="0">
            <a:spAutoFit/>
          </a:bodyPr>
          <a:lstStyle/>
          <a:p>
            <a:pPr>
              <a:lnSpc>
                <a:spcPct val="150000"/>
              </a:lnSpc>
            </a:pPr>
            <a:r>
              <a:rPr lang="zh-CN" altLang="en-US" dirty="0">
                <a:cs typeface="+mn-ea"/>
                <a:sym typeface="+mn-lt"/>
              </a:rPr>
              <a:t>◇ 了解家庭养老、居家养老的基本定义和主要服务对象、服务内容。</a:t>
            </a:r>
          </a:p>
          <a:p>
            <a:pPr>
              <a:lnSpc>
                <a:spcPct val="150000"/>
              </a:lnSpc>
            </a:pPr>
            <a:r>
              <a:rPr lang="zh-CN" altLang="en-US" dirty="0">
                <a:cs typeface="+mn-ea"/>
                <a:sym typeface="+mn-lt"/>
              </a:rPr>
              <a:t>◇ 掌握居家养老老人的心理特点及情绪特点。</a:t>
            </a:r>
          </a:p>
          <a:p>
            <a:pPr>
              <a:lnSpc>
                <a:spcPct val="150000"/>
              </a:lnSpc>
            </a:pPr>
            <a:r>
              <a:rPr lang="zh-CN" altLang="en-US" dirty="0">
                <a:cs typeface="+mn-ea"/>
                <a:sym typeface="+mn-lt"/>
              </a:rPr>
              <a:t>◇ 掌握与家庭养老和居家养老老人的基本沟通技巧及步骤， 能够细分每个步骤的具体目标。</a:t>
            </a:r>
          </a:p>
          <a:p>
            <a:pPr>
              <a:lnSpc>
                <a:spcPct val="150000"/>
              </a:lnSpc>
            </a:pPr>
            <a:r>
              <a:rPr lang="zh-CN" altLang="en-US" dirty="0">
                <a:cs typeface="+mn-ea"/>
                <a:sym typeface="+mn-lt"/>
              </a:rPr>
              <a:t>◇ 熟悉不同居家养老的几种常见的沟通实务处理方法。</a:t>
            </a:r>
          </a:p>
        </p:txBody>
      </p:sp>
      <p:sp>
        <p:nvSpPr>
          <p:cNvPr id="5" name="文本框 61"/>
          <p:cNvSpPr txBox="1"/>
          <p:nvPr/>
        </p:nvSpPr>
        <p:spPr>
          <a:xfrm>
            <a:off x="313317" y="3098273"/>
            <a:ext cx="2501582" cy="400110"/>
          </a:xfrm>
          <a:prstGeom prst="rect">
            <a:avLst/>
          </a:prstGeom>
          <a:noFill/>
        </p:spPr>
        <p:txBody>
          <a:bodyPr wrap="square" rtlCol="0">
            <a:spAutoFit/>
          </a:bodyPr>
          <a:lstStyle/>
          <a:p>
            <a:r>
              <a:rPr lang="zh-CN" altLang="en-US" sz="2000" b="1" dirty="0">
                <a:solidFill>
                  <a:schemeClr val="bg1"/>
                </a:solidFill>
                <a:cs typeface="+mn-ea"/>
                <a:sym typeface="+mn-lt"/>
              </a:rPr>
              <a:t>能力目标</a:t>
            </a:r>
          </a:p>
        </p:txBody>
      </p:sp>
      <p:sp>
        <p:nvSpPr>
          <p:cNvPr id="7" name="文本框 62"/>
          <p:cNvSpPr txBox="1"/>
          <p:nvPr/>
        </p:nvSpPr>
        <p:spPr>
          <a:xfrm>
            <a:off x="867318" y="3506684"/>
            <a:ext cx="10931391" cy="858377"/>
          </a:xfrm>
          <a:prstGeom prst="rect">
            <a:avLst/>
          </a:prstGeom>
          <a:noFill/>
        </p:spPr>
        <p:txBody>
          <a:bodyPr wrap="square" rtlCol="0">
            <a:spAutoFit/>
          </a:bodyPr>
          <a:lstStyle/>
          <a:p>
            <a:pPr>
              <a:lnSpc>
                <a:spcPct val="150000"/>
              </a:lnSpc>
            </a:pPr>
            <a:r>
              <a:rPr lang="zh-CN" altLang="en-US" dirty="0">
                <a:cs typeface="+mn-ea"/>
                <a:sym typeface="+mn-lt"/>
              </a:rPr>
              <a:t>◇ 能够准确判断家庭养老和居家养老所需要的服务。</a:t>
            </a:r>
          </a:p>
          <a:p>
            <a:pPr>
              <a:lnSpc>
                <a:spcPct val="150000"/>
              </a:lnSpc>
            </a:pPr>
            <a:r>
              <a:rPr lang="zh-CN" altLang="en-US" dirty="0">
                <a:cs typeface="+mn-ea"/>
                <a:sym typeface="+mn-lt"/>
              </a:rPr>
              <a:t>◇ 能运用已学的沟通技巧和居家养老老人、失独老人、空巢老人、寡居老人进行有效沟通。</a:t>
            </a:r>
          </a:p>
        </p:txBody>
      </p:sp>
      <p:sp>
        <p:nvSpPr>
          <p:cNvPr id="8" name="文本框 61"/>
          <p:cNvSpPr txBox="1"/>
          <p:nvPr/>
        </p:nvSpPr>
        <p:spPr>
          <a:xfrm>
            <a:off x="313317" y="4996841"/>
            <a:ext cx="2501582" cy="400110"/>
          </a:xfrm>
          <a:prstGeom prst="rect">
            <a:avLst/>
          </a:prstGeom>
          <a:noFill/>
        </p:spPr>
        <p:txBody>
          <a:bodyPr wrap="square" rtlCol="0">
            <a:spAutoFit/>
          </a:bodyPr>
          <a:lstStyle/>
          <a:p>
            <a:r>
              <a:rPr lang="zh-CN" altLang="en-US" sz="2000" b="1" dirty="0">
                <a:solidFill>
                  <a:schemeClr val="bg1"/>
                </a:solidFill>
                <a:cs typeface="+mn-ea"/>
                <a:sym typeface="+mn-lt"/>
              </a:rPr>
              <a:t>素质目标</a:t>
            </a:r>
          </a:p>
        </p:txBody>
      </p:sp>
      <p:sp>
        <p:nvSpPr>
          <p:cNvPr id="9" name="文本框 62"/>
          <p:cNvSpPr txBox="1"/>
          <p:nvPr/>
        </p:nvSpPr>
        <p:spPr>
          <a:xfrm>
            <a:off x="867318" y="5405252"/>
            <a:ext cx="10931391" cy="858377"/>
          </a:xfrm>
          <a:prstGeom prst="rect">
            <a:avLst/>
          </a:prstGeom>
          <a:noFill/>
        </p:spPr>
        <p:txBody>
          <a:bodyPr wrap="square" rtlCol="0">
            <a:spAutoFit/>
          </a:bodyPr>
          <a:lstStyle/>
          <a:p>
            <a:pPr>
              <a:lnSpc>
                <a:spcPct val="150000"/>
              </a:lnSpc>
            </a:pPr>
            <a:r>
              <a:rPr lang="zh-CN" altLang="en-US" dirty="0">
                <a:cs typeface="+mn-ea"/>
                <a:sym typeface="+mn-lt"/>
              </a:rPr>
              <a:t>◇ 培养学生能够根据老年人实际情况提供服务沟通， 并通过具有恰当有效的沟通服务</a:t>
            </a:r>
            <a:r>
              <a:rPr lang="zh-CN" altLang="en-US" dirty="0" smtClean="0">
                <a:cs typeface="+mn-ea"/>
                <a:sym typeface="+mn-lt"/>
              </a:rPr>
              <a:t>解决问题</a:t>
            </a:r>
            <a:r>
              <a:rPr lang="zh-CN" altLang="en-US" dirty="0">
                <a:cs typeface="+mn-ea"/>
                <a:sym typeface="+mn-lt"/>
              </a:rPr>
              <a:t>的能力。</a:t>
            </a:r>
          </a:p>
          <a:p>
            <a:pPr>
              <a:lnSpc>
                <a:spcPct val="150000"/>
              </a:lnSpc>
            </a:pPr>
            <a:r>
              <a:rPr lang="zh-CN" altLang="en-US" dirty="0">
                <a:cs typeface="+mn-ea"/>
                <a:sym typeface="+mn-lt"/>
              </a:rPr>
              <a:t>◇ 善于使用沟通技巧提供高质量的家庭和居家养老服务。</a:t>
            </a:r>
          </a:p>
        </p:txBody>
      </p:sp>
    </p:spTree>
    <p:extLst>
      <p:ext uri="{BB962C8B-B14F-4D97-AF65-F5344CB8AC3E}">
        <p14:creationId xmlns:p14="http://schemas.microsoft.com/office/powerpoint/2010/main" val="173638047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4445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一、家庭养老的背景和概念</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020560"/>
            <a:ext cx="11054246" cy="461664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a:t>
            </a:r>
            <a:r>
              <a:rPr lang="zh-CN" altLang="en-US" sz="1400" dirty="0">
                <a:solidFill>
                  <a:srgbClr val="221E1F"/>
                </a:solidFill>
                <a:latin typeface="Adobe 宋体 Std L" panose="02020300000000000000" pitchFamily="18" charset="-122"/>
                <a:ea typeface="Adobe 宋体 Std L" panose="02020300000000000000" pitchFamily="18" charset="-122"/>
              </a:rPr>
              <a:t>养老的概念</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家庭养老是中国传统的养老模式， 是“在家养老” 和“子女养老” 两种形式的结合</a:t>
            </a:r>
            <a:r>
              <a:rPr lang="zh-CN" altLang="en-US" sz="1400" dirty="0" smtClean="0">
                <a:solidFill>
                  <a:srgbClr val="221E1F"/>
                </a:solidFill>
                <a:latin typeface="Adobe 宋体 Std L" panose="02020300000000000000" pitchFamily="18" charset="-122"/>
                <a:ea typeface="Adobe 宋体 Std L" panose="02020300000000000000" pitchFamily="18" charset="-122"/>
              </a:rPr>
              <a:t>，是</a:t>
            </a:r>
            <a:r>
              <a:rPr lang="zh-CN" altLang="en-US" sz="1400" dirty="0">
                <a:solidFill>
                  <a:srgbClr val="221E1F"/>
                </a:solidFill>
                <a:latin typeface="Adobe 宋体 Std L" panose="02020300000000000000" pitchFamily="18" charset="-122"/>
                <a:ea typeface="Adobe 宋体 Std L" panose="02020300000000000000" pitchFamily="18" charset="-122"/>
              </a:rPr>
              <a:t>指养老支持力量主要来自配偶和儿女的养老模式。老人居住在家庭中， 主要由有血缘</a:t>
            </a:r>
            <a:r>
              <a:rPr lang="zh-CN" altLang="en-US" sz="1400" dirty="0" smtClean="0">
                <a:solidFill>
                  <a:srgbClr val="221E1F"/>
                </a:solidFill>
                <a:latin typeface="Adobe 宋体 Std L" panose="02020300000000000000" pitchFamily="18" charset="-122"/>
                <a:ea typeface="Adobe 宋体 Std L" panose="02020300000000000000" pitchFamily="18" charset="-122"/>
              </a:rPr>
              <a:t>关系</a:t>
            </a:r>
            <a:r>
              <a:rPr lang="zh-CN" altLang="en-US" sz="1400" dirty="0">
                <a:solidFill>
                  <a:srgbClr val="221E1F"/>
                </a:solidFill>
                <a:latin typeface="Adobe 宋体 Std L" panose="02020300000000000000" pitchFamily="18" charset="-122"/>
                <a:ea typeface="Adobe 宋体 Std L" panose="02020300000000000000" pitchFamily="18" charset="-122"/>
              </a:rPr>
              <a:t>的家庭成员对老年人提供赡养服务， 包括经济上的赡养、生活上的照顾和情感上的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交流三</a:t>
            </a:r>
            <a:r>
              <a:rPr lang="zh-CN" altLang="en-US" sz="1400" dirty="0">
                <a:solidFill>
                  <a:srgbClr val="221E1F"/>
                </a:solidFill>
                <a:latin typeface="Adobe 宋体 Std L" panose="02020300000000000000" pitchFamily="18" charset="-122"/>
                <a:ea typeface="Adobe 宋体 Std L" panose="02020300000000000000" pitchFamily="18" charset="-122"/>
              </a:rPr>
              <a:t>个方面。这种方式适合不愿意脱离熟悉环境， 且子女有经济能力、照顾精力和照顾</a:t>
            </a:r>
            <a:r>
              <a:rPr lang="zh-CN" altLang="en-US" sz="1400" dirty="0" smtClean="0">
                <a:solidFill>
                  <a:srgbClr val="221E1F"/>
                </a:solidFill>
                <a:latin typeface="Adobe 宋体 Std L" panose="02020300000000000000" pitchFamily="18" charset="-122"/>
                <a:ea typeface="Adobe 宋体 Std L" panose="02020300000000000000" pitchFamily="18" charset="-122"/>
              </a:rPr>
              <a:t>时间的</a:t>
            </a:r>
            <a:r>
              <a:rPr lang="zh-CN" altLang="en-US" sz="1400" dirty="0">
                <a:solidFill>
                  <a:srgbClr val="221E1F"/>
                </a:solidFill>
                <a:latin typeface="Adobe 宋体 Std L" panose="02020300000000000000" pitchFamily="18" charset="-122"/>
                <a:ea typeface="Adobe 宋体 Std L" panose="02020300000000000000" pitchFamily="18" charset="-122"/>
              </a:rPr>
              <a:t>老年人， 或是高龄老年人和对到养老院或者护理院养老存在着一定偏见和顾虑的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a:t>
            </a:r>
            <a:r>
              <a:rPr lang="zh-CN" altLang="en-US" sz="1400" dirty="0">
                <a:solidFill>
                  <a:srgbClr val="221E1F"/>
                </a:solidFill>
                <a:latin typeface="Adobe 宋体 Std L" panose="02020300000000000000" pitchFamily="18" charset="-122"/>
                <a:ea typeface="Adobe 宋体 Std L" panose="02020300000000000000" pitchFamily="18" charset="-122"/>
              </a:rPr>
              <a:t>养老的背景</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中国传统家庭文化观念和社会伦理观念</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中国</a:t>
            </a:r>
            <a:r>
              <a:rPr lang="zh-CN" altLang="en-US" sz="1400" dirty="0">
                <a:solidFill>
                  <a:srgbClr val="221E1F"/>
                </a:solidFill>
                <a:latin typeface="Adobe 宋体 Std L" panose="02020300000000000000" pitchFamily="18" charset="-122"/>
                <a:ea typeface="Adobe 宋体 Std L" panose="02020300000000000000" pitchFamily="18" charset="-122"/>
              </a:rPr>
              <a:t>自古以来就有“养儿防老” “孝顺” 等传统伦理观念。“养儿防老” 是中国</a:t>
            </a:r>
            <a:r>
              <a:rPr lang="zh-CN" altLang="en-US" sz="1400" dirty="0" smtClean="0">
                <a:solidFill>
                  <a:srgbClr val="221E1F"/>
                </a:solidFill>
                <a:latin typeface="Adobe 宋体 Std L" panose="02020300000000000000" pitchFamily="18" charset="-122"/>
                <a:ea typeface="Adobe 宋体 Std L" panose="02020300000000000000" pitchFamily="18" charset="-122"/>
              </a:rPr>
              <a:t>传统养老</a:t>
            </a:r>
            <a:r>
              <a:rPr lang="zh-CN" altLang="en-US" sz="1400" dirty="0">
                <a:solidFill>
                  <a:srgbClr val="221E1F"/>
                </a:solidFill>
                <a:latin typeface="Adobe 宋体 Std L" panose="02020300000000000000" pitchFamily="18" charset="-122"/>
                <a:ea typeface="Adobe 宋体 Std L" panose="02020300000000000000" pitchFamily="18" charset="-122"/>
              </a:rPr>
              <a:t>方式的基本特征， 传统家庭一般通过生养子女来解决他们的养老问题， 并且更多的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是指</a:t>
            </a:r>
            <a:r>
              <a:rPr lang="zh-CN" altLang="en-US" sz="1400" dirty="0">
                <a:solidFill>
                  <a:srgbClr val="221E1F"/>
                </a:solidFill>
                <a:latin typeface="Adobe 宋体 Std L" panose="02020300000000000000" pitchFamily="18" charset="-122"/>
                <a:ea typeface="Adobe 宋体 Std L" panose="02020300000000000000" pitchFamily="18" charset="-122"/>
              </a:rPr>
              <a:t>来自儿子的赡养。中国宪法规定： “父母有抚养教育子女的义务， 成年子女有赡养</a:t>
            </a:r>
            <a:r>
              <a:rPr lang="zh-CN" altLang="en-US" sz="1400" dirty="0" smtClean="0">
                <a:solidFill>
                  <a:srgbClr val="221E1F"/>
                </a:solidFill>
                <a:latin typeface="Adobe 宋体 Std L" panose="02020300000000000000" pitchFamily="18" charset="-122"/>
                <a:ea typeface="Adobe 宋体 Std L" panose="02020300000000000000" pitchFamily="18" charset="-122"/>
              </a:rPr>
              <a:t>扶助父母</a:t>
            </a:r>
            <a:r>
              <a:rPr lang="zh-CN" altLang="en-US" sz="1400" dirty="0">
                <a:solidFill>
                  <a:srgbClr val="221E1F"/>
                </a:solidFill>
                <a:latin typeface="Adobe 宋体 Std L" panose="02020300000000000000" pitchFamily="18" charset="-122"/>
                <a:ea typeface="Adobe 宋体 Std L" panose="02020300000000000000" pitchFamily="18" charset="-122"/>
              </a:rPr>
              <a:t>的义务。” 这是对东方反哺模式的法律解说</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另外</a:t>
            </a:r>
            <a:r>
              <a:rPr lang="zh-CN" altLang="en-US" sz="1400" dirty="0">
                <a:solidFill>
                  <a:srgbClr val="221E1F"/>
                </a:solidFill>
                <a:latin typeface="Adobe 宋体 Std L" panose="02020300000000000000" pitchFamily="18" charset="-122"/>
                <a:ea typeface="Adobe 宋体 Std L" panose="02020300000000000000" pitchFamily="18" charset="-122"/>
              </a:rPr>
              <a:t>， 中国几千年来社会伦理的核心就是“孝”。在儒家思想中， “孝” 是社会</a:t>
            </a:r>
            <a:r>
              <a:rPr lang="zh-CN" altLang="en-US" sz="1400" dirty="0" smtClean="0">
                <a:solidFill>
                  <a:srgbClr val="221E1F"/>
                </a:solidFill>
                <a:latin typeface="Adobe 宋体 Std L" panose="02020300000000000000" pitchFamily="18" charset="-122"/>
                <a:ea typeface="Adobe 宋体 Std L" panose="02020300000000000000" pitchFamily="18" charset="-122"/>
              </a:rPr>
              <a:t>伦理道德</a:t>
            </a:r>
            <a:r>
              <a:rPr lang="zh-CN" altLang="en-US" sz="1400" dirty="0">
                <a:solidFill>
                  <a:srgbClr val="221E1F"/>
                </a:solidFill>
                <a:latin typeface="Adobe 宋体 Std L" panose="02020300000000000000" pitchFamily="18" charset="-122"/>
                <a:ea typeface="Adobe 宋体 Std L" panose="02020300000000000000" pitchFamily="18" charset="-122"/>
              </a:rPr>
              <a:t>的核心， 一个人只有对父母孝顺， 才会对君主和国家忠诚。因此也有了“百善孝</a:t>
            </a:r>
            <a:r>
              <a:rPr lang="zh-CN" altLang="en-US" sz="1400" dirty="0" smtClean="0">
                <a:solidFill>
                  <a:srgbClr val="221E1F"/>
                </a:solidFill>
                <a:latin typeface="Adobe 宋体 Std L" panose="02020300000000000000" pitchFamily="18" charset="-122"/>
                <a:ea typeface="Adobe 宋体 Std L" panose="02020300000000000000" pitchFamily="18" charset="-122"/>
              </a:rPr>
              <a:t>为先</a:t>
            </a:r>
            <a:r>
              <a:rPr lang="zh-CN" altLang="en-US" sz="1400" dirty="0">
                <a:solidFill>
                  <a:srgbClr val="221E1F"/>
                </a:solidFill>
                <a:latin typeface="Adobe 宋体 Std L" panose="02020300000000000000" pitchFamily="18" charset="-122"/>
                <a:ea typeface="Adobe 宋体 Std L" panose="02020300000000000000" pitchFamily="18" charset="-122"/>
              </a:rPr>
              <a:t>” “孝悌” 等儒家伦理道德的核心思想</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正</a:t>
            </a:r>
            <a:r>
              <a:rPr lang="zh-CN" altLang="en-US" sz="1400" dirty="0">
                <a:solidFill>
                  <a:srgbClr val="221E1F"/>
                </a:solidFill>
                <a:latin typeface="Adobe 宋体 Std L" panose="02020300000000000000" pitchFamily="18" charset="-122"/>
                <a:ea typeface="Adobe 宋体 Std L" panose="02020300000000000000" pitchFamily="18" charset="-122"/>
              </a:rPr>
              <a:t>因为这种“孝” 文化使得中国人都自觉认同家庭成员对长辈的养老责任， 晚辈</a:t>
            </a:r>
            <a:r>
              <a:rPr lang="zh-CN" altLang="en-US" sz="1400" dirty="0" smtClean="0">
                <a:solidFill>
                  <a:srgbClr val="221E1F"/>
                </a:solidFill>
                <a:latin typeface="Adobe 宋体 Std L" panose="02020300000000000000" pitchFamily="18" charset="-122"/>
                <a:ea typeface="Adobe 宋体 Std L" panose="02020300000000000000" pitchFamily="18" charset="-122"/>
              </a:rPr>
              <a:t>服侍长辈</a:t>
            </a:r>
            <a:r>
              <a:rPr lang="zh-CN" altLang="en-US" sz="1400" dirty="0">
                <a:solidFill>
                  <a:srgbClr val="221E1F"/>
                </a:solidFill>
                <a:latin typeface="Adobe 宋体 Std L" panose="02020300000000000000" pitchFamily="18" charset="-122"/>
                <a:ea typeface="Adobe 宋体 Std L" panose="02020300000000000000" pitchFamily="18" charset="-122"/>
              </a:rPr>
              <a:t>不仅是责任与义务， 还是一件光荣的事情， 从而使家庭养老这种养老方式成为当前</a:t>
            </a:r>
            <a:r>
              <a:rPr lang="zh-CN" altLang="en-US" sz="1400" dirty="0" smtClean="0">
                <a:solidFill>
                  <a:srgbClr val="221E1F"/>
                </a:solidFill>
                <a:latin typeface="Adobe 宋体 Std L" panose="02020300000000000000" pitchFamily="18" charset="-122"/>
                <a:ea typeface="Adobe 宋体 Std L" panose="02020300000000000000" pitchFamily="18" charset="-122"/>
              </a:rPr>
              <a:t>普遍</a:t>
            </a:r>
            <a:r>
              <a:rPr lang="zh-CN" altLang="en-US" sz="1400" dirty="0">
                <a:solidFill>
                  <a:srgbClr val="221E1F"/>
                </a:solidFill>
                <a:latin typeface="Adobe 宋体 Std L" panose="02020300000000000000" pitchFamily="18" charset="-122"/>
                <a:ea typeface="Adobe 宋体 Std L" panose="02020300000000000000" pitchFamily="18" charset="-122"/>
              </a:rPr>
              <a:t>养老模式的一种。</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a:solidFill>
                  <a:srgbClr val="C00000"/>
                </a:solidFill>
                <a:latin typeface="方正准圆_GBK" pitchFamily="65" charset="-122"/>
                <a:ea typeface="方正准圆_GBK" pitchFamily="65" charset="-122"/>
              </a:rPr>
              <a:t>任务一　认识家庭养老</a:t>
            </a:r>
          </a:p>
        </p:txBody>
      </p:sp>
    </p:spTree>
    <p:extLst>
      <p:ext uri="{BB962C8B-B14F-4D97-AF65-F5344CB8AC3E}">
        <p14:creationId xmlns:p14="http://schemas.microsoft.com/office/powerpoint/2010/main" val="383202690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400001"/>
            <a:ext cx="11054246" cy="2031325"/>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我国多种养老模式并存的社会背景。中华人民共和国成立后， 我国提出了社会</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a:t>
            </a:r>
            <a:r>
              <a:rPr lang="zh-CN" altLang="en-US" sz="1400" dirty="0">
                <a:solidFill>
                  <a:srgbClr val="221E1F"/>
                </a:solidFill>
                <a:latin typeface="Adobe 宋体 Std L" panose="02020300000000000000" pitchFamily="18" charset="-122"/>
                <a:ea typeface="Adobe 宋体 Std L" panose="02020300000000000000" pitchFamily="18" charset="-122"/>
              </a:rPr>
              <a:t>模式， 但是这种模式发展时间较短， 社会养老保障制度还在摸索和完善阶段， 社会</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养老金</a:t>
            </a:r>
            <a:r>
              <a:rPr lang="zh-CN" altLang="en-US" sz="1400" dirty="0">
                <a:solidFill>
                  <a:srgbClr val="221E1F"/>
                </a:solidFill>
                <a:latin typeface="Adobe 宋体 Std L" panose="02020300000000000000" pitchFamily="18" charset="-122"/>
                <a:ea typeface="Adobe 宋体 Std L" panose="02020300000000000000" pitchFamily="18" charset="-122"/>
              </a:rPr>
              <a:t>的给付标准比较低， 特别是农村地区的养老保障基本依靠家庭养老。另外， 社会养老</a:t>
            </a:r>
            <a:r>
              <a:rPr lang="zh-CN" altLang="en-US" sz="1400" dirty="0" smtClean="0">
                <a:solidFill>
                  <a:srgbClr val="221E1F"/>
                </a:solidFill>
                <a:latin typeface="Adobe 宋体 Std L" panose="02020300000000000000" pitchFamily="18" charset="-122"/>
                <a:ea typeface="Adobe 宋体 Std L" panose="02020300000000000000" pitchFamily="18" charset="-122"/>
              </a:rPr>
              <a:t>需要</a:t>
            </a:r>
            <a:r>
              <a:rPr lang="zh-CN" altLang="en-US" sz="1400" dirty="0">
                <a:solidFill>
                  <a:srgbClr val="221E1F"/>
                </a:solidFill>
                <a:latin typeface="Adobe 宋体 Std L" panose="02020300000000000000" pitchFamily="18" charset="-122"/>
                <a:ea typeface="Adobe 宋体 Std L" panose="02020300000000000000" pitchFamily="18" charset="-122"/>
              </a:rPr>
              <a:t>的养老专业人员严重不足， 养老的硬件设施也跟不上当前老年人的需要， 不能满足</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个性化、差异化的养老需求。显然， 完全依靠社会养老是不可行的， 家庭养老能够</a:t>
            </a:r>
            <a:r>
              <a:rPr lang="zh-CN" altLang="en-US" sz="1400" dirty="0" smtClean="0">
                <a:solidFill>
                  <a:srgbClr val="221E1F"/>
                </a:solidFill>
                <a:latin typeface="Adobe 宋体 Std L" panose="02020300000000000000" pitchFamily="18" charset="-122"/>
                <a:ea typeface="Adobe 宋体 Std L" panose="02020300000000000000" pitchFamily="18" charset="-122"/>
              </a:rPr>
              <a:t>缓解社会</a:t>
            </a:r>
            <a:r>
              <a:rPr lang="zh-CN" altLang="en-US" sz="1400" dirty="0">
                <a:solidFill>
                  <a:srgbClr val="221E1F"/>
                </a:solidFill>
                <a:latin typeface="Adobe 宋体 Std L" panose="02020300000000000000" pitchFamily="18" charset="-122"/>
                <a:ea typeface="Adobe 宋体 Std L" panose="02020300000000000000" pitchFamily="18" charset="-122"/>
              </a:rPr>
              <a:t>养老的压力， 从经济上来说， 奉养老年人的费用是代与代之间的经济转移， 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抚养</a:t>
            </a:r>
            <a:r>
              <a:rPr lang="zh-CN" altLang="en-US" sz="1400" dirty="0">
                <a:solidFill>
                  <a:srgbClr val="221E1F"/>
                </a:solidFill>
                <a:latin typeface="Adobe 宋体 Std L" panose="02020300000000000000" pitchFamily="18" charset="-122"/>
                <a:ea typeface="Adobe 宋体 Std L" panose="02020300000000000000" pitchFamily="18" charset="-122"/>
              </a:rPr>
              <a:t>孩子长大成人， 当父母老后孩子负担老人患病时的经济需求和生活需求， 这种家庭</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养老的</a:t>
            </a:r>
            <a:r>
              <a:rPr lang="zh-CN" altLang="en-US" sz="1400" dirty="0">
                <a:solidFill>
                  <a:srgbClr val="221E1F"/>
                </a:solidFill>
                <a:latin typeface="Adobe 宋体 Std L" panose="02020300000000000000" pitchFamily="18" charset="-122"/>
                <a:ea typeface="Adobe 宋体 Std L" panose="02020300000000000000" pitchFamily="18" charset="-122"/>
              </a:rPr>
              <a:t>经济供养能够弥补社会养老保障的不足之处。因此， 在当前形势下， 我国的养老政策</a:t>
            </a:r>
            <a:r>
              <a:rPr lang="zh-CN" altLang="en-US" sz="1400" dirty="0" smtClean="0">
                <a:solidFill>
                  <a:srgbClr val="221E1F"/>
                </a:solidFill>
                <a:latin typeface="Adobe 宋体 Std L" panose="02020300000000000000" pitchFamily="18" charset="-122"/>
                <a:ea typeface="Adobe 宋体 Std L" panose="02020300000000000000" pitchFamily="18" charset="-122"/>
              </a:rPr>
              <a:t>还是</a:t>
            </a:r>
            <a:r>
              <a:rPr lang="zh-CN" altLang="en-US" sz="1400" dirty="0">
                <a:solidFill>
                  <a:srgbClr val="221E1F"/>
                </a:solidFill>
                <a:latin typeface="Adobe 宋体 Std L" panose="02020300000000000000" pitchFamily="18" charset="-122"/>
                <a:ea typeface="Adobe 宋体 Std L" panose="02020300000000000000" pitchFamily="18" charset="-122"/>
              </a:rPr>
              <a:t>以家庭养老为主， 辅以社会养老等多种形式的养老方式。</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6" name="文本框 2">
            <a:extLst>
              <a:ext uri="{FF2B5EF4-FFF2-40B4-BE49-F238E27FC236}">
                <a16:creationId xmlns="" xmlns:a16="http://schemas.microsoft.com/office/drawing/2014/main" id="{8FF45739-E9BA-7E83-93BC-781D5B5F48CC}"/>
              </a:ext>
            </a:extLst>
          </p:cNvPr>
          <p:cNvSpPr txBox="1"/>
          <p:nvPr/>
        </p:nvSpPr>
        <p:spPr>
          <a:xfrm>
            <a:off x="682125" y="3705097"/>
            <a:ext cx="11054246" cy="300082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随着社会发展， 家庭养老的老人之间也有不同的状况， 我们大致将其归纳为</a:t>
            </a:r>
            <a:r>
              <a:rPr lang="zh-CN" altLang="en-US" sz="1400" dirty="0" smtClean="0">
                <a:solidFill>
                  <a:srgbClr val="221E1F"/>
                </a:solidFill>
                <a:latin typeface="Adobe 宋体 Std L" panose="02020300000000000000" pitchFamily="18" charset="-122"/>
                <a:ea typeface="Adobe 宋体 Std L" panose="02020300000000000000" pitchFamily="18" charset="-122"/>
              </a:rPr>
              <a:t>以下几种</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失</a:t>
            </a:r>
            <a:r>
              <a:rPr lang="zh-CN" altLang="en-US" sz="1400" dirty="0">
                <a:solidFill>
                  <a:srgbClr val="221E1F"/>
                </a:solidFill>
                <a:latin typeface="Adobe 宋体 Std L" panose="02020300000000000000" pitchFamily="18" charset="-122"/>
                <a:ea typeface="Adobe 宋体 Std L" panose="02020300000000000000" pitchFamily="18" charset="-122"/>
              </a:rPr>
              <a:t>独老人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失独老人是指因各种原因失去自己养育的独生子女， 且没有其他子女的老年人， 既可以指一对夫妻， 也可以指独身老年人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中国</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 世纪</a:t>
            </a:r>
            <a:r>
              <a:rPr lang="en-US" altLang="zh-CN" sz="1400" dirty="0" smtClean="0">
                <a:solidFill>
                  <a:srgbClr val="221E1F"/>
                </a:solidFill>
                <a:latin typeface="Adobe 宋体 Std L" panose="02020300000000000000" pitchFamily="18" charset="-122"/>
                <a:ea typeface="Adobe 宋体 Std L" panose="02020300000000000000" pitchFamily="18" charset="-122"/>
              </a:rPr>
              <a:t>80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年代开始实施计划生育。肖爸爸和肖妈妈只有小肖一个</a:t>
            </a:r>
            <a:r>
              <a:rPr lang="zh-CN" altLang="en-US" sz="1400" dirty="0" smtClean="0">
                <a:solidFill>
                  <a:srgbClr val="221E1F"/>
                </a:solidFill>
                <a:latin typeface="Adobe 宋体 Std L" panose="02020300000000000000" pitchFamily="18" charset="-122"/>
                <a:ea typeface="Adobe 宋体 Std L" panose="02020300000000000000" pitchFamily="18" charset="-122"/>
              </a:rPr>
              <a:t>女儿</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18</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岁那年小肖由于车祸身亡。肖爸爸和肖妈妈因为年纪大没有再要第二胎。但是</a:t>
            </a:r>
            <a:r>
              <a:rPr lang="zh-CN" altLang="en-US" sz="1400" dirty="0" smtClean="0">
                <a:solidFill>
                  <a:srgbClr val="221E1F"/>
                </a:solidFill>
                <a:latin typeface="Adobe 宋体 Std L" panose="02020300000000000000" pitchFamily="18" charset="-122"/>
                <a:ea typeface="Adobe 宋体 Std L" panose="02020300000000000000" pitchFamily="18" charset="-122"/>
              </a:rPr>
              <a:t>，最近</a:t>
            </a:r>
            <a:r>
              <a:rPr lang="zh-CN" altLang="en-US" sz="1400" dirty="0">
                <a:solidFill>
                  <a:srgbClr val="221E1F"/>
                </a:solidFill>
                <a:latin typeface="Adobe 宋体 Std L" panose="02020300000000000000" pitchFamily="18" charset="-122"/>
                <a:ea typeface="Adobe 宋体 Std L" panose="02020300000000000000" pitchFamily="18" charset="-122"/>
              </a:rPr>
              <a:t>肖妈妈越来越难以忍受失去孩子的痛苦， 想不管通过什么方法哪怕被人嘲笑也要</a:t>
            </a:r>
            <a:r>
              <a:rPr lang="zh-CN" altLang="en-US" sz="1400" dirty="0" smtClean="0">
                <a:solidFill>
                  <a:srgbClr val="221E1F"/>
                </a:solidFill>
                <a:latin typeface="Adobe 宋体 Std L" panose="02020300000000000000" pitchFamily="18" charset="-122"/>
                <a:ea typeface="Adobe 宋体 Std L" panose="02020300000000000000" pitchFamily="18" charset="-122"/>
              </a:rPr>
              <a:t>再生一</a:t>
            </a:r>
            <a:r>
              <a:rPr lang="zh-CN" altLang="en-US" sz="1400" dirty="0">
                <a:solidFill>
                  <a:srgbClr val="221E1F"/>
                </a:solidFill>
                <a:latin typeface="Adobe 宋体 Std L" panose="02020300000000000000" pitchFamily="18" charset="-122"/>
                <a:ea typeface="Adobe 宋体 Std L" panose="02020300000000000000" pitchFamily="18" charset="-122"/>
              </a:rPr>
              <a:t>个孩子。肖爸爸却认为再生一个孩子恐怕没有精力陪这个孩子长大。</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在中国， 大部分家庭都只有一个子女， 当子女发生意外后， 父母又没有其他子女</a:t>
            </a:r>
            <a:r>
              <a:rPr lang="zh-CN" altLang="en-US" sz="1400" dirty="0" smtClean="0">
                <a:solidFill>
                  <a:srgbClr val="221E1F"/>
                </a:solidFill>
                <a:latin typeface="Adobe 宋体 Std L" panose="02020300000000000000" pitchFamily="18" charset="-122"/>
                <a:ea typeface="Adobe 宋体 Std L" panose="02020300000000000000" pitchFamily="18" charset="-122"/>
              </a:rPr>
              <a:t>赡养</a:t>
            </a:r>
            <a:r>
              <a:rPr lang="zh-CN" altLang="en-US" sz="1400" dirty="0">
                <a:solidFill>
                  <a:srgbClr val="221E1F"/>
                </a:solidFill>
                <a:latin typeface="Adobe 宋体 Std L" panose="02020300000000000000" pitchFamily="18" charset="-122"/>
                <a:ea typeface="Adobe 宋体 Std L" panose="02020300000000000000" pitchFamily="18" charset="-122"/>
              </a:rPr>
              <a:t>， 类似肖爸爸和肖妈妈这种家庭在中国被称为失独家庭。</a:t>
            </a:r>
            <a:r>
              <a:rPr lang="en-US" altLang="zh-CN" sz="1400" dirty="0" smtClean="0">
                <a:solidFill>
                  <a:srgbClr val="221E1F"/>
                </a:solidFill>
                <a:latin typeface="Adobe 宋体 Std L" panose="02020300000000000000" pitchFamily="18" charset="-122"/>
                <a:ea typeface="Adobe 宋体 Std L" panose="02020300000000000000" pitchFamily="18" charset="-122"/>
              </a:rPr>
              <a:t>《2010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中国卫生年鉴</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统计</a:t>
            </a:r>
            <a:r>
              <a:rPr lang="zh-CN" altLang="en-US" sz="1400" dirty="0" smtClean="0">
                <a:solidFill>
                  <a:srgbClr val="221E1F"/>
                </a:solidFill>
                <a:latin typeface="Adobe 宋体 Std L" panose="02020300000000000000" pitchFamily="18" charset="-122"/>
                <a:ea typeface="Adobe 宋体 Std L" panose="02020300000000000000" pitchFamily="18" charset="-122"/>
              </a:rPr>
              <a:t>，目前</a:t>
            </a:r>
            <a:r>
              <a:rPr lang="zh-CN" altLang="en-US" sz="1400" dirty="0">
                <a:solidFill>
                  <a:srgbClr val="221E1F"/>
                </a:solidFill>
                <a:latin typeface="Adobe 宋体 Std L" panose="02020300000000000000" pitchFamily="18" charset="-122"/>
                <a:ea typeface="Adobe 宋体 Std L" panose="02020300000000000000" pitchFamily="18" charset="-122"/>
              </a:rPr>
              <a:t>中国</a:t>
            </a:r>
            <a:r>
              <a:rPr lang="zh-CN" altLang="en-US" sz="1400" dirty="0" smtClean="0">
                <a:solidFill>
                  <a:srgbClr val="221E1F"/>
                </a:solidFill>
                <a:latin typeface="Adobe 宋体 Std L" panose="02020300000000000000" pitchFamily="18" charset="-122"/>
                <a:ea typeface="Adobe 宋体 Std L" panose="02020300000000000000" pitchFamily="18" charset="-122"/>
              </a:rPr>
              <a:t>有</a:t>
            </a:r>
            <a:r>
              <a:rPr lang="en-US" altLang="zh-CN" sz="1400" dirty="0" smtClean="0">
                <a:solidFill>
                  <a:srgbClr val="221E1F"/>
                </a:solidFill>
                <a:latin typeface="Adobe 宋体 Std L" panose="02020300000000000000" pitchFamily="18" charset="-122"/>
                <a:ea typeface="Adobe 宋体 Std L" panose="02020300000000000000" pitchFamily="18" charset="-122"/>
              </a:rPr>
              <a:t>100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万失独家庭， 并且每年</a:t>
            </a:r>
            <a:r>
              <a:rPr lang="zh-CN" altLang="en-US" sz="1400" dirty="0" smtClean="0">
                <a:solidFill>
                  <a:srgbClr val="221E1F"/>
                </a:solidFill>
                <a:latin typeface="Adobe 宋体 Std L" panose="02020300000000000000" pitchFamily="18" charset="-122"/>
                <a:ea typeface="Adobe 宋体 Std L" panose="02020300000000000000" pitchFamily="18" charset="-122"/>
              </a:rPr>
              <a:t>以</a:t>
            </a:r>
            <a:r>
              <a:rPr lang="en-US" altLang="zh-CN" sz="1400" dirty="0" smtClean="0">
                <a:solidFill>
                  <a:srgbClr val="221E1F"/>
                </a:solidFill>
                <a:latin typeface="Adobe 宋体 Std L" panose="02020300000000000000" pitchFamily="18" charset="-122"/>
                <a:ea typeface="Adobe 宋体 Std L" panose="02020300000000000000" pitchFamily="18" charset="-122"/>
              </a:rPr>
              <a:t>7.6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万个家庭的速度不断增加， 这些老年人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后续的</a:t>
            </a:r>
            <a:r>
              <a:rPr lang="zh-CN" altLang="en-US" sz="1400" dirty="0">
                <a:solidFill>
                  <a:srgbClr val="221E1F"/>
                </a:solidFill>
                <a:latin typeface="Adobe 宋体 Std L" panose="02020300000000000000" pitchFamily="18" charset="-122"/>
                <a:ea typeface="Adobe 宋体 Std L" panose="02020300000000000000" pitchFamily="18" charset="-122"/>
              </a:rPr>
              <a:t>养老问题将是当前社会一大急需解决的难题。</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7" name="文本框 1">
            <a:extLst>
              <a:ext uri="{FF2B5EF4-FFF2-40B4-BE49-F238E27FC236}">
                <a16:creationId xmlns="" xmlns:a16="http://schemas.microsoft.com/office/drawing/2014/main" id="{5263DC9B-3D8F-19CA-605A-141B5E847747}"/>
              </a:ext>
            </a:extLst>
          </p:cNvPr>
          <p:cNvSpPr txBox="1"/>
          <p:nvPr/>
        </p:nvSpPr>
        <p:spPr>
          <a:xfrm>
            <a:off x="682125" y="303082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二、家庭养老老人的类别</a:t>
            </a:r>
          </a:p>
        </p:txBody>
      </p:sp>
    </p:spTree>
    <p:extLst>
      <p:ext uri="{BB962C8B-B14F-4D97-AF65-F5344CB8AC3E}">
        <p14:creationId xmlns:p14="http://schemas.microsoft.com/office/powerpoint/2010/main" val="267522256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325050"/>
            <a:ext cx="11054246" cy="623247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空巢</a:t>
            </a:r>
            <a:r>
              <a:rPr lang="zh-CN" altLang="en-US" sz="1400" dirty="0">
                <a:solidFill>
                  <a:srgbClr val="221E1F"/>
                </a:solidFill>
                <a:latin typeface="Adobe 宋体 Std L" panose="02020300000000000000" pitchFamily="18" charset="-122"/>
                <a:ea typeface="Adobe 宋体 Std L" panose="02020300000000000000" pitchFamily="18" charset="-122"/>
              </a:rPr>
              <a:t>老人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空巢老人是指没有子女照顾、单身独居或夫妻双居的老年人， 这些老人独居的原因</a:t>
            </a:r>
            <a:r>
              <a:rPr lang="zh-CN" altLang="en-US" sz="1400" dirty="0" smtClean="0">
                <a:solidFill>
                  <a:srgbClr val="221E1F"/>
                </a:solidFill>
                <a:latin typeface="Adobe 宋体 Std L" panose="02020300000000000000" pitchFamily="18" charset="-122"/>
                <a:ea typeface="Adobe 宋体 Std L" panose="02020300000000000000" pitchFamily="18" charset="-122"/>
              </a:rPr>
              <a:t>分为</a:t>
            </a:r>
            <a:r>
              <a:rPr lang="zh-CN" altLang="en-US" sz="1400" dirty="0">
                <a:solidFill>
                  <a:srgbClr val="221E1F"/>
                </a:solidFill>
                <a:latin typeface="Adobe 宋体 Std L" panose="02020300000000000000" pitchFamily="18" charset="-122"/>
                <a:ea typeface="Adobe 宋体 Std L" panose="02020300000000000000" pitchFamily="18" charset="-122"/>
              </a:rPr>
              <a:t>三种情况： 一是无儿无女无老伴的孤寡老人； 另一种是有子女但与其分开单住的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还有一种就是儿女远在外地， 不得已寂守空巢的老年人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。随着</a:t>
            </a:r>
            <a:r>
              <a:rPr lang="zh-CN" altLang="en-US" sz="1400" dirty="0">
                <a:solidFill>
                  <a:srgbClr val="221E1F"/>
                </a:solidFill>
                <a:latin typeface="Adobe 宋体 Std L" panose="02020300000000000000" pitchFamily="18" charset="-122"/>
                <a:ea typeface="Adobe 宋体 Std L" panose="02020300000000000000" pitchFamily="18" charset="-122"/>
              </a:rPr>
              <a:t>老年人口的增加和我国社会、经济结构的不断变化， </a:t>
            </a:r>
            <a:r>
              <a:rPr lang="en-US" altLang="zh-CN" sz="1400" dirty="0" smtClean="0">
                <a:solidFill>
                  <a:srgbClr val="221E1F"/>
                </a:solidFill>
                <a:latin typeface="Adobe 宋体 Std L" panose="02020300000000000000" pitchFamily="18" charset="-122"/>
                <a:ea typeface="Adobe 宋体 Std L" panose="02020300000000000000" pitchFamily="18" charset="-122"/>
              </a:rPr>
              <a:t>2000—2010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这十年间， </a:t>
            </a:r>
            <a:r>
              <a:rPr lang="zh-CN" altLang="en-US" sz="1400" dirty="0" smtClean="0">
                <a:solidFill>
                  <a:srgbClr val="221E1F"/>
                </a:solidFill>
                <a:latin typeface="Adobe 宋体 Std L" panose="02020300000000000000" pitchFamily="18" charset="-122"/>
                <a:ea typeface="Adobe 宋体 Std L" panose="02020300000000000000" pitchFamily="18" charset="-122"/>
              </a:rPr>
              <a:t>我国城镇</a:t>
            </a:r>
            <a:r>
              <a:rPr lang="zh-CN" altLang="en-US" sz="1400" dirty="0">
                <a:solidFill>
                  <a:srgbClr val="221E1F"/>
                </a:solidFill>
                <a:latin typeface="Adobe 宋体 Std L" panose="02020300000000000000" pitchFamily="18" charset="-122"/>
                <a:ea typeface="Adobe 宋体 Std L" panose="02020300000000000000" pitchFamily="18" charset="-122"/>
              </a:rPr>
              <a:t>空巢老人数量</a:t>
            </a:r>
            <a:r>
              <a:rPr lang="zh-CN" altLang="en-US" sz="1400" dirty="0" smtClean="0">
                <a:solidFill>
                  <a:srgbClr val="221E1F"/>
                </a:solidFill>
                <a:latin typeface="Adobe 宋体 Std L" panose="02020300000000000000" pitchFamily="18" charset="-122"/>
                <a:ea typeface="Adobe 宋体 Std L" panose="02020300000000000000" pitchFamily="18" charset="-122"/>
              </a:rPr>
              <a:t>由</a:t>
            </a:r>
            <a:r>
              <a:rPr lang="en-US" altLang="zh-CN" sz="1400" dirty="0" smtClean="0">
                <a:solidFill>
                  <a:srgbClr val="221E1F"/>
                </a:solidFill>
                <a:latin typeface="Adobe 宋体 Std L" panose="02020300000000000000" pitchFamily="18" charset="-122"/>
                <a:ea typeface="Adobe 宋体 Std L" panose="02020300000000000000" pitchFamily="18" charset="-122"/>
              </a:rPr>
              <a:t>42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上升</a:t>
            </a:r>
            <a:r>
              <a:rPr lang="zh-CN" altLang="en-US" sz="1400" dirty="0" smtClean="0">
                <a:solidFill>
                  <a:srgbClr val="221E1F"/>
                </a:solidFill>
                <a:latin typeface="Adobe 宋体 Std L" panose="02020300000000000000" pitchFamily="18" charset="-122"/>
                <a:ea typeface="Adobe 宋体 Std L" panose="02020300000000000000" pitchFamily="18" charset="-122"/>
              </a:rPr>
              <a:t>至</a:t>
            </a:r>
            <a:r>
              <a:rPr lang="en-US" altLang="zh-CN" sz="1400" dirty="0" smtClean="0">
                <a:solidFill>
                  <a:srgbClr val="221E1F"/>
                </a:solidFill>
                <a:latin typeface="Adobe 宋体 Std L" panose="02020300000000000000" pitchFamily="18" charset="-122"/>
                <a:ea typeface="Adobe 宋体 Std L" panose="02020300000000000000" pitchFamily="18" charset="-122"/>
              </a:rPr>
              <a:t>54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农村空巢老人数量</a:t>
            </a:r>
            <a:r>
              <a:rPr lang="zh-CN" altLang="en-US" sz="1400" dirty="0" smtClean="0">
                <a:solidFill>
                  <a:srgbClr val="221E1F"/>
                </a:solidFill>
                <a:latin typeface="Adobe 宋体 Std L" panose="02020300000000000000" pitchFamily="18" charset="-122"/>
                <a:ea typeface="Adobe 宋体 Std L" panose="02020300000000000000" pitchFamily="18" charset="-122"/>
              </a:rPr>
              <a:t>由</a:t>
            </a:r>
            <a:r>
              <a:rPr lang="en-US" altLang="zh-CN" sz="1400" dirty="0" smtClean="0">
                <a:solidFill>
                  <a:srgbClr val="221E1F"/>
                </a:solidFill>
                <a:latin typeface="Adobe 宋体 Std L" panose="02020300000000000000" pitchFamily="18" charset="-122"/>
                <a:ea typeface="Adobe 宋体 Std L" panose="02020300000000000000" pitchFamily="18" charset="-122"/>
              </a:rPr>
              <a:t>37.9</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上升</a:t>
            </a:r>
            <a:r>
              <a:rPr lang="zh-CN" altLang="en-US" sz="1400" dirty="0" smtClean="0">
                <a:solidFill>
                  <a:srgbClr val="221E1F"/>
                </a:solidFill>
                <a:latin typeface="Adobe 宋体 Std L" panose="02020300000000000000" pitchFamily="18" charset="-122"/>
                <a:ea typeface="Adobe 宋体 Std L" panose="02020300000000000000" pitchFamily="18" charset="-122"/>
              </a:rPr>
              <a:t>至</a:t>
            </a:r>
            <a:r>
              <a:rPr lang="en-US" altLang="zh-CN" sz="1400" dirty="0" smtClean="0">
                <a:solidFill>
                  <a:srgbClr val="221E1F"/>
                </a:solidFill>
                <a:latin typeface="Adobe 宋体 Std L" panose="02020300000000000000" pitchFamily="18" charset="-122"/>
                <a:ea typeface="Adobe 宋体 Std L" panose="02020300000000000000" pitchFamily="18" charset="-122"/>
              </a:rPr>
              <a:t>45.6</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预计</a:t>
            </a:r>
            <a:r>
              <a:rPr lang="en-US" altLang="zh-CN" sz="1400" dirty="0" smtClean="0">
                <a:solidFill>
                  <a:srgbClr val="221E1F"/>
                </a:solidFill>
                <a:latin typeface="Adobe 宋体 Std L" panose="02020300000000000000" pitchFamily="18" charset="-122"/>
                <a:ea typeface="Adobe 宋体 Std L" panose="02020300000000000000" pitchFamily="18" charset="-122"/>
              </a:rPr>
              <a:t>2050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年我国老年人口将达到</a:t>
            </a:r>
            <a:r>
              <a:rPr lang="zh-CN" altLang="en-US" sz="1400" dirty="0" smtClean="0">
                <a:solidFill>
                  <a:srgbClr val="221E1F"/>
                </a:solidFill>
                <a:latin typeface="Adobe 宋体 Std L" panose="02020300000000000000" pitchFamily="18" charset="-122"/>
                <a:ea typeface="Adobe 宋体 Std L" panose="02020300000000000000" pitchFamily="18" charset="-122"/>
              </a:rPr>
              <a:t>峰值</a:t>
            </a:r>
            <a:r>
              <a:rPr lang="en-US" altLang="zh-CN" sz="1400" dirty="0" smtClean="0">
                <a:solidFill>
                  <a:srgbClr val="221E1F"/>
                </a:solidFill>
                <a:latin typeface="Adobe 宋体 Std L" panose="02020300000000000000" pitchFamily="18" charset="-122"/>
                <a:ea typeface="Adobe 宋体 Std L" panose="02020300000000000000" pitchFamily="18" charset="-122"/>
              </a:rPr>
              <a:t>4.83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亿。届时， 我国每三个人中就有一个老年人， 占</a:t>
            </a:r>
            <a:r>
              <a:rPr lang="zh-CN" altLang="en-US" sz="1400" dirty="0" smtClean="0">
                <a:solidFill>
                  <a:srgbClr val="221E1F"/>
                </a:solidFill>
                <a:latin typeface="Adobe 宋体 Std L" panose="02020300000000000000" pitchFamily="18" charset="-122"/>
                <a:ea typeface="Adobe 宋体 Std L" panose="02020300000000000000" pitchFamily="18" charset="-122"/>
              </a:rPr>
              <a:t>全球</a:t>
            </a:r>
            <a:r>
              <a:rPr lang="zh-CN" altLang="en-US" sz="1400" dirty="0">
                <a:solidFill>
                  <a:srgbClr val="221E1F"/>
                </a:solidFill>
                <a:latin typeface="Adobe 宋体 Std L" panose="02020300000000000000" pitchFamily="18" charset="-122"/>
                <a:ea typeface="Adobe 宋体 Std L" panose="02020300000000000000" pitchFamily="18" charset="-122"/>
              </a:rPr>
              <a:t>老年人口</a:t>
            </a:r>
            <a:r>
              <a:rPr lang="zh-CN" altLang="en-US" sz="1400" dirty="0" smtClean="0">
                <a:solidFill>
                  <a:srgbClr val="221E1F"/>
                </a:solidFill>
                <a:latin typeface="Adobe 宋体 Std L" panose="02020300000000000000" pitchFamily="18" charset="-122"/>
                <a:ea typeface="Adobe 宋体 Std L" panose="02020300000000000000" pitchFamily="18" charset="-122"/>
              </a:rPr>
              <a:t>的</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空巢化程度将更加严重。空巢老人面临的重要问题是： 物质层面，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年老体弱、无人赡养、就医困难； 精神层面， 老年人的精神生活贫乏， 再加之空巢</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社会活动减少、子女关怀不够， 极易引发精神疾病。据调查， 空巢老人中存在心理</a:t>
            </a:r>
            <a:r>
              <a:rPr lang="zh-CN" altLang="en-US" sz="1400" dirty="0" smtClean="0">
                <a:solidFill>
                  <a:srgbClr val="221E1F"/>
                </a:solidFill>
                <a:latin typeface="Adobe 宋体 Std L" panose="02020300000000000000" pitchFamily="18" charset="-122"/>
                <a:ea typeface="Adobe 宋体 Std L" panose="02020300000000000000" pitchFamily="18" charset="-122"/>
              </a:rPr>
              <a:t>问题的</a:t>
            </a:r>
            <a:r>
              <a:rPr lang="zh-CN" altLang="en-US" sz="1400" dirty="0">
                <a:solidFill>
                  <a:srgbClr val="221E1F"/>
                </a:solidFill>
                <a:latin typeface="Adobe 宋体 Std L" panose="02020300000000000000" pitchFamily="18" charset="-122"/>
                <a:ea typeface="Adobe 宋体 Std L" panose="02020300000000000000" pitchFamily="18" charset="-122"/>
              </a:rPr>
              <a:t>比例</a:t>
            </a:r>
            <a:r>
              <a:rPr lang="zh-CN" altLang="en-US" sz="1400" dirty="0" smtClean="0">
                <a:solidFill>
                  <a:srgbClr val="221E1F"/>
                </a:solidFill>
                <a:latin typeface="Adobe 宋体 Std L" panose="02020300000000000000" pitchFamily="18" charset="-122"/>
                <a:ea typeface="Adobe 宋体 Std L" panose="02020300000000000000" pitchFamily="18" charset="-122"/>
              </a:rPr>
              <a:t>达到</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而达到疾病程度， 需要医学关注、心理干预的空巢老人， 比例</a:t>
            </a:r>
            <a:r>
              <a:rPr lang="zh-CN" altLang="en-US" sz="1400" dirty="0" smtClean="0">
                <a:solidFill>
                  <a:srgbClr val="221E1F"/>
                </a:solidFill>
                <a:latin typeface="Adobe 宋体 Std L" panose="02020300000000000000" pitchFamily="18" charset="-122"/>
                <a:ea typeface="Adobe 宋体 Std L" panose="02020300000000000000" pitchFamily="18" charset="-122"/>
              </a:rPr>
              <a:t>达到</a:t>
            </a:r>
            <a:r>
              <a:rPr lang="en-US" altLang="zh-CN" sz="1400" dirty="0" smtClean="0">
                <a:solidFill>
                  <a:srgbClr val="221E1F"/>
                </a:solidFill>
                <a:latin typeface="Adobe 宋体 Std L" panose="02020300000000000000" pitchFamily="18" charset="-122"/>
                <a:ea typeface="Adobe 宋体 Std L" panose="02020300000000000000" pitchFamily="18" charset="-122"/>
              </a:rPr>
              <a:t>10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20</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寡居</a:t>
            </a:r>
            <a:r>
              <a:rPr lang="zh-CN" altLang="en-US" sz="1400" dirty="0">
                <a:solidFill>
                  <a:srgbClr val="221E1F"/>
                </a:solidFill>
                <a:latin typeface="Adobe 宋体 Std L" panose="02020300000000000000" pitchFamily="18" charset="-122"/>
                <a:ea typeface="Adobe 宋体 Std L" panose="02020300000000000000" pitchFamily="18" charset="-122"/>
              </a:rPr>
              <a:t>老人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寡居老人又称独居老人或孤寡老人， 主要是指配偶早逝， 身边也无子女照顾的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。这些老年人本来就承受着配偶去世的伤痛， 再加上子女不在身边， 进一步增加了</a:t>
            </a:r>
            <a:r>
              <a:rPr lang="zh-CN" altLang="en-US" sz="1400" dirty="0" smtClean="0">
                <a:solidFill>
                  <a:srgbClr val="221E1F"/>
                </a:solidFill>
                <a:latin typeface="Adobe 宋体 Std L" panose="02020300000000000000" pitchFamily="18" charset="-122"/>
                <a:ea typeface="Adobe 宋体 Std L" panose="02020300000000000000" pitchFamily="18" charset="-122"/>
              </a:rPr>
              <a:t>心理伤痛</a:t>
            </a:r>
            <a:r>
              <a:rPr lang="zh-CN" altLang="en-US" sz="1400" dirty="0">
                <a:solidFill>
                  <a:srgbClr val="221E1F"/>
                </a:solidFill>
                <a:latin typeface="Adobe 宋体 Std L" panose="02020300000000000000" pitchFamily="18" charset="-122"/>
                <a:ea typeface="Adobe 宋体 Std L" panose="02020300000000000000" pitchFamily="18" charset="-122"/>
              </a:rPr>
              <a:t>， 从而增加了老年人的死亡率。据科学研究， “寡居效应” 往往是因为悲伤或</a:t>
            </a:r>
            <a:r>
              <a:rPr lang="zh-CN" altLang="en-US" sz="1400" dirty="0" smtClean="0">
                <a:solidFill>
                  <a:srgbClr val="221E1F"/>
                </a:solidFill>
                <a:latin typeface="Adobe 宋体 Std L" panose="02020300000000000000" pitchFamily="18" charset="-122"/>
                <a:ea typeface="Adobe 宋体 Std L" panose="02020300000000000000" pitchFamily="18" charset="-122"/>
              </a:rPr>
              <a:t>长期照料</a:t>
            </a:r>
            <a:r>
              <a:rPr lang="zh-CN" altLang="en-US" sz="1400" dirty="0">
                <a:solidFill>
                  <a:srgbClr val="221E1F"/>
                </a:solidFill>
                <a:latin typeface="Adobe 宋体 Std L" panose="02020300000000000000" pitchFamily="18" charset="-122"/>
                <a:ea typeface="Adobe 宋体 Std L" panose="02020300000000000000" pitchFamily="18" charset="-122"/>
              </a:rPr>
              <a:t>生病的配偶， 导致自己患病； 还有一种是因为一方老年人病情加重， 另一方疏于照料</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 从而导致自己身体健康水平下降， 再加上失去配偶后的伤心与孤独的心理， 导致</a:t>
            </a:r>
            <a:r>
              <a:rPr lang="zh-CN" altLang="en-US" sz="1400" dirty="0" smtClean="0">
                <a:solidFill>
                  <a:srgbClr val="221E1F"/>
                </a:solidFill>
                <a:latin typeface="Adobe 宋体 Std L" panose="02020300000000000000" pitchFamily="18" charset="-122"/>
                <a:ea typeface="Adobe 宋体 Std L" panose="02020300000000000000" pitchFamily="18" charset="-122"/>
              </a:rPr>
              <a:t>寡居老人</a:t>
            </a:r>
            <a:r>
              <a:rPr lang="zh-CN" altLang="en-US" sz="1400" dirty="0">
                <a:solidFill>
                  <a:srgbClr val="221E1F"/>
                </a:solidFill>
                <a:latin typeface="Adobe 宋体 Std L" panose="02020300000000000000" pitchFamily="18" charset="-122"/>
                <a:ea typeface="Adobe 宋体 Std L" panose="02020300000000000000" pitchFamily="18" charset="-122"/>
              </a:rPr>
              <a:t>的死亡率高。照顾并关心寡居老人的心理状况， 特别是帮助其度过丧偶的前三个月</a:t>
            </a:r>
            <a:r>
              <a:rPr lang="zh-CN" altLang="en-US" sz="1400" dirty="0" smtClean="0">
                <a:solidFill>
                  <a:srgbClr val="221E1F"/>
                </a:solidFill>
                <a:latin typeface="Adobe 宋体 Std L" panose="02020300000000000000" pitchFamily="18" charset="-122"/>
                <a:ea typeface="Adobe 宋体 Std L" panose="02020300000000000000" pitchFamily="18" charset="-122"/>
              </a:rPr>
              <a:t>，能</a:t>
            </a:r>
            <a:r>
              <a:rPr lang="zh-CN" altLang="en-US" sz="1400" dirty="0">
                <a:solidFill>
                  <a:srgbClr val="221E1F"/>
                </a:solidFill>
                <a:latin typeface="Adobe 宋体 Std L" panose="02020300000000000000" pitchFamily="18" charset="-122"/>
                <a:ea typeface="Adobe 宋体 Std L" panose="02020300000000000000" pitchFamily="18" charset="-122"/>
              </a:rPr>
              <a:t>有效降低寡居老人的死亡率。</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a:t>
            </a:r>
            <a:r>
              <a:rPr lang="en-US" altLang="zh-CN" sz="1400" dirty="0" smtClean="0">
                <a:solidFill>
                  <a:srgbClr val="221E1F"/>
                </a:solidFill>
                <a:latin typeface="Adobe 宋体 Std L" panose="02020300000000000000" pitchFamily="18" charset="-122"/>
                <a:ea typeface="Adobe 宋体 Std L" panose="02020300000000000000" pitchFamily="18" charset="-122"/>
              </a:rPr>
              <a:t>2014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 安徽省发生一起惨剧， 一名六旬寡居老人独自死在家里， 一周后才</a:t>
            </a:r>
            <a:r>
              <a:rPr lang="zh-CN" altLang="en-US" sz="1400" dirty="0" smtClean="0">
                <a:solidFill>
                  <a:srgbClr val="221E1F"/>
                </a:solidFill>
                <a:latin typeface="Adobe 宋体 Std L" panose="02020300000000000000" pitchFamily="18" charset="-122"/>
                <a:ea typeface="Adobe 宋体 Std L" panose="02020300000000000000" pitchFamily="18" charset="-122"/>
              </a:rPr>
              <a:t>被邻居</a:t>
            </a:r>
            <a:r>
              <a:rPr lang="zh-CN" altLang="en-US" sz="1400" dirty="0">
                <a:solidFill>
                  <a:srgbClr val="221E1F"/>
                </a:solidFill>
                <a:latin typeface="Adobe 宋体 Std L" panose="02020300000000000000" pitchFamily="18" charset="-122"/>
                <a:ea typeface="Adobe 宋体 Std L" panose="02020300000000000000" pitchFamily="18" charset="-122"/>
              </a:rPr>
              <a:t>发现。据了解， 老人妻子去年刚去世， 虽然有两个女儿， 但早已外嫁都不在身边。</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嗜好养犬， 家里曾养了近十条狗</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11</a:t>
            </a:r>
            <a:r>
              <a:rPr lang="zh-CN" altLang="en-US" sz="1400" dirty="0" smtClean="0">
                <a:solidFill>
                  <a:srgbClr val="221E1F"/>
                </a:solidFill>
                <a:latin typeface="Adobe 宋体 Std L" panose="02020300000000000000" pitchFamily="18" charset="-122"/>
                <a:ea typeface="Adobe 宋体 Std L" panose="02020300000000000000" pitchFamily="18" charset="-122"/>
              </a:rPr>
              <a:t> 月</a:t>
            </a:r>
            <a:r>
              <a:rPr lang="en-US" altLang="zh-CN" sz="1400" dirty="0" smtClean="0">
                <a:solidFill>
                  <a:srgbClr val="221E1F"/>
                </a:solidFill>
                <a:latin typeface="Adobe 宋体 Std L" panose="02020300000000000000" pitchFamily="18" charset="-122"/>
                <a:ea typeface="Adobe 宋体 Std L" panose="02020300000000000000" pitchFamily="18" charset="-122"/>
              </a:rPr>
              <a:t>21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日， 楼下的马师傅发现了一些不对劲的地方</a:t>
            </a:r>
            <a:r>
              <a:rPr lang="zh-CN" altLang="en-US" sz="1400" dirty="0" smtClean="0">
                <a:solidFill>
                  <a:srgbClr val="221E1F"/>
                </a:solidFill>
                <a:latin typeface="Adobe 宋体 Std L" panose="02020300000000000000" pitchFamily="18" charset="-122"/>
                <a:ea typeface="Adobe 宋体 Std L" panose="02020300000000000000" pitchFamily="18" charset="-122"/>
              </a:rPr>
              <a:t>，找</a:t>
            </a:r>
            <a:r>
              <a:rPr lang="zh-CN" altLang="en-US" sz="1400" dirty="0">
                <a:solidFill>
                  <a:srgbClr val="221E1F"/>
                </a:solidFill>
                <a:latin typeface="Adobe 宋体 Std L" panose="02020300000000000000" pitchFamily="18" charset="-122"/>
                <a:ea typeface="Adobe 宋体 Std L" panose="02020300000000000000" pitchFamily="18" charset="-122"/>
              </a:rPr>
              <a:t>来了警方， 随后龙子湖公安分局的刑警和法医也赶到现场。根据警方通报， 老人死了</a:t>
            </a:r>
            <a:r>
              <a:rPr lang="zh-CN" altLang="en-US" sz="1400" dirty="0" smtClean="0">
                <a:solidFill>
                  <a:srgbClr val="221E1F"/>
                </a:solidFill>
                <a:latin typeface="Adobe 宋体 Std L" panose="02020300000000000000" pitchFamily="18" charset="-122"/>
                <a:ea typeface="Adobe 宋体 Std L" panose="02020300000000000000" pitchFamily="18" charset="-122"/>
              </a:rPr>
              <a:t>，而且</a:t>
            </a:r>
            <a:r>
              <a:rPr lang="zh-CN" altLang="en-US" sz="1400" dirty="0">
                <a:solidFill>
                  <a:srgbClr val="221E1F"/>
                </a:solidFill>
                <a:latin typeface="Adobe 宋体 Std L" panose="02020300000000000000" pitchFamily="18" charset="-122"/>
                <a:ea typeface="Adobe 宋体 Std L" panose="02020300000000000000" pitchFamily="18" charset="-122"/>
              </a:rPr>
              <a:t>已经死了有一周左右时间， 但是无人发现</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a:t>
            </a:r>
            <a:r>
              <a:rPr lang="zh-CN" altLang="en-US" sz="1400" dirty="0">
                <a:solidFill>
                  <a:srgbClr val="221E1F"/>
                </a:solidFill>
                <a:latin typeface="Adobe 宋体 Std L" panose="02020300000000000000" pitchFamily="18" charset="-122"/>
                <a:ea typeface="Adobe 宋体 Std L" panose="02020300000000000000" pitchFamily="18" charset="-122"/>
              </a:rPr>
              <a:t>老年人</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一般指孩子在身边的居家养老老人。</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86846028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4445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一、家庭养老老人主要心理特征和行为方式</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020560"/>
            <a:ext cx="11054246" cy="3323987"/>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a:t>
            </a:r>
            <a:r>
              <a:rPr lang="zh-CN" altLang="en-US" sz="1400" dirty="0">
                <a:solidFill>
                  <a:srgbClr val="221E1F"/>
                </a:solidFill>
                <a:latin typeface="Adobe 宋体 Std L" panose="02020300000000000000" pitchFamily="18" charset="-122"/>
                <a:ea typeface="Adobe 宋体 Std L" panose="02020300000000000000" pitchFamily="18" charset="-122"/>
              </a:rPr>
              <a:t>心理特征和行为方式</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能够接受现实， 对生活有积极的态度。这些老年人经历了人生的种种考验， </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能够认识</a:t>
            </a:r>
            <a:r>
              <a:rPr lang="zh-CN" altLang="en-US" sz="1400" dirty="0">
                <a:solidFill>
                  <a:srgbClr val="221E1F"/>
                </a:solidFill>
                <a:latin typeface="Adobe 宋体 Std L" panose="02020300000000000000" pitchFamily="18" charset="-122"/>
                <a:ea typeface="Adobe 宋体 Std L" panose="02020300000000000000" pitchFamily="18" charset="-122"/>
              </a:rPr>
              <a:t>并坦然接受自己已经慢慢离开了原有的社会关系； 能够正视自己不断衰老的生理</a:t>
            </a:r>
            <a:r>
              <a:rPr lang="zh-CN" altLang="en-US" sz="1400" dirty="0" smtClean="0">
                <a:solidFill>
                  <a:srgbClr val="221E1F"/>
                </a:solidFill>
                <a:latin typeface="Adobe 宋体 Std L" panose="02020300000000000000" pitchFamily="18" charset="-122"/>
                <a:ea typeface="Adobe 宋体 Std L" panose="02020300000000000000" pitchFamily="18" charset="-122"/>
              </a:rPr>
              <a:t>现象</a:t>
            </a:r>
            <a:r>
              <a:rPr lang="zh-CN" altLang="en-US" sz="1400" dirty="0">
                <a:solidFill>
                  <a:srgbClr val="221E1F"/>
                </a:solidFill>
                <a:latin typeface="Adobe 宋体 Std L" panose="02020300000000000000" pitchFamily="18" charset="-122"/>
                <a:ea typeface="Adobe 宋体 Std L" panose="02020300000000000000" pitchFamily="18" charset="-122"/>
              </a:rPr>
              <a:t>； 能够构建新的社会关系和人生目标， 并积极主动参与到新的活动中； 能够妥善处理</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a:t>
            </a:r>
            <a:r>
              <a:rPr lang="zh-CN" altLang="en-US" sz="1400" dirty="0">
                <a:solidFill>
                  <a:srgbClr val="221E1F"/>
                </a:solidFill>
                <a:latin typeface="Adobe 宋体 Std L" panose="02020300000000000000" pitchFamily="18" charset="-122"/>
                <a:ea typeface="Adobe 宋体 Std L" panose="02020300000000000000" pitchFamily="18" charset="-122"/>
              </a:rPr>
              <a:t>和家庭的人际关系， 并因此对目前的生活状态感到满意和幸福。</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满足于当前状态， 乐于接受他人帮助。这些老年人承认并接受目前自己的状态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物质、精神上期待并安于接受他人的帮助， 对工作不感兴趣、不存奢望、满足于现状、过着逍遥自得的日子。</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善于接受他人、善于与人相处。这些老年人善于与他人交往， 在心理上他们</a:t>
            </a:r>
            <a:r>
              <a:rPr lang="zh-CN" altLang="en-US" sz="1400" dirty="0" smtClean="0">
                <a:solidFill>
                  <a:srgbClr val="221E1F"/>
                </a:solidFill>
                <a:latin typeface="Adobe 宋体 Std L" panose="02020300000000000000" pitchFamily="18" charset="-122"/>
                <a:ea typeface="Adobe 宋体 Std L" panose="02020300000000000000" pitchFamily="18" charset="-122"/>
              </a:rPr>
              <a:t>不仅善于</a:t>
            </a:r>
            <a:r>
              <a:rPr lang="zh-CN" altLang="en-US" sz="1400" dirty="0">
                <a:solidFill>
                  <a:srgbClr val="221E1F"/>
                </a:solidFill>
                <a:latin typeface="Adobe 宋体 Std L" panose="02020300000000000000" pitchFamily="18" charset="-122"/>
                <a:ea typeface="Adobe 宋体 Std L" panose="02020300000000000000" pitchFamily="18" charset="-122"/>
              </a:rPr>
              <a:t>接受自己的优点和缺点， 同时也能接受他人的优缺点， 认可他人的存在价值和</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生活方式</a:t>
            </a:r>
            <a:r>
              <a:rPr lang="zh-CN" altLang="en-US" sz="1400" dirty="0">
                <a:solidFill>
                  <a:srgbClr val="221E1F"/>
                </a:solidFill>
                <a:latin typeface="Adobe 宋体 Std L" panose="02020300000000000000" pitchFamily="18" charset="-122"/>
                <a:ea typeface="Adobe 宋体 Std L" panose="02020300000000000000" pitchFamily="18" charset="-122"/>
              </a:rPr>
              <a:t>， 并能够与他人建立良好的生活关系。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善于控制自身情绪， 心境良好。情绪会影响老年人的寿命。有科学研究表明， </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a:t>
            </a:r>
            <a:r>
              <a:rPr lang="zh-CN" altLang="en-US" sz="1400" dirty="0">
                <a:solidFill>
                  <a:srgbClr val="221E1F"/>
                </a:solidFill>
                <a:latin typeface="Adobe 宋体 Std L" panose="02020300000000000000" pitchFamily="18" charset="-122"/>
                <a:ea typeface="Adobe 宋体 Std L" panose="02020300000000000000" pitchFamily="18" charset="-122"/>
              </a:rPr>
              <a:t>好的人往往更容易长寿。这些老年人心态平和、反应适度， 不过于敏感、不过于冷漠</a:t>
            </a:r>
            <a:r>
              <a:rPr lang="zh-CN" altLang="en-US" sz="1400" dirty="0" smtClean="0">
                <a:solidFill>
                  <a:srgbClr val="221E1F"/>
                </a:solidFill>
                <a:latin typeface="Adobe 宋体 Std L" panose="02020300000000000000" pitchFamily="18" charset="-122"/>
                <a:ea typeface="Adobe 宋体 Std L" panose="02020300000000000000" pitchFamily="18" charset="-122"/>
              </a:rPr>
              <a:t>、不</a:t>
            </a:r>
            <a:r>
              <a:rPr lang="zh-CN" altLang="en-US" sz="1400" dirty="0">
                <a:solidFill>
                  <a:srgbClr val="221E1F"/>
                </a:solidFill>
                <a:latin typeface="Adobe 宋体 Std L" panose="02020300000000000000" pitchFamily="18" charset="-122"/>
                <a:ea typeface="Adobe 宋体 Std L" panose="02020300000000000000" pitchFamily="18" charset="-122"/>
              </a:rPr>
              <a:t>过于焦虑、不对自己的情绪过于压抑， 也不随意宣泄， 容易和子女或他人建立较和谐</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的关系</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任务二</a:t>
            </a:r>
            <a:r>
              <a:rPr lang="zh-CN" altLang="en-US" sz="2600" dirty="0">
                <a:solidFill>
                  <a:srgbClr val="C00000"/>
                </a:solidFill>
                <a:latin typeface="方正准圆_GBK" pitchFamily="65" charset="-122"/>
                <a:ea typeface="方正准圆_GBK" pitchFamily="65" charset="-122"/>
              </a:rPr>
              <a:t>　掌握家庭养老服务沟通技巧</a:t>
            </a:r>
          </a:p>
        </p:txBody>
      </p:sp>
    </p:spTree>
    <p:extLst>
      <p:ext uri="{BB962C8B-B14F-4D97-AF65-F5344CB8AC3E}">
        <p14:creationId xmlns:p14="http://schemas.microsoft.com/office/powerpoint/2010/main" val="80470279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325050"/>
            <a:ext cx="11054246" cy="623247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负面</a:t>
            </a:r>
            <a:r>
              <a:rPr lang="zh-CN" altLang="en-US" sz="1400" dirty="0">
                <a:solidFill>
                  <a:srgbClr val="221E1F"/>
                </a:solidFill>
                <a:latin typeface="Adobe 宋体 Std L" panose="02020300000000000000" pitchFamily="18" charset="-122"/>
                <a:ea typeface="Adobe 宋体 Std L" panose="02020300000000000000" pitchFamily="18" charset="-122"/>
              </a:rPr>
              <a:t>情绪和行为特征</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焦虑。居家老人常见的负面情绪就是焦虑。随着老年人生理功能衰老， 各种</a:t>
            </a:r>
            <a:r>
              <a:rPr lang="zh-CN" altLang="en-US" sz="1400" dirty="0" smtClean="0">
                <a:solidFill>
                  <a:srgbClr val="221E1F"/>
                </a:solidFill>
                <a:latin typeface="Adobe 宋体 Std L" panose="02020300000000000000" pitchFamily="18" charset="-122"/>
                <a:ea typeface="Adobe 宋体 Std L" panose="02020300000000000000" pitchFamily="18" charset="-122"/>
              </a:rPr>
              <a:t>疾病出现</a:t>
            </a:r>
            <a:r>
              <a:rPr lang="zh-CN" altLang="en-US" sz="1400" dirty="0">
                <a:solidFill>
                  <a:srgbClr val="221E1F"/>
                </a:solidFill>
                <a:latin typeface="Adobe 宋体 Std L" panose="02020300000000000000" pitchFamily="18" charset="-122"/>
                <a:ea typeface="Adobe 宋体 Std L" panose="02020300000000000000" pitchFamily="18" charset="-122"/>
              </a:rPr>
              <a:t>， 社会地位和角色的改变， 社会交往减少以及丧偶、子女离家等负面生活事件的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冲击</a:t>
            </a:r>
            <a:r>
              <a:rPr lang="zh-CN" altLang="en-US" sz="1400" dirty="0">
                <a:solidFill>
                  <a:srgbClr val="221E1F"/>
                </a:solidFill>
                <a:latin typeface="Adobe 宋体 Std L" panose="02020300000000000000" pitchFamily="18" charset="-122"/>
                <a:ea typeface="Adobe 宋体 Std L" panose="02020300000000000000" pitchFamily="18" charset="-122"/>
              </a:rPr>
              <a:t>， 老年人很容易焦虑。焦虑情绪的程度不同， 表现的状态也不一样， 对老年人的损害</a:t>
            </a:r>
            <a:r>
              <a:rPr lang="zh-CN" altLang="en-US" sz="1400" dirty="0" smtClean="0">
                <a:solidFill>
                  <a:srgbClr val="221E1F"/>
                </a:solidFill>
                <a:latin typeface="Adobe 宋体 Std L" panose="02020300000000000000" pitchFamily="18" charset="-122"/>
                <a:ea typeface="Adobe 宋体 Std L" panose="02020300000000000000" pitchFamily="18" charset="-122"/>
              </a:rPr>
              <a:t>也不同。</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绝望。绝望是失独老人或失偶老人常见的心理特征。所以不论是失独还是失偶</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a:t>
            </a:r>
            <a:r>
              <a:rPr lang="zh-CN" altLang="en-US" sz="1400" dirty="0">
                <a:solidFill>
                  <a:srgbClr val="221E1F"/>
                </a:solidFill>
                <a:latin typeface="Adobe 宋体 Std L" panose="02020300000000000000" pitchFamily="18" charset="-122"/>
                <a:ea typeface="Adobe 宋体 Std L" panose="02020300000000000000" pitchFamily="18" charset="-122"/>
              </a:rPr>
              <a:t>共同生活状态突然因为另一方的亡故而发生了改变。这些老年人一直以来所保持的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社会</a:t>
            </a:r>
            <a:r>
              <a:rPr lang="zh-CN" altLang="en-US" sz="1400" dirty="0">
                <a:solidFill>
                  <a:srgbClr val="221E1F"/>
                </a:solidFill>
                <a:latin typeface="Adobe 宋体 Std L" panose="02020300000000000000" pitchFamily="18" charset="-122"/>
                <a:ea typeface="Adobe 宋体 Std L" panose="02020300000000000000" pitchFamily="18" charset="-122"/>
              </a:rPr>
              <a:t>和家庭角色与状态已经无法再持续下去， 然而老年人自身又无法正确面对现实、调整</a:t>
            </a:r>
            <a:r>
              <a:rPr lang="zh-CN" altLang="en-US" sz="1400" dirty="0" smtClean="0">
                <a:solidFill>
                  <a:srgbClr val="221E1F"/>
                </a:solidFill>
                <a:latin typeface="Adobe 宋体 Std L" panose="02020300000000000000" pitchFamily="18" charset="-122"/>
                <a:ea typeface="Adobe 宋体 Std L" panose="02020300000000000000" pitchFamily="18" charset="-122"/>
              </a:rPr>
              <a:t>心态</a:t>
            </a:r>
            <a:r>
              <a:rPr lang="zh-CN" altLang="en-US" sz="1400" dirty="0">
                <a:solidFill>
                  <a:srgbClr val="221E1F"/>
                </a:solidFill>
                <a:latin typeface="Adobe 宋体 Std L" panose="02020300000000000000" pitchFamily="18" charset="-122"/>
                <a:ea typeface="Adobe 宋体 Std L" panose="02020300000000000000" pitchFamily="18" charset="-122"/>
              </a:rPr>
              <a:t>， 丧失了对生活的希望与乐趣， 甚至会产生一些过激行为， 如自杀、自残或伤害他人</a:t>
            </a:r>
            <a:r>
              <a:rPr lang="zh-CN" altLang="en-US" sz="1400" dirty="0" smtClean="0">
                <a:solidFill>
                  <a:srgbClr val="221E1F"/>
                </a:solidFill>
                <a:latin typeface="Adobe 宋体 Std L" panose="02020300000000000000" pitchFamily="18" charset="-122"/>
                <a:ea typeface="Adobe 宋体 Std L" panose="02020300000000000000" pitchFamily="18" charset="-122"/>
              </a:rPr>
              <a:t>的行为</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孤独和哀伤。孤独、哀伤是许多失独、寡居、空巢老人的另一个心理特征。</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这些老年人</a:t>
            </a:r>
            <a:r>
              <a:rPr lang="zh-CN" altLang="en-US" sz="1400" dirty="0">
                <a:solidFill>
                  <a:srgbClr val="221E1F"/>
                </a:solidFill>
                <a:latin typeface="Adobe 宋体 Std L" panose="02020300000000000000" pitchFamily="18" charset="-122"/>
                <a:ea typeface="Adobe 宋体 Std L" panose="02020300000000000000" pitchFamily="18" charset="-122"/>
              </a:rPr>
              <a:t>的家人由于各种原因离开家庭， 剩下的老年人就会产生一种强烈的挫折感和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孤独感</a:t>
            </a:r>
            <a:r>
              <a:rPr lang="zh-CN" altLang="en-US" sz="1400" dirty="0">
                <a:solidFill>
                  <a:srgbClr val="221E1F"/>
                </a:solidFill>
                <a:latin typeface="Adobe 宋体 Std L" panose="02020300000000000000" pitchFamily="18" charset="-122"/>
                <a:ea typeface="Adobe 宋体 Std L" panose="02020300000000000000" pitchFamily="18" charset="-122"/>
              </a:rPr>
              <a:t>， 且没有他人疏导， 每天都保持同样的生活状态， 从而使老年人的孤独感和哀伤感</a:t>
            </a:r>
            <a:r>
              <a:rPr lang="zh-CN" altLang="en-US" sz="1400" dirty="0" smtClean="0">
                <a:solidFill>
                  <a:srgbClr val="221E1F"/>
                </a:solidFill>
                <a:latin typeface="Adobe 宋体 Std L" panose="02020300000000000000" pitchFamily="18" charset="-122"/>
                <a:ea typeface="Adobe 宋体 Std L" panose="02020300000000000000" pitchFamily="18" charset="-122"/>
              </a:rPr>
              <a:t>日益增加。</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孤僻与逃避。在一些地区失去子女或伴侣的老年人甚至会受到歧视。如有些地区仍然认为中年丧子或老年丧子是没有“积德” 或做了“伤天害理的事情的报应”， 所以</a:t>
            </a:r>
            <a:r>
              <a:rPr lang="zh-CN" altLang="en-US" sz="1400" dirty="0" smtClean="0">
                <a:solidFill>
                  <a:srgbClr val="221E1F"/>
                </a:solidFill>
                <a:latin typeface="Adobe 宋体 Std L" panose="02020300000000000000" pitchFamily="18" charset="-122"/>
                <a:ea typeface="Adobe 宋体 Std L" panose="02020300000000000000" pitchFamily="18" charset="-122"/>
              </a:rPr>
              <a:t>这些</a:t>
            </a:r>
            <a:r>
              <a:rPr lang="zh-CN" altLang="en-US" sz="1400" dirty="0">
                <a:solidFill>
                  <a:srgbClr val="221E1F"/>
                </a:solidFill>
                <a:latin typeface="Adobe 宋体 Std L" panose="02020300000000000000" pitchFamily="18" charset="-122"/>
                <a:ea typeface="Adobe 宋体 Std L" panose="02020300000000000000" pitchFamily="18" charset="-122"/>
              </a:rPr>
              <a:t>老年人在子女或老伴去世后， 越来越不愿意与外人接触， 也不愿意参加亲朋好友的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聚会</a:t>
            </a:r>
            <a:r>
              <a:rPr lang="zh-CN" altLang="en-US" sz="1400" dirty="0">
                <a:solidFill>
                  <a:srgbClr val="221E1F"/>
                </a:solidFill>
                <a:latin typeface="Adobe 宋体 Std L" panose="02020300000000000000" pitchFamily="18" charset="-122"/>
                <a:ea typeface="Adobe 宋体 Std L" panose="02020300000000000000" pitchFamily="18" charset="-122"/>
              </a:rPr>
              <a:t>， 生活中总是做出逃避现实的态度与反应， 从而变得性格孤僻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抑郁与恐惧。抑郁是对事情的演绎报以悲观的看法从而引起的一种情绪状态。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失独</a:t>
            </a:r>
            <a:r>
              <a:rPr lang="zh-CN" altLang="en-US" sz="1400" dirty="0">
                <a:solidFill>
                  <a:srgbClr val="221E1F"/>
                </a:solidFill>
                <a:latin typeface="Adobe 宋体 Std L" panose="02020300000000000000" pitchFamily="18" charset="-122"/>
                <a:ea typeface="Adobe 宋体 Std L" panose="02020300000000000000" pitchFamily="18" charset="-122"/>
              </a:rPr>
              <a:t>老人常常把子女去世的责任归咎到自己身上， 长期压抑自己的情绪， 认为自己不配</a:t>
            </a:r>
            <a:r>
              <a:rPr lang="zh-CN" altLang="en-US" sz="1400" dirty="0" smtClean="0">
                <a:solidFill>
                  <a:srgbClr val="221E1F"/>
                </a:solidFill>
                <a:latin typeface="Adobe 宋体 Std L" panose="02020300000000000000" pitchFamily="18" charset="-122"/>
                <a:ea typeface="Adobe 宋体 Std L" panose="02020300000000000000" pitchFamily="18" charset="-122"/>
              </a:rPr>
              <a:t>享受欢乐</a:t>
            </a:r>
            <a:r>
              <a:rPr lang="zh-CN" altLang="en-US" sz="1400" dirty="0">
                <a:solidFill>
                  <a:srgbClr val="221E1F"/>
                </a:solidFill>
                <a:latin typeface="Adobe 宋体 Std L" panose="02020300000000000000" pitchFamily="18" charset="-122"/>
                <a:ea typeface="Adobe 宋体 Std L" panose="02020300000000000000" pitchFamily="18" charset="-122"/>
              </a:rPr>
              <a:t>等情绪。同时， 也担心别人会因为自己失去孩子而看不起自己， 从而强迫自己从</a:t>
            </a:r>
            <a:r>
              <a:rPr lang="zh-CN" altLang="en-US" sz="1400" dirty="0" smtClean="0">
                <a:solidFill>
                  <a:srgbClr val="221E1F"/>
                </a:solidFill>
                <a:latin typeface="Adobe 宋体 Std L" panose="02020300000000000000" pitchFamily="18" charset="-122"/>
                <a:ea typeface="Adobe 宋体 Std L" panose="02020300000000000000" pitchFamily="18" charset="-122"/>
              </a:rPr>
              <a:t>过去的</a:t>
            </a:r>
            <a:r>
              <a:rPr lang="zh-CN" altLang="en-US" sz="1400" dirty="0">
                <a:solidFill>
                  <a:srgbClr val="221E1F"/>
                </a:solidFill>
                <a:latin typeface="Adobe 宋体 Std L" panose="02020300000000000000" pitchFamily="18" charset="-122"/>
                <a:ea typeface="Adobe 宋体 Std L" panose="02020300000000000000" pitchFamily="18" charset="-122"/>
              </a:rPr>
              <a:t>人际网络中疏离出来。再加上年纪增长， 由于病痛带来的其他负面情绪， 老年人很</a:t>
            </a:r>
            <a:r>
              <a:rPr lang="zh-CN" altLang="en-US" sz="1400" dirty="0" smtClean="0">
                <a:solidFill>
                  <a:srgbClr val="221E1F"/>
                </a:solidFill>
                <a:latin typeface="Adobe 宋体 Std L" panose="02020300000000000000" pitchFamily="18" charset="-122"/>
                <a:ea typeface="Adobe 宋体 Std L" panose="02020300000000000000" pitchFamily="18" charset="-122"/>
              </a:rPr>
              <a:t>容易陷入</a:t>
            </a:r>
            <a:r>
              <a:rPr lang="zh-CN" altLang="en-US" sz="1400" dirty="0">
                <a:solidFill>
                  <a:srgbClr val="221E1F"/>
                </a:solidFill>
                <a:latin typeface="Adobe 宋体 Std L" panose="02020300000000000000" pitchFamily="18" charset="-122"/>
                <a:ea typeface="Adobe 宋体 Std L" panose="02020300000000000000" pitchFamily="18" charset="-122"/>
              </a:rPr>
              <a:t>抑郁及恐惧的负面情绪中。值得注意的是， 抑郁症是引发自杀的高危因素， 对于</a:t>
            </a:r>
            <a:r>
              <a:rPr lang="zh-CN" altLang="en-US" sz="1400" dirty="0" smtClean="0">
                <a:solidFill>
                  <a:srgbClr val="221E1F"/>
                </a:solidFill>
                <a:latin typeface="Adobe 宋体 Std L" panose="02020300000000000000" pitchFamily="18" charset="-122"/>
                <a:ea typeface="Adobe 宋体 Std L" panose="02020300000000000000" pitchFamily="18" charset="-122"/>
              </a:rPr>
              <a:t>患有极</a:t>
            </a:r>
            <a:r>
              <a:rPr lang="zh-CN" altLang="en-US" sz="1400" dirty="0">
                <a:solidFill>
                  <a:srgbClr val="221E1F"/>
                </a:solidFill>
                <a:latin typeface="Adobe 宋体 Std L" panose="02020300000000000000" pitchFamily="18" charset="-122"/>
                <a:ea typeface="Adobe 宋体 Std L" panose="02020300000000000000" pitchFamily="18" charset="-122"/>
              </a:rPr>
              <a:t>严重的抑郁症的老年人， 应当重点关注、及时送医。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依赖与不信任。老年人还会出现依赖与不信任情绪并存的状况。当老年人出现</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a:t>
            </a:r>
            <a:r>
              <a:rPr lang="zh-CN" altLang="en-US" sz="1400" dirty="0">
                <a:solidFill>
                  <a:srgbClr val="221E1F"/>
                </a:solidFill>
                <a:latin typeface="Adobe 宋体 Std L" panose="02020300000000000000" pitchFamily="18" charset="-122"/>
                <a:ea typeface="Adobe 宋体 Std L" panose="02020300000000000000" pitchFamily="18" charset="-122"/>
              </a:rPr>
              <a:t>不能自理或者完全不能自理的时候， 他们的生活极度依赖家人和社会的照顾。老年人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所拥有</a:t>
            </a:r>
            <a:r>
              <a:rPr lang="zh-CN" altLang="en-US" sz="1400" dirty="0">
                <a:solidFill>
                  <a:srgbClr val="221E1F"/>
                </a:solidFill>
                <a:latin typeface="Adobe 宋体 Std L" panose="02020300000000000000" pitchFamily="18" charset="-122"/>
                <a:ea typeface="Adobe 宋体 Std L" panose="02020300000000000000" pitchFamily="18" charset="-122"/>
              </a:rPr>
              <a:t>的只是有限的财产， 所以他们对自己的财产看得非常重要， 生怕赖以生存的财产被</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他人</a:t>
            </a:r>
            <a:r>
              <a:rPr lang="zh-CN" altLang="en-US" sz="1400" dirty="0">
                <a:solidFill>
                  <a:srgbClr val="221E1F"/>
                </a:solidFill>
                <a:latin typeface="Adobe 宋体 Std L" panose="02020300000000000000" pitchFamily="18" charset="-122"/>
                <a:ea typeface="Adobe 宋体 Std L" panose="02020300000000000000" pitchFamily="18" charset="-122"/>
              </a:rPr>
              <a:t>夺走后无法生存， 故而老年人又极度地不信赖他人， 甚至把财产看得比子女还重要。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这种</a:t>
            </a:r>
            <a:r>
              <a:rPr lang="zh-CN" altLang="en-US" sz="1400" dirty="0">
                <a:solidFill>
                  <a:srgbClr val="221E1F"/>
                </a:solidFill>
                <a:latin typeface="Adobe 宋体 Std L" panose="02020300000000000000" pitchFamily="18" charset="-122"/>
                <a:ea typeface="Adobe 宋体 Std L" panose="02020300000000000000" pitchFamily="18" charset="-122"/>
              </a:rPr>
              <a:t>情绪往往会造成老年人不敢与他人沟通交往， 从而导致老年人产生其他心理问题。</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420294433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24460"/>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和老年人沟通时应注意到服务人员与老年人的关系是随着沟通的次数和情感程度</a:t>
            </a:r>
            <a:r>
              <a:rPr lang="zh-CN" altLang="en-US" sz="1400" dirty="0" smtClean="0">
                <a:solidFill>
                  <a:srgbClr val="221E1F"/>
                </a:solidFill>
                <a:latin typeface="Adobe 宋体 Std L" panose="02020300000000000000" pitchFamily="18" charset="-122"/>
                <a:ea typeface="Adobe 宋体 Std L" panose="02020300000000000000" pitchFamily="18" charset="-122"/>
              </a:rPr>
              <a:t>慢慢拉</a:t>
            </a:r>
            <a:r>
              <a:rPr lang="zh-CN" altLang="en-US" sz="1400" dirty="0">
                <a:solidFill>
                  <a:srgbClr val="221E1F"/>
                </a:solidFill>
                <a:latin typeface="Adobe 宋体 Std L" panose="02020300000000000000" pitchFamily="18" charset="-122"/>
                <a:ea typeface="Adobe 宋体 Std L" panose="02020300000000000000" pitchFamily="18" charset="-122"/>
              </a:rPr>
              <a:t>近的， 不同的社交阶段应当采取不同的沟通技巧才能拉近与老年人之间的距离， 从而</a:t>
            </a:r>
            <a:r>
              <a:rPr lang="zh-CN" altLang="en-US" sz="1400" dirty="0" smtClean="0">
                <a:solidFill>
                  <a:srgbClr val="221E1F"/>
                </a:solidFill>
                <a:latin typeface="Adobe 宋体 Std L" panose="02020300000000000000" pitchFamily="18" charset="-122"/>
                <a:ea typeface="Adobe 宋体 Std L" panose="02020300000000000000" pitchFamily="18" charset="-122"/>
              </a:rPr>
              <a:t>建立</a:t>
            </a:r>
            <a:r>
              <a:rPr lang="zh-CN" altLang="en-US" sz="1400" dirty="0">
                <a:solidFill>
                  <a:srgbClr val="221E1F"/>
                </a:solidFill>
                <a:latin typeface="Adobe 宋体 Std L" panose="02020300000000000000" pitchFamily="18" charset="-122"/>
                <a:ea typeface="Adobe 宋体 Std L" panose="02020300000000000000" pitchFamily="18" charset="-122"/>
              </a:rPr>
              <a:t>更深厚的关系。</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破</a:t>
            </a:r>
            <a:r>
              <a:rPr lang="zh-CN" altLang="en-US" sz="1400" dirty="0">
                <a:solidFill>
                  <a:srgbClr val="221E1F"/>
                </a:solidFill>
                <a:latin typeface="Adobe 宋体 Std L" panose="02020300000000000000" pitchFamily="18" charset="-122"/>
                <a:ea typeface="Adobe 宋体 Std L" panose="02020300000000000000" pitchFamily="18" charset="-122"/>
              </a:rPr>
              <a:t>冰阶段</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闲聊、接纳与</a:t>
            </a:r>
            <a:r>
              <a:rPr lang="zh-CN" altLang="en-US" sz="1400" dirty="0" smtClean="0">
                <a:solidFill>
                  <a:srgbClr val="221E1F"/>
                </a:solidFill>
                <a:latin typeface="Adobe 宋体 Std L" panose="02020300000000000000" pitchFamily="18" charset="-122"/>
                <a:ea typeface="Adobe 宋体 Std L" panose="02020300000000000000" pitchFamily="18" charset="-122"/>
              </a:rPr>
              <a:t>倾听</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从</a:t>
            </a:r>
            <a:r>
              <a:rPr lang="zh-CN" altLang="en-US" sz="1400" dirty="0">
                <a:solidFill>
                  <a:srgbClr val="221E1F"/>
                </a:solidFill>
                <a:latin typeface="Adobe 宋体 Std L" panose="02020300000000000000" pitchFamily="18" charset="-122"/>
                <a:ea typeface="Adobe 宋体 Std L" panose="02020300000000000000" pitchFamily="18" charset="-122"/>
              </a:rPr>
              <a:t>老年人的心理角度分析后可以得知， 老年人特别是一些处于负面情绪状态下的</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 他们对陌生人是抱有防备心态的。因此， 想要建立与家庭养老老人的联系与沟通， </a:t>
            </a:r>
            <a:r>
              <a:rPr lang="zh-CN" altLang="en-US" sz="1400" dirty="0" smtClean="0">
                <a:solidFill>
                  <a:srgbClr val="221E1F"/>
                </a:solidFill>
                <a:latin typeface="Adobe 宋体 Std L" panose="02020300000000000000" pitchFamily="18" charset="-122"/>
                <a:ea typeface="Adobe 宋体 Std L" panose="02020300000000000000" pitchFamily="18" charset="-122"/>
              </a:rPr>
              <a:t>应当</a:t>
            </a:r>
            <a:r>
              <a:rPr lang="zh-CN" altLang="en-US" sz="1400" dirty="0">
                <a:solidFill>
                  <a:srgbClr val="221E1F"/>
                </a:solidFill>
                <a:latin typeface="Adobe 宋体 Std L" panose="02020300000000000000" pitchFamily="18" charset="-122"/>
                <a:ea typeface="Adobe 宋体 Std L" panose="02020300000000000000" pitchFamily="18" charset="-122"/>
              </a:rPr>
              <a:t>报以真诚的态度， 回避一些带有目的性的沟通方式。同时， 也需要获得服务对象和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子女的</a:t>
            </a:r>
            <a:r>
              <a:rPr lang="zh-CN" altLang="en-US" sz="1400" dirty="0">
                <a:solidFill>
                  <a:srgbClr val="221E1F"/>
                </a:solidFill>
                <a:latin typeface="Adobe 宋体 Std L" panose="02020300000000000000" pitchFamily="18" charset="-122"/>
                <a:ea typeface="Adobe 宋体 Std L" panose="02020300000000000000" pitchFamily="18" charset="-122"/>
              </a:rPr>
              <a:t>认同与支持， 从而营造良好的沟通氛围。一方面， 闲聊、拉家常的沟通方法能够营造</a:t>
            </a:r>
            <a:r>
              <a:rPr lang="zh-CN" altLang="en-US" sz="1400" dirty="0" smtClean="0">
                <a:solidFill>
                  <a:srgbClr val="221E1F"/>
                </a:solidFill>
                <a:latin typeface="Adobe 宋体 Std L" panose="02020300000000000000" pitchFamily="18" charset="-122"/>
                <a:ea typeface="Adobe 宋体 Std L" panose="02020300000000000000" pitchFamily="18" charset="-122"/>
              </a:rPr>
              <a:t>轻松</a:t>
            </a:r>
            <a:r>
              <a:rPr lang="zh-CN" altLang="en-US" sz="1400" dirty="0">
                <a:solidFill>
                  <a:srgbClr val="221E1F"/>
                </a:solidFill>
                <a:latin typeface="Adobe 宋体 Std L" panose="02020300000000000000" pitchFamily="18" charset="-122"/>
                <a:ea typeface="Adobe 宋体 Std L" panose="02020300000000000000" pitchFamily="18" charset="-122"/>
              </a:rPr>
              <a:t>的谈话氛围， 从而获得老年人的信任。所谓闲聊， 就是不设定话题或谈话目的， 什么都聊的一种沟通方式， 可以谈家长里短、谈吃喝玩乐， 对什么有兴趣就聊什么， 什么能让</a:t>
            </a:r>
            <a:r>
              <a:rPr lang="zh-CN" altLang="en-US" sz="1400" dirty="0" smtClean="0">
                <a:solidFill>
                  <a:srgbClr val="221E1F"/>
                </a:solidFill>
                <a:latin typeface="Adobe 宋体 Std L" panose="02020300000000000000" pitchFamily="18" charset="-122"/>
                <a:ea typeface="Adobe 宋体 Std L" panose="02020300000000000000" pitchFamily="18" charset="-122"/>
              </a:rPr>
              <a:t>人高兴</a:t>
            </a:r>
            <a:r>
              <a:rPr lang="zh-CN" altLang="en-US" sz="1400" dirty="0">
                <a:solidFill>
                  <a:srgbClr val="221E1F"/>
                </a:solidFill>
                <a:latin typeface="Adobe 宋体 Std L" panose="02020300000000000000" pitchFamily="18" charset="-122"/>
                <a:ea typeface="Adobe 宋体 Std L" panose="02020300000000000000" pitchFamily="18" charset="-122"/>
              </a:rPr>
              <a:t>就聊什么。无论和老年人聊什么样的内容都可以在轻松、愉快的氛围下唤起他们对</a:t>
            </a:r>
            <a:r>
              <a:rPr lang="zh-CN" altLang="en-US" sz="1400" dirty="0" smtClean="0">
                <a:solidFill>
                  <a:srgbClr val="221E1F"/>
                </a:solidFill>
                <a:latin typeface="Adobe 宋体 Std L" panose="02020300000000000000" pitchFamily="18" charset="-122"/>
                <a:ea typeface="Adobe 宋体 Std L" panose="02020300000000000000" pitchFamily="18" charset="-122"/>
              </a:rPr>
              <a:t>生活</a:t>
            </a:r>
            <a:r>
              <a:rPr lang="zh-CN" altLang="en-US" sz="1400" dirty="0">
                <a:solidFill>
                  <a:srgbClr val="221E1F"/>
                </a:solidFill>
                <a:latin typeface="Adobe 宋体 Std L" panose="02020300000000000000" pitchFamily="18" charset="-122"/>
                <a:ea typeface="Adobe 宋体 Std L" panose="02020300000000000000" pitchFamily="18" charset="-122"/>
              </a:rPr>
              <a:t>乐观、积极的态度。持续不断的“拉家常”、关心老年人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才能让老年人</a:t>
            </a:r>
            <a:r>
              <a:rPr lang="zh-CN" altLang="en-US" sz="1400" dirty="0">
                <a:solidFill>
                  <a:srgbClr val="221E1F"/>
                </a:solidFill>
                <a:latin typeface="Adobe 宋体 Std L" panose="02020300000000000000" pitchFamily="18" charset="-122"/>
                <a:ea typeface="Adobe 宋体 Std L" panose="02020300000000000000" pitchFamily="18" charset="-122"/>
              </a:rPr>
              <a:t>感觉自己是被</a:t>
            </a:r>
            <a:r>
              <a:rPr lang="zh-CN" altLang="en-US" sz="1400" dirty="0" smtClean="0">
                <a:solidFill>
                  <a:srgbClr val="221E1F"/>
                </a:solidFill>
                <a:latin typeface="Adobe 宋体 Std L" panose="02020300000000000000" pitchFamily="18" charset="-122"/>
                <a:ea typeface="Adobe 宋体 Std L" panose="02020300000000000000" pitchFamily="18" charset="-122"/>
              </a:rPr>
              <a:t>关心</a:t>
            </a:r>
            <a:r>
              <a:rPr lang="zh-CN" altLang="en-US" sz="1400" dirty="0">
                <a:solidFill>
                  <a:srgbClr val="221E1F"/>
                </a:solidFill>
                <a:latin typeface="Adobe 宋体 Std L" panose="02020300000000000000" pitchFamily="18" charset="-122"/>
                <a:ea typeface="Adobe 宋体 Std L" panose="02020300000000000000" pitchFamily="18" charset="-122"/>
              </a:rPr>
              <a:t>的， 有助于帮助老年人打开心扉与人沟通。另一方面， 老年人本身话就比较多， 通过</a:t>
            </a:r>
            <a:r>
              <a:rPr lang="zh-CN" altLang="en-US" sz="1400" dirty="0" smtClean="0">
                <a:solidFill>
                  <a:srgbClr val="221E1F"/>
                </a:solidFill>
                <a:latin typeface="Adobe 宋体 Std L" panose="02020300000000000000" pitchFamily="18" charset="-122"/>
                <a:ea typeface="Adobe 宋体 Std L" panose="02020300000000000000" pitchFamily="18" charset="-122"/>
              </a:rPr>
              <a:t>与人</a:t>
            </a:r>
            <a:r>
              <a:rPr lang="zh-CN" altLang="en-US" sz="1400" dirty="0">
                <a:solidFill>
                  <a:srgbClr val="221E1F"/>
                </a:solidFill>
                <a:latin typeface="Adobe 宋体 Std L" panose="02020300000000000000" pitchFamily="18" charset="-122"/>
                <a:ea typeface="Adobe 宋体 Std L" panose="02020300000000000000" pitchFamily="18" charset="-122"/>
              </a:rPr>
              <a:t>倾诉可以帮助老年人缓解内心苦闷， 也有助于老年人延缓大脑衰老、预防老年痴呆。</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在倾诉过程中能够对过去的经历或者要解决的问题进行回忆和思考， 这样有助于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在此过程中进行自我精神慰藉。从生理学的角度上来说， 他们的倾诉可以左右人的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体温</a:t>
            </a:r>
            <a:r>
              <a:rPr lang="zh-CN" altLang="en-US" sz="1400" dirty="0">
                <a:solidFill>
                  <a:srgbClr val="221E1F"/>
                </a:solidFill>
                <a:latin typeface="Adobe 宋体 Std L" panose="02020300000000000000" pitchFamily="18" charset="-122"/>
                <a:ea typeface="Adobe 宋体 Std L" panose="02020300000000000000" pitchFamily="18" charset="-122"/>
              </a:rPr>
              <a:t>， 促进人体激素分泌， 刺激末梢神经， 收缩血管， 从而影响血液循环。倾听老年人的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倾诉</a:t>
            </a:r>
            <a:r>
              <a:rPr lang="zh-CN" altLang="en-US" sz="1400" dirty="0">
                <a:solidFill>
                  <a:srgbClr val="221E1F"/>
                </a:solidFill>
                <a:latin typeface="Adobe 宋体 Std L" panose="02020300000000000000" pitchFamily="18" charset="-122"/>
                <a:ea typeface="Adobe 宋体 Std L" panose="02020300000000000000" pitchFamily="18" charset="-122"/>
              </a:rPr>
              <a:t>， 也是理解老年人人生经历、了解老年人现状与问题的最好方式， 有助于和老年人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建立更为</a:t>
            </a:r>
            <a:r>
              <a:rPr lang="zh-CN" altLang="en-US" sz="1400" dirty="0">
                <a:solidFill>
                  <a:srgbClr val="221E1F"/>
                </a:solidFill>
                <a:latin typeface="Adobe 宋体 Std L" panose="02020300000000000000" pitchFamily="18" charset="-122"/>
                <a:ea typeface="Adobe 宋体 Std L" panose="02020300000000000000" pitchFamily="18" charset="-122"/>
              </a:rPr>
              <a:t>亲厚的关系。</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55018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二、与家庭养老老人沟通的技巧</a:t>
            </a:r>
          </a:p>
        </p:txBody>
      </p:sp>
    </p:spTree>
    <p:extLst>
      <p:ext uri="{BB962C8B-B14F-4D97-AF65-F5344CB8AC3E}">
        <p14:creationId xmlns:p14="http://schemas.microsoft.com/office/powerpoint/2010/main" val="373483892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5263DC9B-3D8F-19CA-605A-141B5E847747}"/>
              </a:ext>
            </a:extLst>
          </p:cNvPr>
          <p:cNvSpPr txBox="1"/>
          <p:nvPr/>
        </p:nvSpPr>
        <p:spPr>
          <a:xfrm>
            <a:off x="612742" y="863530"/>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三、老年人沟通层次</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1440303"/>
            <a:ext cx="11054246" cy="2354491"/>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老年人沟通一般分为五个层次（</a:t>
            </a:r>
            <a:r>
              <a:rPr lang="zh-CN" altLang="en-US" sz="1400" dirty="0" smtClean="0">
                <a:solidFill>
                  <a:srgbClr val="221E1F"/>
                </a:solidFill>
                <a:latin typeface="Adobe 宋体 Std L" panose="02020300000000000000" pitchFamily="18" charset="-122"/>
                <a:ea typeface="Adobe 宋体 Std L" panose="02020300000000000000" pitchFamily="18" charset="-122"/>
              </a:rPr>
              <a:t>图</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。最底层是一般性沟通， 这是建立下一步</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沟通的</a:t>
            </a:r>
            <a:r>
              <a:rPr lang="zh-CN" altLang="en-US" sz="1400" dirty="0">
                <a:solidFill>
                  <a:srgbClr val="221E1F"/>
                </a:solidFill>
                <a:latin typeface="Adobe 宋体 Std L" panose="02020300000000000000" pitchFamily="18" charset="-122"/>
                <a:ea typeface="Adobe 宋体 Std L" panose="02020300000000000000" pitchFamily="18" charset="-122"/>
              </a:rPr>
              <a:t>开始， 多为礼节性沟通。比如： “张爷爷早上好！” 这种沟通没有实质性的内容， 却是</a:t>
            </a:r>
            <a:r>
              <a:rPr lang="zh-CN" altLang="en-US" sz="1400" dirty="0" smtClean="0">
                <a:solidFill>
                  <a:srgbClr val="221E1F"/>
                </a:solidFill>
                <a:latin typeface="Adobe 宋体 Std L" panose="02020300000000000000" pitchFamily="18" charset="-122"/>
                <a:ea typeface="Adobe 宋体 Std L" panose="02020300000000000000" pitchFamily="18" charset="-122"/>
              </a:rPr>
              <a:t>人际关系</a:t>
            </a:r>
            <a:r>
              <a:rPr lang="zh-CN" altLang="en-US" sz="1400" dirty="0">
                <a:solidFill>
                  <a:srgbClr val="221E1F"/>
                </a:solidFill>
                <a:latin typeface="Adobe 宋体 Std L" panose="02020300000000000000" pitchFamily="18" charset="-122"/>
                <a:ea typeface="Adobe 宋体 Std L" panose="02020300000000000000" pitchFamily="18" charset="-122"/>
              </a:rPr>
              <a:t>建立的基础。第二层是事务性沟通， 是将已经或将要发生的事情表述清楚， 不涉及</a:t>
            </a:r>
            <a:r>
              <a:rPr lang="zh-CN" altLang="en-US" sz="1400" dirty="0" smtClean="0">
                <a:solidFill>
                  <a:srgbClr val="221E1F"/>
                </a:solidFill>
                <a:latin typeface="Adobe 宋体 Std L" panose="02020300000000000000" pitchFamily="18" charset="-122"/>
                <a:ea typeface="Adobe 宋体 Std L" panose="02020300000000000000" pitchFamily="18" charset="-122"/>
              </a:rPr>
              <a:t>个人感情</a:t>
            </a:r>
            <a:r>
              <a:rPr lang="zh-CN" altLang="en-US" sz="1400" dirty="0">
                <a:solidFill>
                  <a:srgbClr val="221E1F"/>
                </a:solidFill>
                <a:latin typeface="Adobe 宋体 Std L" panose="02020300000000000000" pitchFamily="18" charset="-122"/>
                <a:ea typeface="Adobe 宋体 Std L" panose="02020300000000000000" pitchFamily="18" charset="-122"/>
              </a:rPr>
              <a:t>、好恶、看法、评价。比如： “王奶奶， </a:t>
            </a:r>
            <a:r>
              <a:rPr lang="zh-CN" altLang="en-US" sz="1400" dirty="0" smtClean="0">
                <a:solidFill>
                  <a:srgbClr val="221E1F"/>
                </a:solidFill>
                <a:latin typeface="Adobe 宋体 Std L" panose="02020300000000000000" pitchFamily="18" charset="-122"/>
                <a:ea typeface="Adobe 宋体 Std L" panose="02020300000000000000" pitchFamily="18" charset="-122"/>
              </a:rPr>
              <a:t>今天</a:t>
            </a:r>
            <a:r>
              <a:rPr lang="en-US" altLang="zh-CN" sz="1400" dirty="0" smtClean="0">
                <a:solidFill>
                  <a:srgbClr val="221E1F"/>
                </a:solidFill>
                <a:latin typeface="Adobe 宋体 Std L" panose="02020300000000000000" pitchFamily="18" charset="-122"/>
                <a:ea typeface="Adobe 宋体 Std L" panose="02020300000000000000" pitchFamily="18" charset="-122"/>
              </a:rPr>
              <a:t>10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点我会带您去洗澡。” 第三层是分享</a:t>
            </a:r>
            <a:r>
              <a:rPr lang="zh-CN" altLang="en-US" sz="1400" dirty="0" smtClean="0">
                <a:solidFill>
                  <a:srgbClr val="221E1F"/>
                </a:solidFill>
                <a:latin typeface="Adobe 宋体 Std L" panose="02020300000000000000" pitchFamily="18" charset="-122"/>
                <a:ea typeface="Adobe 宋体 Std L" panose="02020300000000000000" pitchFamily="18" charset="-122"/>
              </a:rPr>
              <a:t>性沟通</a:t>
            </a:r>
            <a:r>
              <a:rPr lang="zh-CN" altLang="en-US" sz="1400" dirty="0">
                <a:solidFill>
                  <a:srgbClr val="221E1F"/>
                </a:solidFill>
                <a:latin typeface="Adobe 宋体 Std L" panose="02020300000000000000" pitchFamily="18" charset="-122"/>
                <a:ea typeface="Adobe 宋体 Std L" panose="02020300000000000000" pitchFamily="18" charset="-122"/>
              </a:rPr>
              <a:t>， 是较高层次的沟通， 即相互交流、分享个人的想法与判断。比如： “李爷爷， 您</a:t>
            </a:r>
            <a:r>
              <a:rPr lang="zh-CN" altLang="en-US" sz="1400" dirty="0" smtClean="0">
                <a:solidFill>
                  <a:srgbClr val="221E1F"/>
                </a:solidFill>
                <a:latin typeface="Adobe 宋体 Std L" panose="02020300000000000000" pitchFamily="18" charset="-122"/>
                <a:ea typeface="Adobe 宋体 Std L" panose="02020300000000000000" pitchFamily="18" charset="-122"/>
              </a:rPr>
              <a:t>儿子给</a:t>
            </a:r>
            <a:r>
              <a:rPr lang="zh-CN" altLang="en-US" sz="1400" dirty="0">
                <a:solidFill>
                  <a:srgbClr val="221E1F"/>
                </a:solidFill>
                <a:latin typeface="Adobe 宋体 Std L" panose="02020300000000000000" pitchFamily="18" charset="-122"/>
                <a:ea typeface="Adobe 宋体 Std L" panose="02020300000000000000" pitchFamily="18" charset="-122"/>
              </a:rPr>
              <a:t>您买的新衣服真好看啊， 颜色特别适合您。” 第四层是情感性沟通， 指某个人对某件</a:t>
            </a:r>
            <a:r>
              <a:rPr lang="zh-CN" altLang="en-US" sz="1400" dirty="0" smtClean="0">
                <a:solidFill>
                  <a:srgbClr val="221E1F"/>
                </a:solidFill>
                <a:latin typeface="Adobe 宋体 Std L" panose="02020300000000000000" pitchFamily="18" charset="-122"/>
                <a:ea typeface="Adobe 宋体 Std L" panose="02020300000000000000" pitchFamily="18" charset="-122"/>
              </a:rPr>
              <a:t>事情不仅</a:t>
            </a:r>
            <a:r>
              <a:rPr lang="zh-CN" altLang="en-US" sz="1400" dirty="0">
                <a:solidFill>
                  <a:srgbClr val="221E1F"/>
                </a:solidFill>
                <a:latin typeface="Adobe 宋体 Std L" panose="02020300000000000000" pitchFamily="18" charset="-122"/>
                <a:ea typeface="Adobe 宋体 Std L" panose="02020300000000000000" pitchFamily="18" charset="-122"/>
              </a:rPr>
              <a:t>有看法， 还会出现相应的情绪感受与反应。比如： “张奶奶， 看见您最近人都消瘦了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，我</a:t>
            </a:r>
            <a:r>
              <a:rPr lang="zh-CN" altLang="en-US" sz="1400" dirty="0">
                <a:solidFill>
                  <a:srgbClr val="221E1F"/>
                </a:solidFill>
                <a:latin typeface="Adobe 宋体 Std L" panose="02020300000000000000" pitchFamily="18" charset="-122"/>
                <a:ea typeface="Adobe 宋体 Std L" panose="02020300000000000000" pitchFamily="18" charset="-122"/>
              </a:rPr>
              <a:t>很难过。” 第五层是同理性沟通， 是沟通中的最高层次， 是指双方达到一致认同。比如</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李奶奶， 您的难过我感同身受， 刚到机构来， 一个人都不认识， 担心和孤独是一定的。”</a:t>
            </a:r>
            <a:endParaRPr lang="zh-CN" altLang="en-US" sz="1400" dirty="0">
              <a:latin typeface="Adobe 宋体 Std L" panose="02020300000000000000" pitchFamily="18" charset="-122"/>
              <a:ea typeface="Adobe 宋体 Std L" panose="02020300000000000000" pitchFamily="18" charset="-122"/>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1073" y="3914716"/>
            <a:ext cx="1276350" cy="1781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183930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54440"/>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建立</a:t>
            </a:r>
            <a:r>
              <a:rPr lang="zh-CN" altLang="en-US" sz="1400" dirty="0">
                <a:solidFill>
                  <a:srgbClr val="221E1F"/>
                </a:solidFill>
                <a:latin typeface="Adobe 宋体 Std L" panose="02020300000000000000" pitchFamily="18" charset="-122"/>
                <a:ea typeface="Adobe 宋体 Std L" panose="02020300000000000000" pitchFamily="18" charset="-122"/>
              </a:rPr>
              <a:t>关系阶段</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乐观的态度、尊重</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乐观而又积极的态度能给周边的人带来正能量， 能影响他人的情绪和生活状态。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很多老年人</a:t>
            </a:r>
            <a:r>
              <a:rPr lang="zh-CN" altLang="en-US" sz="1400" dirty="0">
                <a:solidFill>
                  <a:srgbClr val="221E1F"/>
                </a:solidFill>
                <a:latin typeface="Adobe 宋体 Std L" panose="02020300000000000000" pitchFamily="18" charset="-122"/>
                <a:ea typeface="Adobe 宋体 Std L" panose="02020300000000000000" pitchFamily="18" charset="-122"/>
              </a:rPr>
              <a:t>因为惧怕与他人建立关系甚至远离原来的社会交际圈， 使自身陷入焦虑、抑郁的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情绪</a:t>
            </a:r>
            <a:r>
              <a:rPr lang="zh-CN" altLang="en-US" sz="1400" dirty="0">
                <a:solidFill>
                  <a:srgbClr val="221E1F"/>
                </a:solidFill>
                <a:latin typeface="Adobe 宋体 Std L" panose="02020300000000000000" pitchFamily="18" charset="-122"/>
                <a:ea typeface="Adobe 宋体 Std L" panose="02020300000000000000" pitchFamily="18" charset="-122"/>
              </a:rPr>
              <a:t>之中。因此， 积极、乐观的态度加上不断的鼓励和支持才能帮助老年人走出负面情绪</a:t>
            </a:r>
            <a:r>
              <a:rPr lang="zh-CN" altLang="en-US" sz="1400" dirty="0" smtClean="0">
                <a:solidFill>
                  <a:srgbClr val="221E1F"/>
                </a:solidFill>
                <a:latin typeface="Adobe 宋体 Std L" panose="02020300000000000000" pitchFamily="18" charset="-122"/>
                <a:ea typeface="Adobe 宋体 Std L" panose="02020300000000000000" pitchFamily="18" charset="-122"/>
              </a:rPr>
              <a:t>，从而</a:t>
            </a:r>
            <a:r>
              <a:rPr lang="zh-CN" altLang="en-US" sz="1400" dirty="0">
                <a:solidFill>
                  <a:srgbClr val="221E1F"/>
                </a:solidFill>
                <a:latin typeface="Adobe 宋体 Std L" panose="02020300000000000000" pitchFamily="18" charset="-122"/>
                <a:ea typeface="Adobe 宋体 Std L" panose="02020300000000000000" pitchFamily="18" charset="-122"/>
              </a:rPr>
              <a:t>建立深厚的关系。同时， 我们在与老年人深入交往的过程中也会看到， 老年人对</a:t>
            </a:r>
            <a:r>
              <a:rPr lang="zh-CN" altLang="en-US" sz="1400" dirty="0" smtClean="0">
                <a:solidFill>
                  <a:srgbClr val="221E1F"/>
                </a:solidFill>
                <a:latin typeface="Adobe 宋体 Std L" panose="02020300000000000000" pitchFamily="18" charset="-122"/>
                <a:ea typeface="Adobe 宋体 Std L" panose="02020300000000000000" pitchFamily="18" charset="-122"/>
              </a:rPr>
              <a:t>尊重的</a:t>
            </a:r>
            <a:r>
              <a:rPr lang="zh-CN" altLang="en-US" sz="1400" dirty="0">
                <a:solidFill>
                  <a:srgbClr val="221E1F"/>
                </a:solidFill>
                <a:latin typeface="Adobe 宋体 Std L" panose="02020300000000000000" pitchFamily="18" charset="-122"/>
                <a:ea typeface="Adobe 宋体 Std L" panose="02020300000000000000" pitchFamily="18" charset="-122"/>
              </a:rPr>
              <a:t>需要更为迫切。因为老年人社会交往能力降低、心理障碍增加， 常常会感到不被尊重</a:t>
            </a:r>
            <a:r>
              <a:rPr lang="zh-CN" altLang="en-US" sz="1400" dirty="0" smtClean="0">
                <a:solidFill>
                  <a:srgbClr val="221E1F"/>
                </a:solidFill>
                <a:latin typeface="Adobe 宋体 Std L" panose="02020300000000000000" pitchFamily="18" charset="-122"/>
                <a:ea typeface="Adobe 宋体 Std L" panose="02020300000000000000" pitchFamily="18" charset="-122"/>
              </a:rPr>
              <a:t>，所以</a:t>
            </a:r>
            <a:r>
              <a:rPr lang="zh-CN" altLang="en-US" sz="1400" dirty="0">
                <a:solidFill>
                  <a:srgbClr val="221E1F"/>
                </a:solidFill>
                <a:latin typeface="Adobe 宋体 Std L" panose="02020300000000000000" pitchFamily="18" charset="-122"/>
                <a:ea typeface="Adobe 宋体 Std L" panose="02020300000000000000" pitchFamily="18" charset="-122"/>
              </a:rPr>
              <a:t>获得老年人的认可， 和老年人建立长期关系， 应做到在尊重的基础上和老年人进行</a:t>
            </a:r>
            <a:r>
              <a:rPr lang="zh-CN" altLang="en-US" sz="1400" dirty="0" smtClean="0">
                <a:solidFill>
                  <a:srgbClr val="221E1F"/>
                </a:solidFill>
                <a:latin typeface="Adobe 宋体 Std L" panose="02020300000000000000" pitchFamily="18" charset="-122"/>
                <a:ea typeface="Adobe 宋体 Std L" panose="02020300000000000000" pitchFamily="18" charset="-122"/>
              </a:rPr>
              <a:t>沟通</a:t>
            </a:r>
            <a:r>
              <a:rPr lang="zh-CN" altLang="en-US" sz="1400" dirty="0">
                <a:solidFill>
                  <a:srgbClr val="221E1F"/>
                </a:solidFill>
                <a:latin typeface="Adobe 宋体 Std L" panose="02020300000000000000" pitchFamily="18" charset="-122"/>
                <a:ea typeface="Adobe 宋体 Std L" panose="02020300000000000000" pitchFamily="18" charset="-122"/>
              </a:rPr>
              <a:t>交流。首先要尊重老年人， 主动和老年人打招呼， 细心倾听老年人的意见和要求， </a:t>
            </a:r>
            <a:r>
              <a:rPr lang="zh-CN" altLang="en-US" sz="1400" dirty="0" smtClean="0">
                <a:solidFill>
                  <a:srgbClr val="221E1F"/>
                </a:solidFill>
                <a:latin typeface="Adobe 宋体 Std L" panose="02020300000000000000" pitchFamily="18" charset="-122"/>
                <a:ea typeface="Adobe 宋体 Std L" panose="02020300000000000000" pitchFamily="18" charset="-122"/>
              </a:rPr>
              <a:t>尽力帮助</a:t>
            </a:r>
            <a:r>
              <a:rPr lang="zh-CN" altLang="en-US" sz="1400" dirty="0">
                <a:solidFill>
                  <a:srgbClr val="221E1F"/>
                </a:solidFill>
                <a:latin typeface="Adobe 宋体 Std L" panose="02020300000000000000" pitchFamily="18" charset="-122"/>
                <a:ea typeface="Adobe 宋体 Std L" panose="02020300000000000000" pitchFamily="18" charset="-122"/>
              </a:rPr>
              <a:t>老年人解决他们提出的问题， 想办法克服和老年人交流时的障碍。</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加深</a:t>
            </a:r>
            <a:r>
              <a:rPr lang="zh-CN" altLang="en-US" sz="1400" dirty="0">
                <a:solidFill>
                  <a:srgbClr val="221E1F"/>
                </a:solidFill>
                <a:latin typeface="Adobe 宋体 Std L" panose="02020300000000000000" pitchFamily="18" charset="-122"/>
                <a:ea typeface="Adobe 宋体 Std L" panose="02020300000000000000" pitchFamily="18" charset="-122"/>
              </a:rPr>
              <a:t>关系阶段</a:t>
            </a:r>
            <a:r>
              <a:rPr lang="en-US" altLang="zh-CN"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同理心、陪伴</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在与老年人沟通的过程中肯定不会一帆风顺， 老年人的人生经历和性格决定了</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老年人和</a:t>
            </a:r>
            <a:r>
              <a:rPr lang="zh-CN" altLang="en-US" sz="1400" dirty="0">
                <a:solidFill>
                  <a:srgbClr val="221E1F"/>
                </a:solidFill>
                <a:latin typeface="Adobe 宋体 Std L" panose="02020300000000000000" pitchFamily="18" charset="-122"/>
                <a:ea typeface="Adobe 宋体 Std L" panose="02020300000000000000" pitchFamily="18" charset="-122"/>
              </a:rPr>
              <a:t>我们交流的态度与方式。无论老年人用什么样的态度与方式和我们交谈， 我们都要站</a:t>
            </a:r>
            <a:r>
              <a:rPr lang="zh-CN" altLang="en-US" sz="1400" dirty="0" smtClean="0">
                <a:solidFill>
                  <a:srgbClr val="221E1F"/>
                </a:solidFill>
                <a:latin typeface="Adobe 宋体 Std L" panose="02020300000000000000" pitchFamily="18" charset="-122"/>
                <a:ea typeface="Adobe 宋体 Std L" panose="02020300000000000000" pitchFamily="18" charset="-122"/>
              </a:rPr>
              <a:t>在老年人</a:t>
            </a:r>
            <a:r>
              <a:rPr lang="zh-CN" altLang="en-US" sz="1400" dirty="0">
                <a:solidFill>
                  <a:srgbClr val="221E1F"/>
                </a:solidFill>
                <a:latin typeface="Adobe 宋体 Std L" panose="02020300000000000000" pitchFamily="18" charset="-122"/>
                <a:ea typeface="Adobe 宋体 Std L" panose="02020300000000000000" pitchFamily="18" charset="-122"/>
              </a:rPr>
              <a:t>的角度去理解和体会他们的感受和想法。有些老年人在听力或语言等方面受损， </a:t>
            </a:r>
            <a:r>
              <a:rPr lang="zh-CN" altLang="en-US" sz="1400" dirty="0" smtClean="0">
                <a:solidFill>
                  <a:srgbClr val="221E1F"/>
                </a:solidFill>
                <a:latin typeface="Adobe 宋体 Std L" panose="02020300000000000000" pitchFamily="18" charset="-122"/>
                <a:ea typeface="Adobe 宋体 Std L" panose="02020300000000000000" pitchFamily="18" charset="-122"/>
              </a:rPr>
              <a:t>或者</a:t>
            </a:r>
            <a:r>
              <a:rPr lang="zh-CN" altLang="en-US" sz="1400" dirty="0">
                <a:solidFill>
                  <a:srgbClr val="221E1F"/>
                </a:solidFill>
                <a:latin typeface="Adobe 宋体 Std L" panose="02020300000000000000" pitchFamily="18" charset="-122"/>
                <a:ea typeface="Adobe 宋体 Std L" panose="02020300000000000000" pitchFamily="18" charset="-122"/>
              </a:rPr>
              <a:t>本身行动不便， 可能很久都没有和他人沟通过了， 又或者刚刚经历了丧偶或丧子的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悲痛</a:t>
            </a:r>
            <a:r>
              <a:rPr lang="zh-CN" altLang="en-US" sz="1400" dirty="0">
                <a:solidFill>
                  <a:srgbClr val="221E1F"/>
                </a:solidFill>
                <a:latin typeface="Adobe 宋体 Std L" panose="02020300000000000000" pitchFamily="18" charset="-122"/>
                <a:ea typeface="Adobe 宋体 Std L" panose="02020300000000000000" pitchFamily="18" charset="-122"/>
              </a:rPr>
              <a:t>， 因此我们在和这些老年人沟通时要理解他们的痛苦， 默默在旁陪伴， 这样也会给</a:t>
            </a:r>
            <a:r>
              <a:rPr lang="zh-CN" altLang="en-US" sz="1400" dirty="0" smtClean="0">
                <a:solidFill>
                  <a:srgbClr val="221E1F"/>
                </a:solidFill>
                <a:latin typeface="Adobe 宋体 Std L" panose="02020300000000000000" pitchFamily="18" charset="-122"/>
                <a:ea typeface="Adobe 宋体 Std L" panose="02020300000000000000" pitchFamily="18" charset="-122"/>
              </a:rPr>
              <a:t>他们带来</a:t>
            </a:r>
            <a:r>
              <a:rPr lang="zh-CN" altLang="en-US" sz="1400" dirty="0">
                <a:solidFill>
                  <a:srgbClr val="221E1F"/>
                </a:solidFill>
                <a:latin typeface="Adobe 宋体 Std L" panose="02020300000000000000" pitchFamily="18" charset="-122"/>
                <a:ea typeface="Adobe 宋体 Std L" panose="02020300000000000000" pitchFamily="18" charset="-122"/>
              </a:rPr>
              <a:t>力量与支持。这是我们能够与老年人建立长久关系的重要方法。</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84528897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24460"/>
            <a:ext cx="11054246" cy="4293483"/>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冯大妈， </a:t>
            </a:r>
            <a:r>
              <a:rPr lang="en-US" altLang="zh-CN" sz="1400" dirty="0" smtClean="0">
                <a:solidFill>
                  <a:srgbClr val="221E1F"/>
                </a:solidFill>
                <a:latin typeface="Adobe 宋体 Std L" panose="02020300000000000000" pitchFamily="18" charset="-122"/>
                <a:ea typeface="Adobe 宋体 Std L" panose="02020300000000000000" pitchFamily="18" charset="-122"/>
              </a:rPr>
              <a:t>67</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老伴于五年前过世， 现自己一个人居住。她有一个独生</a:t>
            </a:r>
            <a:r>
              <a:rPr lang="zh-CN" altLang="en-US" sz="1400" dirty="0" smtClean="0">
                <a:solidFill>
                  <a:srgbClr val="221E1F"/>
                </a:solidFill>
                <a:latin typeface="Adobe 宋体 Std L" panose="02020300000000000000" pitchFamily="18" charset="-122"/>
                <a:ea typeface="Adobe 宋体 Std L" panose="02020300000000000000" pitchFamily="18" charset="-122"/>
              </a:rPr>
              <a:t>女儿小</a:t>
            </a:r>
            <a:r>
              <a:rPr lang="zh-CN" altLang="en-US" sz="1400" dirty="0">
                <a:solidFill>
                  <a:srgbClr val="221E1F"/>
                </a:solidFill>
                <a:latin typeface="Adobe 宋体 Std L" panose="02020300000000000000" pitchFamily="18" charset="-122"/>
                <a:ea typeface="Adobe 宋体 Std L" panose="02020300000000000000" pitchFamily="18" charset="-122"/>
              </a:rPr>
              <a:t>丽， 留学并定居美国。</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年初， 冯大妈下楼时不慎摔了一跤， 造成膝部关节损伤行动不便。小丽得知消息后</a:t>
            </a:r>
            <a:r>
              <a:rPr lang="zh-CN" altLang="en-US" sz="1400" dirty="0" smtClean="0">
                <a:solidFill>
                  <a:srgbClr val="221E1F"/>
                </a:solidFill>
                <a:latin typeface="Adobe 宋体 Std L" panose="02020300000000000000" pitchFamily="18" charset="-122"/>
                <a:ea typeface="Adobe 宋体 Std L" panose="02020300000000000000" pitchFamily="18" charset="-122"/>
              </a:rPr>
              <a:t>赶忙</a:t>
            </a:r>
            <a:r>
              <a:rPr lang="zh-CN" altLang="en-US" sz="1400" dirty="0">
                <a:solidFill>
                  <a:srgbClr val="221E1F"/>
                </a:solidFill>
                <a:latin typeface="Adobe 宋体 Std L" panose="02020300000000000000" pitchFamily="18" charset="-122"/>
                <a:ea typeface="Adobe 宋体 Std L" panose="02020300000000000000" pitchFamily="18" charset="-122"/>
              </a:rPr>
              <a:t>回国探望。虽然母亲平日身体健康状况良好， 考虑到母亲年岁日益增大， 又是</a:t>
            </a:r>
            <a:r>
              <a:rPr lang="zh-CN" altLang="en-US" sz="1400" dirty="0" smtClean="0">
                <a:solidFill>
                  <a:srgbClr val="221E1F"/>
                </a:solidFill>
                <a:latin typeface="Adobe 宋体 Std L" panose="02020300000000000000" pitchFamily="18" charset="-122"/>
                <a:ea typeface="Adobe 宋体 Std L" panose="02020300000000000000" pitchFamily="18" charset="-122"/>
              </a:rPr>
              <a:t>一个人住</a:t>
            </a:r>
            <a:r>
              <a:rPr lang="zh-CN" altLang="en-US" sz="1400" dirty="0">
                <a:solidFill>
                  <a:srgbClr val="221E1F"/>
                </a:solidFill>
                <a:latin typeface="Adobe 宋体 Std L" panose="02020300000000000000" pitchFamily="18" charset="-122"/>
                <a:ea typeface="Adobe 宋体 Std L" panose="02020300000000000000" pitchFamily="18" charset="-122"/>
              </a:rPr>
              <a:t>， 于是小丽积极动员母亲随自己一起去美国定居。本是出于一片孝心， 小丽没想到</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自己的</a:t>
            </a:r>
            <a:r>
              <a:rPr lang="zh-CN" altLang="en-US" sz="1400" dirty="0">
                <a:solidFill>
                  <a:srgbClr val="221E1F"/>
                </a:solidFill>
                <a:latin typeface="Adobe 宋体 Std L" panose="02020300000000000000" pitchFamily="18" charset="-122"/>
                <a:ea typeface="Adobe 宋体 Std L" panose="02020300000000000000" pitchFamily="18" charset="-122"/>
              </a:rPr>
              <a:t>想法竟然遭到母亲的强烈反对。几次沟通无果， 小丽气愤地对母亲说： “我一个人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在外打</a:t>
            </a:r>
            <a:r>
              <a:rPr lang="zh-CN" altLang="en-US" sz="1400" dirty="0">
                <a:solidFill>
                  <a:srgbClr val="221E1F"/>
                </a:solidFill>
                <a:latin typeface="Adobe 宋体 Std L" panose="02020300000000000000" pitchFamily="18" charset="-122"/>
                <a:ea typeface="Adobe 宋体 Std L" panose="02020300000000000000" pitchFamily="18" charset="-122"/>
              </a:rPr>
              <a:t>拼， 能留在美国实属不易， 我不可能放弃在美国的一切， 您年纪大了， 我爸也不在了</a:t>
            </a:r>
            <a:r>
              <a:rPr lang="zh-CN" altLang="en-US" sz="1400" dirty="0" smtClean="0">
                <a:solidFill>
                  <a:srgbClr val="221E1F"/>
                </a:solidFill>
                <a:latin typeface="Adobe 宋体 Std L" panose="02020300000000000000" pitchFamily="18" charset="-122"/>
                <a:ea typeface="Adobe 宋体 Std L" panose="02020300000000000000" pitchFamily="18" charset="-122"/>
              </a:rPr>
              <a:t>，您</a:t>
            </a:r>
            <a:r>
              <a:rPr lang="zh-CN" altLang="en-US" sz="1400" dirty="0">
                <a:solidFill>
                  <a:srgbClr val="221E1F"/>
                </a:solidFill>
                <a:latin typeface="Adobe 宋体 Std L" panose="02020300000000000000" pitchFamily="18" charset="-122"/>
                <a:ea typeface="Adobe 宋体 Std L" panose="02020300000000000000" pitchFamily="18" charset="-122"/>
              </a:rPr>
              <a:t>不跟着我能跟谁过呀！ 这次是万幸， 没有摔得卧床不起， 我离您这么远， 以后再有个三长两短可怎么办呀？”</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“我不用你管我， 我自己的退休金和积蓄就足够花了， 我有病就请家政工来伺候我</a:t>
            </a:r>
            <a:r>
              <a:rPr lang="zh-CN" altLang="en-US" sz="1400" dirty="0" smtClean="0">
                <a:solidFill>
                  <a:srgbClr val="221E1F"/>
                </a:solidFill>
                <a:latin typeface="Adobe 宋体 Std L" panose="02020300000000000000" pitchFamily="18" charset="-122"/>
                <a:ea typeface="Adobe 宋体 Std L" panose="02020300000000000000" pitchFamily="18" charset="-122"/>
              </a:rPr>
              <a:t>，不用</a:t>
            </a:r>
            <a:r>
              <a:rPr lang="zh-CN" altLang="en-US" sz="1400" dirty="0">
                <a:solidFill>
                  <a:srgbClr val="221E1F"/>
                </a:solidFill>
                <a:latin typeface="Adobe 宋体 Std L" panose="02020300000000000000" pitchFamily="18" charset="-122"/>
                <a:ea typeface="Adobe 宋体 Std L" panose="02020300000000000000" pitchFamily="18" charset="-122"/>
              </a:rPr>
              <a:t>你大小姐管。”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眼看着离女儿回美国的日子越来越近， 母女却陷入了沟通的僵局。社工小张听说</a:t>
            </a:r>
            <a:r>
              <a:rPr lang="zh-CN" altLang="en-US" sz="1400" dirty="0" smtClean="0">
                <a:solidFill>
                  <a:srgbClr val="221E1F"/>
                </a:solidFill>
                <a:latin typeface="Adobe 宋体 Std L" panose="02020300000000000000" pitchFamily="18" charset="-122"/>
                <a:ea typeface="Adobe 宋体 Std L" panose="02020300000000000000" pitchFamily="18" charset="-122"/>
              </a:rPr>
              <a:t>此事</a:t>
            </a:r>
            <a:r>
              <a:rPr lang="zh-CN" altLang="en-US" sz="1400" dirty="0">
                <a:solidFill>
                  <a:srgbClr val="221E1F"/>
                </a:solidFill>
                <a:latin typeface="Adobe 宋体 Std L" panose="02020300000000000000" pitchFamily="18" charset="-122"/>
                <a:ea typeface="Adobe 宋体 Std L" panose="02020300000000000000" pitchFamily="18" charset="-122"/>
              </a:rPr>
              <a:t>， 主动上门为二人开展调解工作</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老人沟通</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建立初步联系。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接纳与倾听建立专业关系。</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加深关系阶段</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老人子女沟通</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家庭养老过程中， 子女是养老的主力军。居家养老过程中很多情况下是调解子女和老人的沟通问题。因此在结束和冯奶奶的沟通后， 小张又一次和小丽进行了沟通， 了解到小丽当前和冯奶奶之间存在的问题， 并让小丽明白冯奶奶目前的处境和即将面临的困难</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55018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三、家庭养老老人沟通实例</a:t>
            </a:r>
          </a:p>
        </p:txBody>
      </p:sp>
    </p:spTree>
    <p:extLst>
      <p:ext uri="{BB962C8B-B14F-4D97-AF65-F5344CB8AC3E}">
        <p14:creationId xmlns:p14="http://schemas.microsoft.com/office/powerpoint/2010/main" val="341245532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24460"/>
            <a:ext cx="11054246" cy="5262979"/>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在为家庭养老的老年人提供沟通服务时， 电话是我们常常使用的工具， 也是一种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非常重要</a:t>
            </a:r>
            <a:r>
              <a:rPr lang="zh-CN" altLang="en-US" sz="1400" dirty="0">
                <a:solidFill>
                  <a:srgbClr val="221E1F"/>
                </a:solidFill>
                <a:latin typeface="Adobe 宋体 Std L" panose="02020300000000000000" pitchFamily="18" charset="-122"/>
                <a:ea typeface="Adobe 宋体 Std L" panose="02020300000000000000" pitchFamily="18" charset="-122"/>
              </a:rPr>
              <a:t>的手段， 因为它更为快捷、方便。另一方面， 电话交谈也有其自身的缺陷。老年</a:t>
            </a:r>
            <a:r>
              <a:rPr lang="zh-CN" altLang="en-US" sz="1400" dirty="0" smtClean="0">
                <a:solidFill>
                  <a:srgbClr val="221E1F"/>
                </a:solidFill>
                <a:latin typeface="Adobe 宋体 Std L" panose="02020300000000000000" pitchFamily="18" charset="-122"/>
                <a:ea typeface="Adobe 宋体 Std L" panose="02020300000000000000" pitchFamily="18" charset="-122"/>
              </a:rPr>
              <a:t>服务工作者</a:t>
            </a:r>
            <a:r>
              <a:rPr lang="zh-CN" altLang="en-US" sz="1400" dirty="0">
                <a:solidFill>
                  <a:srgbClr val="221E1F"/>
                </a:solidFill>
                <a:latin typeface="Adobe 宋体 Std L" panose="02020300000000000000" pitchFamily="18" charset="-122"/>
                <a:ea typeface="Adobe 宋体 Std L" panose="02020300000000000000" pitchFamily="18" charset="-122"/>
              </a:rPr>
              <a:t>接听、拨打电话的沟通技巧是否高明， 往往会影响到他是否能够顺利达到本次</a:t>
            </a:r>
            <a:r>
              <a:rPr lang="zh-CN" altLang="en-US" sz="1400" dirty="0" smtClean="0">
                <a:solidFill>
                  <a:srgbClr val="221E1F"/>
                </a:solidFill>
                <a:latin typeface="Adobe 宋体 Std L" panose="02020300000000000000" pitchFamily="18" charset="-122"/>
                <a:ea typeface="Adobe 宋体 Std L" panose="02020300000000000000" pitchFamily="18" charset="-122"/>
              </a:rPr>
              <a:t>交谈的</a:t>
            </a:r>
            <a:r>
              <a:rPr lang="zh-CN" altLang="en-US" sz="1400" dirty="0">
                <a:solidFill>
                  <a:srgbClr val="221E1F"/>
                </a:solidFill>
                <a:latin typeface="Adobe 宋体 Std L" panose="02020300000000000000" pitchFamily="18" charset="-122"/>
                <a:ea typeface="Adobe 宋体 Std L" panose="02020300000000000000" pitchFamily="18" charset="-122"/>
              </a:rPr>
              <a:t>目的， 甚至会直接影响到和老年人沟通的顺利程度。因此， 如何让对方从声音中感受</a:t>
            </a:r>
            <a:r>
              <a:rPr lang="zh-CN" altLang="en-US" sz="1400" dirty="0" smtClean="0">
                <a:solidFill>
                  <a:srgbClr val="221E1F"/>
                </a:solidFill>
                <a:latin typeface="Adobe 宋体 Std L" panose="02020300000000000000" pitchFamily="18" charset="-122"/>
                <a:ea typeface="Adobe 宋体 Std L" panose="02020300000000000000" pitchFamily="18" charset="-122"/>
              </a:rPr>
              <a:t>到工作者</a:t>
            </a:r>
            <a:r>
              <a:rPr lang="zh-CN" altLang="en-US" sz="1400" dirty="0">
                <a:solidFill>
                  <a:srgbClr val="221E1F"/>
                </a:solidFill>
                <a:latin typeface="Adobe 宋体 Std L" panose="02020300000000000000" pitchFamily="18" charset="-122"/>
                <a:ea typeface="Adobe 宋体 Std L" panose="02020300000000000000" pitchFamily="18" charset="-122"/>
              </a:rPr>
              <a:t>的热情友好， 给对方留下诚实可靠的良好印象， 学习和掌握基本的电话交谈技巧</a:t>
            </a:r>
            <a:r>
              <a:rPr lang="zh-CN" altLang="en-US" sz="1400" dirty="0" smtClean="0">
                <a:solidFill>
                  <a:srgbClr val="221E1F"/>
                </a:solidFill>
                <a:latin typeface="Adobe 宋体 Std L" panose="02020300000000000000" pitchFamily="18" charset="-122"/>
                <a:ea typeface="Adobe 宋体 Std L" panose="02020300000000000000" pitchFamily="18" charset="-122"/>
              </a:rPr>
              <a:t>是非</a:t>
            </a:r>
            <a:r>
              <a:rPr lang="zh-CN" altLang="en-US" sz="1400" dirty="0">
                <a:solidFill>
                  <a:srgbClr val="221E1F"/>
                </a:solidFill>
                <a:latin typeface="Adobe 宋体 Std L" panose="02020300000000000000" pitchFamily="18" charset="-122"/>
                <a:ea typeface="Adobe 宋体 Std L" panose="02020300000000000000" pitchFamily="18" charset="-122"/>
              </a:rPr>
              <a:t>常有必要的</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和</a:t>
            </a:r>
            <a:r>
              <a:rPr lang="zh-CN" altLang="en-US" sz="1400" dirty="0">
                <a:solidFill>
                  <a:srgbClr val="221E1F"/>
                </a:solidFill>
                <a:latin typeface="Adobe 宋体 Std L" panose="02020300000000000000" pitchFamily="18" charset="-122"/>
                <a:ea typeface="Adobe 宋体 Std L" panose="02020300000000000000" pitchFamily="18" charset="-122"/>
              </a:rPr>
              <a:t>老年人电话交谈时要做到： 第一， 和老年人通话时要有充分的心理准备， 要从与</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交朋友的角度出发， 保持心态平和； 第二， 要考虑到老年人可能做出的积极反应， </a:t>
            </a:r>
            <a:r>
              <a:rPr lang="zh-CN" altLang="en-US" sz="1400" dirty="0" smtClean="0">
                <a:solidFill>
                  <a:srgbClr val="221E1F"/>
                </a:solidFill>
                <a:latin typeface="Adobe 宋体 Std L" panose="02020300000000000000" pitchFamily="18" charset="-122"/>
                <a:ea typeface="Adobe 宋体 Std L" panose="02020300000000000000" pitchFamily="18" charset="-122"/>
              </a:rPr>
              <a:t>也要</a:t>
            </a:r>
            <a:r>
              <a:rPr lang="zh-CN" altLang="en-US" sz="1400" dirty="0">
                <a:solidFill>
                  <a:srgbClr val="221E1F"/>
                </a:solidFill>
                <a:latin typeface="Adobe 宋体 Std L" panose="02020300000000000000" pitchFamily="18" charset="-122"/>
                <a:ea typeface="Adobe 宋体 Std L" panose="02020300000000000000" pitchFamily="18" charset="-122"/>
              </a:rPr>
              <a:t>考虑到老年人可能出现的冷漠态度； 第三， 保持良好的心态和老年人沟通， 这种良好</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的心态</a:t>
            </a:r>
            <a:r>
              <a:rPr lang="zh-CN" altLang="en-US" sz="1400" dirty="0">
                <a:solidFill>
                  <a:srgbClr val="221E1F"/>
                </a:solidFill>
                <a:latin typeface="Adobe 宋体 Std L" panose="02020300000000000000" pitchFamily="18" charset="-122"/>
                <a:ea typeface="Adobe 宋体 Std L" panose="02020300000000000000" pitchFamily="18" charset="-122"/>
              </a:rPr>
              <a:t>会通过你的语言语调表露出来， 虽未谋面， 老年人也会感受到你的自信和坦然， </a:t>
            </a:r>
            <a:r>
              <a:rPr lang="zh-CN" altLang="en-US" sz="1400" dirty="0" smtClean="0">
                <a:solidFill>
                  <a:srgbClr val="221E1F"/>
                </a:solidFill>
                <a:latin typeface="Adobe 宋体 Std L" panose="02020300000000000000" pitchFamily="18" charset="-122"/>
                <a:ea typeface="Adobe 宋体 Std L" panose="02020300000000000000" pitchFamily="18" charset="-122"/>
              </a:rPr>
              <a:t>从而留下</a:t>
            </a:r>
            <a:r>
              <a:rPr lang="zh-CN" altLang="en-US" sz="1400" dirty="0">
                <a:solidFill>
                  <a:srgbClr val="221E1F"/>
                </a:solidFill>
                <a:latin typeface="Adobe 宋体 Std L" panose="02020300000000000000" pitchFamily="18" charset="-122"/>
                <a:ea typeface="Adobe 宋体 Std L" panose="02020300000000000000" pitchFamily="18" charset="-122"/>
              </a:rPr>
              <a:t>良好的印象</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接</a:t>
            </a:r>
            <a:r>
              <a:rPr lang="zh-CN" altLang="en-US" sz="1400" dirty="0">
                <a:solidFill>
                  <a:srgbClr val="221E1F"/>
                </a:solidFill>
                <a:latin typeface="Adobe 宋体 Std L" panose="02020300000000000000" pitchFamily="18" charset="-122"/>
                <a:ea typeface="Adobe 宋体 Std L" panose="02020300000000000000" pitchFamily="18" charset="-122"/>
              </a:rPr>
              <a:t>听或拨打电话使用礼貌用语及时问候</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接听电话。首先应注意电话铃响三声之内及时接听， 自报家门并问候： “您好</a:t>
            </a:r>
            <a:r>
              <a:rPr lang="zh-CN" altLang="en-US" sz="1400" dirty="0" smtClean="0">
                <a:solidFill>
                  <a:srgbClr val="221E1F"/>
                </a:solidFill>
                <a:latin typeface="Adobe 宋体 Std L" panose="02020300000000000000" pitchFamily="18" charset="-122"/>
                <a:ea typeface="Adobe 宋体 Std L" panose="02020300000000000000" pitchFamily="18" charset="-122"/>
              </a:rPr>
              <a:t>，这里</a:t>
            </a:r>
            <a:r>
              <a:rPr lang="zh-CN" altLang="en-US" sz="1400" dirty="0">
                <a:solidFill>
                  <a:srgbClr val="221E1F"/>
                </a:solidFill>
                <a:latin typeface="Adobe 宋体 Std L" panose="02020300000000000000" pitchFamily="18" charset="-122"/>
                <a:ea typeface="Adobe 宋体 Std L" panose="02020300000000000000" pitchFamily="18" charset="-122"/>
              </a:rPr>
              <a:t>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老年服务中心”； 如果不能及时在三声铃响之内接听， 应先致歉再问候： “</a:t>
            </a:r>
            <a:r>
              <a:rPr lang="zh-CN" altLang="en-US" sz="1400" dirty="0" smtClean="0">
                <a:solidFill>
                  <a:srgbClr val="221E1F"/>
                </a:solidFill>
                <a:latin typeface="Adobe 宋体 Std L" panose="02020300000000000000" pitchFamily="18" charset="-122"/>
                <a:ea typeface="Adobe 宋体 Std L" panose="02020300000000000000" pitchFamily="18" charset="-122"/>
              </a:rPr>
              <a:t>抱歉让</a:t>
            </a:r>
            <a:r>
              <a:rPr lang="zh-CN" altLang="en-US" sz="1400" dirty="0">
                <a:solidFill>
                  <a:srgbClr val="221E1F"/>
                </a:solidFill>
                <a:latin typeface="Adobe 宋体 Std L" panose="02020300000000000000" pitchFamily="18" charset="-122"/>
                <a:ea typeface="Adobe 宋体 Std L" panose="02020300000000000000" pitchFamily="18" charset="-122"/>
              </a:rPr>
              <a:t>您久等了， 这里是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老年服务中心。”</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拨打电话时。首先礼貌问候， 并自报姓名， 说明致电目的： “您好， 我是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a:t>
            </a:r>
            <a:r>
              <a:rPr lang="zh-CN" altLang="en-US" sz="1400" dirty="0">
                <a:solidFill>
                  <a:srgbClr val="221E1F"/>
                </a:solidFill>
                <a:latin typeface="Adobe 宋体 Std L" panose="02020300000000000000" pitchFamily="18" charset="-122"/>
                <a:ea typeface="Adobe 宋体 Std L" panose="02020300000000000000" pitchFamily="18" charset="-122"/>
              </a:rPr>
              <a:t>服务中心的</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（姓名）， 请问您是</a:t>
            </a:r>
            <a:r>
              <a:rPr lang="en-US" altLang="zh-CN" sz="1400" dirty="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老人吗？”</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说话</a:t>
            </a:r>
            <a:r>
              <a:rPr lang="zh-CN" altLang="en-US" sz="1400" dirty="0">
                <a:solidFill>
                  <a:srgbClr val="221E1F"/>
                </a:solidFill>
                <a:latin typeface="Adobe 宋体 Std L" panose="02020300000000000000" pitchFamily="18" charset="-122"/>
                <a:ea typeface="Adobe 宋体 Std L" panose="02020300000000000000" pitchFamily="18" charset="-122"/>
              </a:rPr>
              <a:t>保持愉悦声音， 语速慢且</a:t>
            </a:r>
            <a:r>
              <a:rPr lang="zh-CN" altLang="en-US" sz="1400" dirty="0" smtClean="0">
                <a:solidFill>
                  <a:srgbClr val="221E1F"/>
                </a:solidFill>
                <a:latin typeface="Adobe 宋体 Std L" panose="02020300000000000000" pitchFamily="18" charset="-122"/>
                <a:ea typeface="Adobe 宋体 Std L" panose="02020300000000000000" pitchFamily="18" charset="-122"/>
              </a:rPr>
              <a:t>大声</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一般听力都不太好， 语速也比较慢。因此在与老年人用电话沟通时， 应当观察</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周围环境是否嘈杂， 尽量找寻安静的地方和老年人沟通， 和老年人沟通时尤其需要注意</a:t>
            </a:r>
            <a:r>
              <a:rPr lang="zh-CN" altLang="en-US" sz="1400" dirty="0" smtClean="0">
                <a:solidFill>
                  <a:srgbClr val="221E1F"/>
                </a:solidFill>
                <a:latin typeface="Adobe 宋体 Std L" panose="02020300000000000000" pitchFamily="18" charset="-122"/>
                <a:ea typeface="Adobe 宋体 Std L" panose="02020300000000000000" pitchFamily="18" charset="-122"/>
              </a:rPr>
              <a:t>放缓</a:t>
            </a:r>
            <a:r>
              <a:rPr lang="zh-CN" altLang="en-US" sz="1400" dirty="0">
                <a:solidFill>
                  <a:srgbClr val="221E1F"/>
                </a:solidFill>
                <a:latin typeface="Adobe 宋体 Std L" panose="02020300000000000000" pitchFamily="18" charset="-122"/>
                <a:ea typeface="Adobe 宋体 Std L" panose="02020300000000000000" pitchFamily="18" charset="-122"/>
              </a:rPr>
              <a:t>语速， 咬字发音要清晰， 尽量使用老年人能够理解的词汇， 需要说明的内容也应当</a:t>
            </a:r>
            <a:r>
              <a:rPr lang="zh-CN" altLang="en-US" sz="1400" dirty="0" smtClean="0">
                <a:solidFill>
                  <a:srgbClr val="221E1F"/>
                </a:solidFill>
                <a:latin typeface="Adobe 宋体 Std L" panose="02020300000000000000" pitchFamily="18" charset="-122"/>
                <a:ea typeface="Adobe 宋体 Std L" panose="02020300000000000000" pitchFamily="18" charset="-122"/>
              </a:rPr>
              <a:t>简单明了</a:t>
            </a:r>
            <a:r>
              <a:rPr lang="zh-CN" altLang="en-US" sz="1400" dirty="0">
                <a:solidFill>
                  <a:srgbClr val="221E1F"/>
                </a:solidFill>
                <a:latin typeface="Adobe 宋体 Std L" panose="02020300000000000000" pitchFamily="18" charset="-122"/>
                <a:ea typeface="Adobe 宋体 Std L" panose="02020300000000000000" pitchFamily="18" charset="-122"/>
              </a:rPr>
              <a:t>。</a:t>
            </a: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82125" y="550185"/>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四、与家庭养老老人电话访谈沟通实例</a:t>
            </a:r>
          </a:p>
        </p:txBody>
      </p:sp>
    </p:spTree>
    <p:extLst>
      <p:ext uri="{BB962C8B-B14F-4D97-AF65-F5344CB8AC3E}">
        <p14:creationId xmlns:p14="http://schemas.microsoft.com/office/powerpoint/2010/main" val="14607954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1254440"/>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老年人说话时应认真倾听体现礼貌并不时给予回应</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老年人说话时应认真倾听， 没有必要时不要打断对方说话。老年人常常比较唠叨， </a:t>
            </a:r>
            <a:r>
              <a:rPr lang="zh-CN" altLang="en-US" sz="1400" dirty="0" smtClean="0">
                <a:solidFill>
                  <a:srgbClr val="221E1F"/>
                </a:solidFill>
                <a:latin typeface="Adobe 宋体 Std L" panose="02020300000000000000" pitchFamily="18" charset="-122"/>
                <a:ea typeface="Adobe 宋体 Std L" panose="02020300000000000000" pitchFamily="18" charset="-122"/>
              </a:rPr>
              <a:t>但在</a:t>
            </a:r>
            <a:r>
              <a:rPr lang="zh-CN" altLang="en-US" sz="1400" dirty="0">
                <a:solidFill>
                  <a:srgbClr val="221E1F"/>
                </a:solidFill>
                <a:latin typeface="Adobe 宋体 Std L" panose="02020300000000000000" pitchFamily="18" charset="-122"/>
                <a:ea typeface="Adobe 宋体 Std L" panose="02020300000000000000" pitchFamily="18" charset="-122"/>
              </a:rPr>
              <a:t>老人没有说完或表达模糊时， 不要匆忙做出结论或打断老年人说话。同时， 一定不要</a:t>
            </a:r>
            <a:r>
              <a:rPr lang="zh-CN" altLang="en-US" sz="1400" dirty="0" smtClean="0">
                <a:solidFill>
                  <a:srgbClr val="221E1F"/>
                </a:solidFill>
                <a:latin typeface="Adobe 宋体 Std L" panose="02020300000000000000" pitchFamily="18" charset="-122"/>
                <a:ea typeface="Adobe 宋体 Std L" panose="02020300000000000000" pitchFamily="18" charset="-122"/>
              </a:rPr>
              <a:t>让自己</a:t>
            </a:r>
            <a:r>
              <a:rPr lang="zh-CN" altLang="en-US" sz="1400" dirty="0">
                <a:solidFill>
                  <a:srgbClr val="221E1F"/>
                </a:solidFill>
                <a:latin typeface="Adobe 宋体 Std L" panose="02020300000000000000" pitchFamily="18" charset="-122"/>
                <a:ea typeface="Adobe 宋体 Std L" panose="02020300000000000000" pitchFamily="18" charset="-122"/>
              </a:rPr>
              <a:t>陷入与老年人的争论之中， 对老年人说过的话不要重复提问， 老年人说话时应该</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不时地</a:t>
            </a:r>
            <a:r>
              <a:rPr lang="zh-CN" altLang="en-US" sz="1400" dirty="0">
                <a:solidFill>
                  <a:srgbClr val="221E1F"/>
                </a:solidFill>
                <a:latin typeface="Adobe 宋体 Std L" panose="02020300000000000000" pitchFamily="18" charset="-122"/>
                <a:ea typeface="Adobe 宋体 Std L" panose="02020300000000000000" pitchFamily="18" charset="-122"/>
              </a:rPr>
              <a:t>给予回应， 让老年人了解自己认真倾听的状态</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表达</a:t>
            </a:r>
            <a:r>
              <a:rPr lang="zh-CN" altLang="en-US" sz="1400" dirty="0">
                <a:solidFill>
                  <a:srgbClr val="221E1F"/>
                </a:solidFill>
                <a:latin typeface="Adobe 宋体 Std L" panose="02020300000000000000" pitchFamily="18" charset="-122"/>
                <a:ea typeface="Adobe 宋体 Std L" panose="02020300000000000000" pitchFamily="18" charset="-122"/>
              </a:rPr>
              <a:t>请求事项时要使用礼貌用语</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在与老年人沟通时， 有时老年人表达不清楚或者自己没听清对方的话语时忌讳说</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啊？ 什么？ 您说什么？” 而应该注意使用礼貌用语： “请您再说一遍好吗？” “对不起， </a:t>
            </a:r>
            <a:r>
              <a:rPr lang="zh-CN" altLang="en-US" sz="1400" dirty="0" smtClean="0">
                <a:solidFill>
                  <a:srgbClr val="221E1F"/>
                </a:solidFill>
                <a:latin typeface="Adobe 宋体 Std L" panose="02020300000000000000" pitchFamily="18" charset="-122"/>
                <a:ea typeface="Adobe 宋体 Std L" panose="02020300000000000000" pitchFamily="18" charset="-122"/>
              </a:rPr>
              <a:t>能麻烦</a:t>
            </a:r>
            <a:r>
              <a:rPr lang="zh-CN" altLang="en-US" sz="1400" dirty="0">
                <a:solidFill>
                  <a:srgbClr val="221E1F"/>
                </a:solidFill>
                <a:latin typeface="Adobe 宋体 Std L" panose="02020300000000000000" pitchFamily="18" charset="-122"/>
                <a:ea typeface="Adobe 宋体 Std L" panose="02020300000000000000" pitchFamily="18" charset="-122"/>
              </a:rPr>
              <a:t>您再说一遍吗？” 向老年人表达一些请求事项时也应该多使用询问语句征求对方同意</a:t>
            </a:r>
            <a:r>
              <a:rPr lang="zh-CN" altLang="en-US" sz="1400" dirty="0" smtClean="0">
                <a:solidFill>
                  <a:srgbClr val="221E1F"/>
                </a:solidFill>
                <a:latin typeface="Adobe 宋体 Std L" panose="02020300000000000000" pitchFamily="18" charset="-122"/>
                <a:ea typeface="Adobe 宋体 Std L" panose="02020300000000000000" pitchFamily="18" charset="-122"/>
              </a:rPr>
              <a:t>。身</a:t>
            </a:r>
            <a:r>
              <a:rPr lang="zh-CN" altLang="en-US" sz="1400" dirty="0">
                <a:solidFill>
                  <a:srgbClr val="221E1F"/>
                </a:solidFill>
                <a:latin typeface="Adobe 宋体 Std L" panose="02020300000000000000" pitchFamily="18" charset="-122"/>
                <a:ea typeface="Adobe 宋体 Std L" panose="02020300000000000000" pitchFamily="18" charset="-122"/>
              </a:rPr>
              <a:t>为服务人员或工作人员往往代表了所在公司或组织的形象， 所说的每一句话都代表了</a:t>
            </a:r>
            <a:r>
              <a:rPr lang="zh-CN" altLang="en-US" sz="1400" dirty="0" smtClean="0">
                <a:solidFill>
                  <a:srgbClr val="221E1F"/>
                </a:solidFill>
                <a:latin typeface="Adobe 宋体 Std L" panose="02020300000000000000" pitchFamily="18" charset="-122"/>
                <a:ea typeface="Adobe 宋体 Std L" panose="02020300000000000000" pitchFamily="18" charset="-122"/>
              </a:rPr>
              <a:t>企业</a:t>
            </a:r>
            <a:r>
              <a:rPr lang="zh-CN" altLang="en-US" sz="1400" dirty="0">
                <a:solidFill>
                  <a:srgbClr val="221E1F"/>
                </a:solidFill>
                <a:latin typeface="Adobe 宋体 Std L" panose="02020300000000000000" pitchFamily="18" charset="-122"/>
                <a:ea typeface="Adobe 宋体 Std L" panose="02020300000000000000" pitchFamily="18" charset="-122"/>
              </a:rPr>
              <a:t>或组织对老年人的态度， 所以一定要注意使用礼貌用语</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向</a:t>
            </a:r>
            <a:r>
              <a:rPr lang="zh-CN" altLang="en-US" sz="1400" dirty="0">
                <a:solidFill>
                  <a:srgbClr val="221E1F"/>
                </a:solidFill>
                <a:latin typeface="Adobe 宋体 Std L" panose="02020300000000000000" pitchFamily="18" charset="-122"/>
                <a:ea typeface="Adobe 宋体 Std L" panose="02020300000000000000" pitchFamily="18" charset="-122"/>
              </a:rPr>
              <a:t>老年人告别前要再次询问需求和表示</a:t>
            </a:r>
            <a:r>
              <a:rPr lang="zh-CN" altLang="en-US" sz="1400" dirty="0" smtClean="0">
                <a:solidFill>
                  <a:srgbClr val="221E1F"/>
                </a:solidFill>
                <a:latin typeface="Adobe 宋体 Std L" panose="02020300000000000000" pitchFamily="18" charset="-122"/>
                <a:ea typeface="Adobe 宋体 Std L" panose="02020300000000000000" pitchFamily="18" charset="-122"/>
              </a:rPr>
              <a:t>感谢</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在挂断电话前， 应再次向老年人询问还有没有其他需求， 并表示感谢。这时应当注意</a:t>
            </a:r>
            <a:r>
              <a:rPr lang="zh-CN" altLang="en-US" sz="1400" dirty="0">
                <a:solidFill>
                  <a:srgbClr val="221E1F"/>
                </a:solidFill>
                <a:latin typeface="Adobe 宋体 Std L" panose="02020300000000000000" pitchFamily="18" charset="-122"/>
                <a:ea typeface="Adobe 宋体 Std L" panose="02020300000000000000" pitchFamily="18" charset="-122"/>
              </a:rPr>
              <a:t>， 询问与感谢应当发自内心， 站在真心帮助对方的角度进行发问， 避免急躁、</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不耐烦的</a:t>
            </a:r>
            <a:r>
              <a:rPr lang="zh-CN" altLang="en-US" sz="1400" dirty="0">
                <a:solidFill>
                  <a:srgbClr val="221E1F"/>
                </a:solidFill>
                <a:latin typeface="Adobe 宋体 Std L" panose="02020300000000000000" pitchFamily="18" charset="-122"/>
                <a:ea typeface="Adobe 宋体 Std L" panose="02020300000000000000" pitchFamily="18" charset="-122"/>
              </a:rPr>
              <a:t>语气和着急结束的态度。否则， 虽然使用了礼貌用语， 但是仍然会给老年人不好</a:t>
            </a:r>
            <a:r>
              <a:rPr lang="zh-CN" altLang="en-US" sz="1400" dirty="0" smtClean="0">
                <a:solidFill>
                  <a:srgbClr val="221E1F"/>
                </a:solidFill>
                <a:latin typeface="Adobe 宋体 Std L" panose="02020300000000000000" pitchFamily="18" charset="-122"/>
                <a:ea typeface="Adobe 宋体 Std L" panose="02020300000000000000" pitchFamily="18" charset="-122"/>
              </a:rPr>
              <a:t>的感觉。</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47262157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144445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一、居家养老的概念和意义</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020560"/>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居家</a:t>
            </a:r>
            <a:r>
              <a:rPr lang="zh-CN" altLang="en-US" sz="1400" dirty="0">
                <a:solidFill>
                  <a:srgbClr val="221E1F"/>
                </a:solidFill>
                <a:latin typeface="Adobe 宋体 Std L" panose="02020300000000000000" pitchFamily="18" charset="-122"/>
                <a:ea typeface="Adobe 宋体 Std L" panose="02020300000000000000" pitchFamily="18" charset="-122"/>
              </a:rPr>
              <a:t>养老的概念</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2016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年， 我国老龄人口</a:t>
            </a:r>
            <a:r>
              <a:rPr lang="zh-CN" altLang="en-US" sz="1400" dirty="0" smtClean="0">
                <a:solidFill>
                  <a:srgbClr val="221E1F"/>
                </a:solidFill>
                <a:latin typeface="Adobe 宋体 Std L" panose="02020300000000000000" pitchFamily="18" charset="-122"/>
                <a:ea typeface="Adobe 宋体 Std L" panose="02020300000000000000" pitchFamily="18" charset="-122"/>
              </a:rPr>
              <a:t>突破</a:t>
            </a:r>
            <a:r>
              <a:rPr lang="en-US" altLang="zh-CN" sz="1400" dirty="0" smtClean="0">
                <a:solidFill>
                  <a:srgbClr val="221E1F"/>
                </a:solidFill>
                <a:latin typeface="Adobe 宋体 Std L" panose="02020300000000000000" pitchFamily="18" charset="-122"/>
                <a:ea typeface="Adobe 宋体 Std L" panose="02020300000000000000" pitchFamily="18" charset="-122"/>
              </a:rPr>
              <a:t>2.3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亿大关， 老龄人口比例超过老龄化标准， 我国已</a:t>
            </a:r>
            <a:r>
              <a:rPr lang="zh-CN" altLang="en-US" sz="1400" dirty="0" smtClean="0">
                <a:solidFill>
                  <a:srgbClr val="221E1F"/>
                </a:solidFill>
                <a:latin typeface="Adobe 宋体 Std L" panose="02020300000000000000" pitchFamily="18" charset="-122"/>
                <a:ea typeface="Adobe 宋体 Std L" panose="02020300000000000000" pitchFamily="18" charset="-122"/>
              </a:rPr>
              <a:t>进入老龄社会</a:t>
            </a:r>
            <a:r>
              <a:rPr lang="zh-CN" altLang="en-US" sz="1400" dirty="0">
                <a:solidFill>
                  <a:srgbClr val="221E1F"/>
                </a:solidFill>
                <a:latin typeface="Adobe 宋体 Std L" panose="02020300000000000000" pitchFamily="18" charset="-122"/>
                <a:ea typeface="Adobe 宋体 Std L" panose="02020300000000000000" pitchFamily="18" charset="-122"/>
              </a:rPr>
              <a:t>。随着老年人口的不断增多， 各地开始对养老福利模式进行积极的探索， 居家</a:t>
            </a:r>
            <a:r>
              <a:rPr lang="zh-CN" altLang="en-US" sz="1400" dirty="0" smtClean="0">
                <a:solidFill>
                  <a:srgbClr val="221E1F"/>
                </a:solidFill>
                <a:latin typeface="Adobe 宋体 Std L" panose="02020300000000000000" pitchFamily="18" charset="-122"/>
                <a:ea typeface="Adobe 宋体 Std L" panose="02020300000000000000" pitchFamily="18" charset="-122"/>
              </a:rPr>
              <a:t>养老</a:t>
            </a:r>
            <a:r>
              <a:rPr lang="zh-CN" altLang="en-US" sz="1400" dirty="0">
                <a:solidFill>
                  <a:srgbClr val="221E1F"/>
                </a:solidFill>
                <a:latin typeface="Adobe 宋体 Std L" panose="02020300000000000000" pitchFamily="18" charset="-122"/>
                <a:ea typeface="Adobe 宋体 Std L" panose="02020300000000000000" pitchFamily="18" charset="-122"/>
              </a:rPr>
              <a:t>服务应运而生。居家养老（服务） 是指以家庭为核心、以社区为依托、以专业化服务</a:t>
            </a:r>
            <a:r>
              <a:rPr lang="zh-CN" altLang="en-US" sz="1400" dirty="0" smtClean="0">
                <a:solidFill>
                  <a:srgbClr val="221E1F"/>
                </a:solidFill>
                <a:latin typeface="Adobe 宋体 Std L" panose="02020300000000000000" pitchFamily="18" charset="-122"/>
                <a:ea typeface="Adobe 宋体 Std L" panose="02020300000000000000" pitchFamily="18" charset="-122"/>
              </a:rPr>
              <a:t>为依靠</a:t>
            </a:r>
            <a:r>
              <a:rPr lang="zh-CN" altLang="en-US" sz="1400" dirty="0">
                <a:solidFill>
                  <a:srgbClr val="221E1F"/>
                </a:solidFill>
                <a:latin typeface="Adobe 宋体 Std L" panose="02020300000000000000" pitchFamily="18" charset="-122"/>
                <a:ea typeface="Adobe 宋体 Std L" panose="02020300000000000000" pitchFamily="18" charset="-122"/>
              </a:rPr>
              <a:t>， 为居住在家的老年人提供解决日常生活困难为主要内容的社会化服务。这是一种</a:t>
            </a:r>
            <a:r>
              <a:rPr lang="zh-CN" altLang="en-US" sz="1400" dirty="0" smtClean="0">
                <a:solidFill>
                  <a:srgbClr val="221E1F"/>
                </a:solidFill>
                <a:latin typeface="Adobe 宋体 Std L" panose="02020300000000000000" pitchFamily="18" charset="-122"/>
                <a:ea typeface="Adobe 宋体 Std L" panose="02020300000000000000" pitchFamily="18" charset="-122"/>
              </a:rPr>
              <a:t>介于</a:t>
            </a:r>
            <a:r>
              <a:rPr lang="zh-CN" altLang="en-US" sz="1400" dirty="0">
                <a:solidFill>
                  <a:srgbClr val="221E1F"/>
                </a:solidFill>
                <a:latin typeface="Adobe 宋体 Std L" panose="02020300000000000000" pitchFamily="18" charset="-122"/>
                <a:ea typeface="Adobe 宋体 Std L" panose="02020300000000000000" pitchFamily="18" charset="-122"/>
              </a:rPr>
              <a:t>家庭养老和机构养老之间的养老模式</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latin typeface="Adobe 宋体 Std L" panose="02020300000000000000" pitchFamily="18" charset="-122"/>
                <a:ea typeface="Adobe 宋体 Std L" panose="02020300000000000000" pitchFamily="18" charset="-122"/>
              </a:rPr>
              <a:t>2.</a:t>
            </a:r>
            <a:r>
              <a:rPr lang="zh-CN" altLang="en-US" sz="1400" dirty="0" smtClean="0">
                <a:latin typeface="Adobe 宋体 Std L" panose="02020300000000000000" pitchFamily="18" charset="-122"/>
                <a:ea typeface="Adobe 宋体 Std L" panose="02020300000000000000" pitchFamily="18" charset="-122"/>
              </a:rPr>
              <a:t>居家</a:t>
            </a:r>
            <a:r>
              <a:rPr lang="zh-CN" altLang="en-US" sz="1400" dirty="0">
                <a:latin typeface="Adobe 宋体 Std L" panose="02020300000000000000" pitchFamily="18" charset="-122"/>
                <a:ea typeface="Adobe 宋体 Std L" panose="02020300000000000000" pitchFamily="18" charset="-122"/>
              </a:rPr>
              <a:t>养老的意义</a:t>
            </a:r>
          </a:p>
          <a:p>
            <a:pPr indent="457200">
              <a:lnSpc>
                <a:spcPct val="150000"/>
              </a:lnSpc>
            </a:pPr>
            <a:r>
              <a:rPr lang="zh-CN" altLang="en-US" sz="1400" dirty="0" smtClean="0">
                <a:latin typeface="Adobe 宋体 Std L" panose="02020300000000000000" pitchFamily="18" charset="-122"/>
                <a:ea typeface="Adobe 宋体 Std L" panose="02020300000000000000" pitchFamily="18" charset="-122"/>
              </a:rPr>
              <a:t>（</a:t>
            </a:r>
            <a:r>
              <a:rPr lang="en-US" altLang="zh-CN" sz="1400" dirty="0" smtClean="0">
                <a:latin typeface="Adobe 宋体 Std L" panose="02020300000000000000" pitchFamily="18" charset="-122"/>
                <a:ea typeface="Adobe 宋体 Std L" panose="02020300000000000000" pitchFamily="18" charset="-122"/>
              </a:rPr>
              <a:t>1</a:t>
            </a:r>
            <a:r>
              <a:rPr lang="zh-CN" altLang="en-US" sz="1400" dirty="0" smtClean="0">
                <a:latin typeface="Adobe 宋体 Std L" panose="02020300000000000000" pitchFamily="18" charset="-122"/>
                <a:ea typeface="Adobe 宋体 Std L" panose="02020300000000000000" pitchFamily="18" charset="-122"/>
              </a:rPr>
              <a:t>） </a:t>
            </a:r>
            <a:r>
              <a:rPr lang="zh-CN" altLang="en-US" sz="1400" dirty="0">
                <a:latin typeface="Adobe 宋体 Std L" panose="02020300000000000000" pitchFamily="18" charset="-122"/>
                <a:ea typeface="Adobe 宋体 Std L" panose="02020300000000000000" pitchFamily="18" charset="-122"/>
              </a:rPr>
              <a:t>符合我国“未富先老” 的社会特点。我国人口老龄化是在经济还不够发达、</a:t>
            </a:r>
            <a:r>
              <a:rPr lang="zh-CN" altLang="en-US" sz="1400" dirty="0" smtClean="0">
                <a:latin typeface="Adobe 宋体 Std L" panose="02020300000000000000" pitchFamily="18" charset="-122"/>
                <a:ea typeface="Adobe 宋体 Std L" panose="02020300000000000000" pitchFamily="18" charset="-122"/>
              </a:rPr>
              <a:t>物质</a:t>
            </a:r>
            <a:r>
              <a:rPr lang="zh-CN" altLang="en-US" sz="1400" dirty="0">
                <a:latin typeface="Adobe 宋体 Std L" panose="02020300000000000000" pitchFamily="18" charset="-122"/>
                <a:ea typeface="Adobe 宋体 Std L" panose="02020300000000000000" pitchFamily="18" charset="-122"/>
              </a:rPr>
              <a:t>条件尚不充裕的情况下到来的。因此， 单靠政府的力量来发展养老福利事业是不</a:t>
            </a:r>
            <a:r>
              <a:rPr lang="zh-CN" altLang="en-US" sz="1400" dirty="0" smtClean="0">
                <a:latin typeface="Adobe 宋体 Std L" panose="02020300000000000000" pitchFamily="18" charset="-122"/>
                <a:ea typeface="Adobe 宋体 Std L" panose="02020300000000000000" pitchFamily="18" charset="-122"/>
              </a:rPr>
              <a:t>现实的</a:t>
            </a:r>
            <a:r>
              <a:rPr lang="zh-CN" altLang="en-US" sz="1400" dirty="0">
                <a:latin typeface="Adobe 宋体 Std L" panose="02020300000000000000" pitchFamily="18" charset="-122"/>
                <a:ea typeface="Adobe 宋体 Std L" panose="02020300000000000000" pitchFamily="18" charset="-122"/>
              </a:rPr>
              <a:t>。居家养老服务与机构养老服务相比， </a:t>
            </a:r>
            <a:r>
              <a:rPr lang="zh-CN" altLang="en-US" sz="1400" dirty="0" smtClean="0">
                <a:latin typeface="Adobe 宋体 Std L" panose="02020300000000000000" pitchFamily="18" charset="-122"/>
                <a:ea typeface="Adobe 宋体 Std L" panose="02020300000000000000" pitchFamily="18" charset="-122"/>
              </a:rPr>
              <a:t>具有成本</a:t>
            </a:r>
            <a:r>
              <a:rPr lang="zh-CN" altLang="en-US" sz="1400" dirty="0">
                <a:latin typeface="Adobe 宋体 Std L" panose="02020300000000000000" pitchFamily="18" charset="-122"/>
                <a:ea typeface="Adobe 宋体 Std L" panose="02020300000000000000" pitchFamily="18" charset="-122"/>
              </a:rPr>
              <a:t>较低、覆盖面广、服务方式灵活等</a:t>
            </a:r>
            <a:r>
              <a:rPr lang="zh-CN" altLang="en-US" sz="1400" dirty="0" smtClean="0">
                <a:latin typeface="Adobe 宋体 Std L" panose="02020300000000000000" pitchFamily="18" charset="-122"/>
                <a:ea typeface="Adobe 宋体 Std L" panose="02020300000000000000" pitchFamily="18" charset="-122"/>
              </a:rPr>
              <a:t>诸多优点</a:t>
            </a:r>
            <a:r>
              <a:rPr lang="zh-CN" altLang="en-US" sz="1400" dirty="0">
                <a:latin typeface="Adobe 宋体 Std L" panose="02020300000000000000" pitchFamily="18" charset="-122"/>
                <a:ea typeface="Adobe 宋体 Std L" panose="02020300000000000000" pitchFamily="18" charset="-122"/>
              </a:rPr>
              <a:t>， 它可以用较小的成本满足老年人的服务需求。更为重要的是， 通过居家养老服务</a:t>
            </a:r>
            <a:r>
              <a:rPr lang="zh-CN" altLang="en-US" sz="1400" dirty="0" smtClean="0">
                <a:latin typeface="Adobe 宋体 Std L" panose="02020300000000000000" pitchFamily="18" charset="-122"/>
                <a:ea typeface="Adobe 宋体 Std L" panose="02020300000000000000" pitchFamily="18" charset="-122"/>
              </a:rPr>
              <a:t>，可以</a:t>
            </a:r>
            <a:r>
              <a:rPr lang="zh-CN" altLang="en-US" sz="1400" dirty="0">
                <a:latin typeface="Adobe 宋体 Std L" panose="02020300000000000000" pitchFamily="18" charset="-122"/>
                <a:ea typeface="Adobe 宋体 Std L" panose="02020300000000000000" pitchFamily="18" charset="-122"/>
              </a:rPr>
              <a:t>让一部分家庭经济有困难但又有养老服务需求的老年人得到精心照料， 从而对稳固</a:t>
            </a:r>
            <a:r>
              <a:rPr lang="zh-CN" altLang="en-US" sz="1400" dirty="0" smtClean="0">
                <a:latin typeface="Adobe 宋体 Std L" panose="02020300000000000000" pitchFamily="18" charset="-122"/>
                <a:ea typeface="Adobe 宋体 Std L" panose="02020300000000000000" pitchFamily="18" charset="-122"/>
              </a:rPr>
              <a:t>家庭</a:t>
            </a:r>
            <a:r>
              <a:rPr lang="zh-CN" altLang="en-US" sz="1400" dirty="0">
                <a:latin typeface="Adobe 宋体 Std L" panose="02020300000000000000" pitchFamily="18" charset="-122"/>
                <a:ea typeface="Adobe 宋体 Std L" panose="02020300000000000000" pitchFamily="18" charset="-122"/>
              </a:rPr>
              <a:t>、稳定社会起到良好的支撑作用。</a:t>
            </a:r>
          </a:p>
          <a:p>
            <a:pPr indent="457200">
              <a:lnSpc>
                <a:spcPct val="150000"/>
              </a:lnSpc>
            </a:pPr>
            <a:r>
              <a:rPr lang="zh-CN" altLang="en-US" sz="1400" dirty="0" smtClean="0">
                <a:latin typeface="Adobe 宋体 Std L" panose="02020300000000000000" pitchFamily="18" charset="-122"/>
                <a:ea typeface="Adobe 宋体 Std L" panose="02020300000000000000" pitchFamily="18" charset="-122"/>
              </a:rPr>
              <a:t>（</a:t>
            </a:r>
            <a:r>
              <a:rPr lang="en-US" altLang="zh-CN" sz="1400" dirty="0" smtClean="0">
                <a:latin typeface="Adobe 宋体 Std L" panose="02020300000000000000" pitchFamily="18" charset="-122"/>
                <a:ea typeface="Adobe 宋体 Std L" panose="02020300000000000000" pitchFamily="18" charset="-122"/>
              </a:rPr>
              <a:t>2</a:t>
            </a:r>
            <a:r>
              <a:rPr lang="zh-CN" altLang="en-US" sz="1400" dirty="0" smtClean="0">
                <a:latin typeface="Adobe 宋体 Std L" panose="02020300000000000000" pitchFamily="18" charset="-122"/>
                <a:ea typeface="Adobe 宋体 Std L" panose="02020300000000000000" pitchFamily="18" charset="-122"/>
              </a:rPr>
              <a:t>） </a:t>
            </a:r>
            <a:r>
              <a:rPr lang="zh-CN" altLang="en-US" sz="1400" dirty="0">
                <a:latin typeface="Adobe 宋体 Std L" panose="02020300000000000000" pitchFamily="18" charset="-122"/>
                <a:ea typeface="Adobe 宋体 Std L" panose="02020300000000000000" pitchFamily="18" charset="-122"/>
              </a:rPr>
              <a:t>适应我国老年人的生活习惯和心理特征。受中华民族传统的家庭伦理观念影响</a:t>
            </a:r>
            <a:r>
              <a:rPr lang="zh-CN" altLang="en-US" sz="1400" dirty="0" smtClean="0">
                <a:latin typeface="Adobe 宋体 Std L" panose="02020300000000000000" pitchFamily="18" charset="-122"/>
                <a:ea typeface="Adobe 宋体 Std L" panose="02020300000000000000" pitchFamily="18" charset="-122"/>
              </a:rPr>
              <a:t>，我国</a:t>
            </a:r>
            <a:r>
              <a:rPr lang="zh-CN" altLang="en-US" sz="1400" dirty="0">
                <a:latin typeface="Adobe 宋体 Std L" panose="02020300000000000000" pitchFamily="18" charset="-122"/>
                <a:ea typeface="Adobe 宋体 Std L" panose="02020300000000000000" pitchFamily="18" charset="-122"/>
              </a:rPr>
              <a:t>大多数老年人不愿离开自己的家庭和社区， 到一个新的环境去养老。居家养老服务</a:t>
            </a:r>
            <a:r>
              <a:rPr lang="zh-CN" altLang="en-US" sz="1400" dirty="0" smtClean="0">
                <a:latin typeface="Adobe 宋体 Std L" panose="02020300000000000000" pitchFamily="18" charset="-122"/>
                <a:ea typeface="Adobe 宋体 Std L" panose="02020300000000000000" pitchFamily="18" charset="-122"/>
              </a:rPr>
              <a:t>采取</a:t>
            </a:r>
            <a:r>
              <a:rPr lang="zh-CN" altLang="en-US" sz="1400" dirty="0">
                <a:latin typeface="Adobe 宋体 Std L" panose="02020300000000000000" pitchFamily="18" charset="-122"/>
                <a:ea typeface="Adobe 宋体 Std L" panose="02020300000000000000" pitchFamily="18" charset="-122"/>
              </a:rPr>
              <a:t>让老年人在自己家里和社区接受生活照料的服务形式， 适应了老年人的生活习惯， </a:t>
            </a:r>
            <a:r>
              <a:rPr lang="zh-CN" altLang="en-US" sz="1400" dirty="0" smtClean="0">
                <a:latin typeface="Adobe 宋体 Std L" panose="02020300000000000000" pitchFamily="18" charset="-122"/>
                <a:ea typeface="Adobe 宋体 Std L" panose="02020300000000000000" pitchFamily="18" charset="-122"/>
              </a:rPr>
              <a:t>满足了</a:t>
            </a:r>
            <a:r>
              <a:rPr lang="zh-CN" altLang="en-US" sz="1400" dirty="0">
                <a:latin typeface="Adobe 宋体 Std L" panose="02020300000000000000" pitchFamily="18" charset="-122"/>
                <a:ea typeface="Adobe 宋体 Std L" panose="02020300000000000000" pitchFamily="18" charset="-122"/>
              </a:rPr>
              <a:t>老年人的心理需求， 有助于他们安度晚年。</a:t>
            </a: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任务三</a:t>
            </a:r>
            <a:r>
              <a:rPr lang="zh-CN" altLang="en-US" sz="2600" dirty="0">
                <a:solidFill>
                  <a:srgbClr val="C00000"/>
                </a:solidFill>
                <a:latin typeface="方正准圆_GBK" pitchFamily="65" charset="-122"/>
                <a:ea typeface="方正准圆_GBK" pitchFamily="65" charset="-122"/>
              </a:rPr>
              <a:t>　认识居家养老</a:t>
            </a:r>
          </a:p>
        </p:txBody>
      </p:sp>
    </p:spTree>
    <p:extLst>
      <p:ext uri="{BB962C8B-B14F-4D97-AF65-F5344CB8AC3E}">
        <p14:creationId xmlns:p14="http://schemas.microsoft.com/office/powerpoint/2010/main" val="412656506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03867"/>
            <a:ext cx="11054246" cy="203132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居家</a:t>
            </a:r>
            <a:r>
              <a:rPr lang="zh-CN" altLang="en-US" sz="1400" dirty="0">
                <a:solidFill>
                  <a:srgbClr val="221E1F"/>
                </a:solidFill>
                <a:latin typeface="Adobe 宋体 Std L" panose="02020300000000000000" pitchFamily="18" charset="-122"/>
                <a:ea typeface="Adobe 宋体 Std L" panose="02020300000000000000" pitchFamily="18" charset="-122"/>
              </a:rPr>
              <a:t>养老和家庭养老的区别</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不管是居家养老还是家庭养老， 当前情况下都需要社会的介入与参与。但是两者</a:t>
            </a:r>
            <a:r>
              <a:rPr lang="zh-CN" altLang="en-US" sz="1400" dirty="0" smtClean="0">
                <a:solidFill>
                  <a:srgbClr val="221E1F"/>
                </a:solidFill>
                <a:latin typeface="Adobe 宋体 Std L" panose="02020300000000000000" pitchFamily="18" charset="-122"/>
                <a:ea typeface="Adobe 宋体 Std L" panose="02020300000000000000" pitchFamily="18" charset="-122"/>
              </a:rPr>
              <a:t>之间又是</a:t>
            </a:r>
            <a:r>
              <a:rPr lang="zh-CN" altLang="en-US" sz="1400" dirty="0">
                <a:solidFill>
                  <a:srgbClr val="221E1F"/>
                </a:solidFill>
                <a:latin typeface="Adobe 宋体 Std L" panose="02020300000000000000" pitchFamily="18" charset="-122"/>
                <a:ea typeface="Adobe 宋体 Std L" panose="02020300000000000000" pitchFamily="18" charset="-122"/>
              </a:rPr>
              <a:t>有区别的， 家庭养老不仅包含了对老人赡养照顾的责任， 还包含了经济上的支持及</a:t>
            </a:r>
            <a:r>
              <a:rPr lang="zh-CN" altLang="en-US" sz="1400" dirty="0" smtClean="0">
                <a:solidFill>
                  <a:srgbClr val="221E1F"/>
                </a:solidFill>
                <a:latin typeface="Adobe 宋体 Std L" panose="02020300000000000000" pitchFamily="18" charset="-122"/>
                <a:ea typeface="Adobe 宋体 Std L" panose="02020300000000000000" pitchFamily="18" charset="-122"/>
              </a:rPr>
              <a:t>经济</a:t>
            </a:r>
            <a:r>
              <a:rPr lang="zh-CN" altLang="en-US" sz="1400" dirty="0">
                <a:solidFill>
                  <a:srgbClr val="221E1F"/>
                </a:solidFill>
                <a:latin typeface="Adobe 宋体 Std L" panose="02020300000000000000" pitchFamily="18" charset="-122"/>
                <a:ea typeface="Adobe 宋体 Std L" panose="02020300000000000000" pitchFamily="18" charset="-122"/>
              </a:rPr>
              <a:t>上的赡养和生活上的照顾， 简单的理解就是“全包”， 老人所有的事情都要由子女和</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a:t>
            </a:r>
            <a:r>
              <a:rPr lang="zh-CN" altLang="en-US" sz="1400" dirty="0">
                <a:solidFill>
                  <a:srgbClr val="221E1F"/>
                </a:solidFill>
                <a:latin typeface="Adobe 宋体 Std L" panose="02020300000000000000" pitchFamily="18" charset="-122"/>
                <a:ea typeface="Adobe 宋体 Std L" panose="02020300000000000000" pitchFamily="18" charset="-122"/>
              </a:rPr>
              <a:t>成员承担。而居家养老是指老人住在自己家里， 服务及照顾的责任不一定是由家庭</a:t>
            </a:r>
            <a:r>
              <a:rPr lang="zh-CN" altLang="en-US" sz="1400" dirty="0" smtClean="0">
                <a:solidFill>
                  <a:srgbClr val="221E1F"/>
                </a:solidFill>
                <a:latin typeface="Adobe 宋体 Std L" panose="02020300000000000000" pitchFamily="18" charset="-122"/>
                <a:ea typeface="Adobe 宋体 Std L" panose="02020300000000000000" pitchFamily="18" charset="-122"/>
              </a:rPr>
              <a:t>成员承担</a:t>
            </a:r>
            <a:r>
              <a:rPr lang="zh-CN" altLang="en-US" sz="1400" dirty="0">
                <a:solidFill>
                  <a:srgbClr val="221E1F"/>
                </a:solidFill>
                <a:latin typeface="Adobe 宋体 Std L" panose="02020300000000000000" pitchFamily="18" charset="-122"/>
                <a:ea typeface="Adobe 宋体 Std L" panose="02020300000000000000" pitchFamily="18" charset="-122"/>
              </a:rPr>
              <a:t>， 而是通过社会服务提供和完成的， </a:t>
            </a:r>
            <a:r>
              <a:rPr lang="zh-CN" altLang="en-US" sz="1400" dirty="0" smtClean="0">
                <a:solidFill>
                  <a:srgbClr val="221E1F"/>
                </a:solidFill>
                <a:latin typeface="Adobe 宋体 Std L" panose="02020300000000000000" pitchFamily="18" charset="-122"/>
                <a:ea typeface="Adobe 宋体 Std L" panose="02020300000000000000" pitchFamily="18" charset="-122"/>
              </a:rPr>
              <a:t>在经济</a:t>
            </a:r>
            <a:r>
              <a:rPr lang="zh-CN" altLang="en-US" sz="1400" dirty="0">
                <a:solidFill>
                  <a:srgbClr val="221E1F"/>
                </a:solidFill>
                <a:latin typeface="Adobe 宋体 Std L" panose="02020300000000000000" pitchFamily="18" charset="-122"/>
                <a:ea typeface="Adobe 宋体 Std L" panose="02020300000000000000" pitchFamily="18" charset="-122"/>
              </a:rPr>
              <a:t>上也是同理， 居家老年人的钱可以是</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自己的， 尤其是对有一定收入的老年人来讲， 钱不是问题， 谁来提供服务才是个问题</a:t>
            </a:r>
            <a:r>
              <a:rPr lang="zh-CN" altLang="en-US" sz="1400" dirty="0" smtClean="0">
                <a:solidFill>
                  <a:srgbClr val="221E1F"/>
                </a:solidFill>
                <a:latin typeface="Adobe 宋体 Std L" panose="02020300000000000000" pitchFamily="18" charset="-122"/>
                <a:ea typeface="Adobe 宋体 Std L" panose="02020300000000000000" pitchFamily="18" charset="-122"/>
              </a:rPr>
              <a:t>。所以</a:t>
            </a:r>
            <a:r>
              <a:rPr lang="zh-CN" altLang="en-US" sz="1400" dirty="0">
                <a:solidFill>
                  <a:srgbClr val="221E1F"/>
                </a:solidFill>
                <a:latin typeface="Adobe 宋体 Std L" panose="02020300000000000000" pitchFamily="18" charset="-122"/>
                <a:ea typeface="Adobe 宋体 Std L" panose="02020300000000000000" pitchFamily="18" charset="-122"/>
              </a:rPr>
              <a:t>， 在居家养老的模式上， 老年人是完全可以独立的， 无论是照顾上还是经济上， 不</a:t>
            </a:r>
            <a:r>
              <a:rPr lang="zh-CN" altLang="en-US" sz="1400" dirty="0" smtClean="0">
                <a:solidFill>
                  <a:srgbClr val="221E1F"/>
                </a:solidFill>
                <a:latin typeface="Adobe 宋体 Std L" panose="02020300000000000000" pitchFamily="18" charset="-122"/>
                <a:ea typeface="Adobe 宋体 Std L" panose="02020300000000000000" pitchFamily="18" charset="-122"/>
              </a:rPr>
              <a:t>依赖</a:t>
            </a:r>
            <a:r>
              <a:rPr lang="zh-CN" altLang="en-US" sz="1400" dirty="0">
                <a:solidFill>
                  <a:srgbClr val="221E1F"/>
                </a:solidFill>
                <a:latin typeface="Adobe 宋体 Std L" panose="02020300000000000000" pitchFamily="18" charset="-122"/>
                <a:ea typeface="Adobe 宋体 Std L" panose="02020300000000000000" pitchFamily="18" charset="-122"/>
              </a:rPr>
              <a:t>家庭和子女。</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
        <p:nvSpPr>
          <p:cNvPr id="3" name="文本框 1">
            <a:extLst>
              <a:ext uri="{FF2B5EF4-FFF2-40B4-BE49-F238E27FC236}">
                <a16:creationId xmlns="" xmlns:a16="http://schemas.microsoft.com/office/drawing/2014/main" id="{5263DC9B-3D8F-19CA-605A-141B5E847747}"/>
              </a:ext>
            </a:extLst>
          </p:cNvPr>
          <p:cNvSpPr txBox="1"/>
          <p:nvPr/>
        </p:nvSpPr>
        <p:spPr>
          <a:xfrm>
            <a:off x="612742" y="3318222"/>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二、居家养老的服务模式和服务内容</a:t>
            </a:r>
          </a:p>
        </p:txBody>
      </p:sp>
      <p:sp>
        <p:nvSpPr>
          <p:cNvPr id="4" name="文本框 2">
            <a:extLst>
              <a:ext uri="{FF2B5EF4-FFF2-40B4-BE49-F238E27FC236}">
                <a16:creationId xmlns="" xmlns:a16="http://schemas.microsoft.com/office/drawing/2014/main" id="{8FF45739-E9BA-7E83-93BC-781D5B5F48CC}"/>
              </a:ext>
            </a:extLst>
          </p:cNvPr>
          <p:cNvSpPr txBox="1"/>
          <p:nvPr/>
        </p:nvSpPr>
        <p:spPr>
          <a:xfrm>
            <a:off x="682125" y="3981585"/>
            <a:ext cx="11054246" cy="2677656"/>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主要</a:t>
            </a:r>
            <a:r>
              <a:rPr lang="zh-CN" altLang="en-US" sz="1400" dirty="0">
                <a:solidFill>
                  <a:srgbClr val="221E1F"/>
                </a:solidFill>
                <a:latin typeface="Adobe 宋体 Std L" panose="02020300000000000000" pitchFamily="18" charset="-122"/>
                <a:ea typeface="Adobe 宋体 Std L" panose="02020300000000000000" pitchFamily="18" charset="-122"/>
              </a:rPr>
              <a:t>服务服务对象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居家服务的对象有三大类：</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第一类是低保户、城镇“三无” 老人或“五保” 老人、革命“五老人员”、</a:t>
            </a:r>
            <a:r>
              <a:rPr lang="zh-CN" altLang="en-US" sz="1400" dirty="0" smtClean="0">
                <a:solidFill>
                  <a:srgbClr val="221E1F"/>
                </a:solidFill>
                <a:latin typeface="Adobe 宋体 Std L" panose="02020300000000000000" pitchFamily="18" charset="-122"/>
                <a:ea typeface="Adobe 宋体 Std L" panose="02020300000000000000" pitchFamily="18" charset="-122"/>
              </a:rPr>
              <a:t>百岁老人</a:t>
            </a:r>
            <a:r>
              <a:rPr lang="zh-CN" altLang="en-US" sz="1400" dirty="0">
                <a:solidFill>
                  <a:srgbClr val="221E1F"/>
                </a:solidFill>
                <a:latin typeface="Adobe 宋体 Std L" panose="02020300000000000000" pitchFamily="18" charset="-122"/>
                <a:ea typeface="Adobe 宋体 Std L" panose="02020300000000000000" pitchFamily="18" charset="-122"/>
              </a:rPr>
              <a:t>、优抚老人以及生活不能自理或部分不能自理且家庭条件差的老年人， 这些服务对象</a:t>
            </a:r>
            <a:r>
              <a:rPr lang="zh-CN" altLang="en-US" sz="1400" dirty="0" smtClean="0">
                <a:solidFill>
                  <a:srgbClr val="221E1F"/>
                </a:solidFill>
                <a:latin typeface="Adobe 宋体 Std L" panose="02020300000000000000" pitchFamily="18" charset="-122"/>
                <a:ea typeface="Adobe 宋体 Std L" panose="02020300000000000000" pitchFamily="18" charset="-122"/>
              </a:rPr>
              <a:t>一般</a:t>
            </a:r>
            <a:r>
              <a:rPr lang="zh-CN" altLang="en-US" sz="1400" dirty="0">
                <a:solidFill>
                  <a:srgbClr val="221E1F"/>
                </a:solidFill>
                <a:latin typeface="Adobe 宋体 Std L" panose="02020300000000000000" pitchFamily="18" charset="-122"/>
                <a:ea typeface="Adobe 宋体 Std L" panose="02020300000000000000" pitchFamily="18" charset="-122"/>
              </a:rPr>
              <a:t>由社区政府以及社会慈善捐助提供无偿服务。</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第二类</a:t>
            </a:r>
            <a:r>
              <a:rPr lang="zh-CN" altLang="en-US" sz="1400" dirty="0" smtClean="0">
                <a:solidFill>
                  <a:srgbClr val="221E1F"/>
                </a:solidFill>
                <a:latin typeface="Adobe 宋体 Std L" panose="02020300000000000000" pitchFamily="18" charset="-122"/>
                <a:ea typeface="Adobe 宋体 Std L" panose="02020300000000000000" pitchFamily="18" charset="-122"/>
              </a:rPr>
              <a:t>是</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岁以上的低收入家庭老年人、享受生活补助且未参加城镇集体企业</a:t>
            </a:r>
            <a:r>
              <a:rPr lang="zh-CN" altLang="en-US" sz="1400" dirty="0" smtClean="0">
                <a:solidFill>
                  <a:srgbClr val="221E1F"/>
                </a:solidFill>
                <a:latin typeface="Adobe 宋体 Std L" panose="02020300000000000000" pitchFamily="18" charset="-122"/>
                <a:ea typeface="Adobe 宋体 Std L" panose="02020300000000000000" pitchFamily="18" charset="-122"/>
              </a:rPr>
              <a:t>退休人员</a:t>
            </a:r>
            <a:r>
              <a:rPr lang="zh-CN" altLang="en-US" sz="1400" dirty="0">
                <a:solidFill>
                  <a:srgbClr val="221E1F"/>
                </a:solidFill>
                <a:latin typeface="Adobe 宋体 Std L" panose="02020300000000000000" pitchFamily="18" charset="-122"/>
                <a:ea typeface="Adobe 宋体 Std L" panose="02020300000000000000" pitchFamily="18" charset="-122"/>
              </a:rPr>
              <a:t>、享受定补的救济对象</a:t>
            </a:r>
            <a:r>
              <a:rPr lang="zh-CN" altLang="en-US" sz="1400" dirty="0" smtClean="0">
                <a:solidFill>
                  <a:srgbClr val="221E1F"/>
                </a:solidFill>
                <a:latin typeface="Adobe 宋体 Std L" panose="02020300000000000000" pitchFamily="18" charset="-122"/>
                <a:ea typeface="Adobe 宋体 Std L" panose="02020300000000000000" pitchFamily="18" charset="-122"/>
              </a:rPr>
              <a:t>及</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岁以上的空巢老人。这些老年人承担一部分费用， </a:t>
            </a:r>
            <a:r>
              <a:rPr lang="zh-CN" altLang="en-US" sz="1400" dirty="0" smtClean="0">
                <a:solidFill>
                  <a:srgbClr val="221E1F"/>
                </a:solidFill>
                <a:latin typeface="Adobe 宋体 Std L" panose="02020300000000000000" pitchFamily="18" charset="-122"/>
                <a:ea typeface="Adobe 宋体 Std L" panose="02020300000000000000" pitchFamily="18" charset="-122"/>
              </a:rPr>
              <a:t>其余费用</a:t>
            </a:r>
            <a:r>
              <a:rPr lang="zh-CN" altLang="en-US" sz="1400" dirty="0">
                <a:solidFill>
                  <a:srgbClr val="221E1F"/>
                </a:solidFill>
                <a:latin typeface="Adobe 宋体 Std L" panose="02020300000000000000" pitchFamily="18" charset="-122"/>
                <a:ea typeface="Adobe 宋体 Std L" panose="02020300000000000000" pitchFamily="18" charset="-122"/>
              </a:rPr>
              <a:t>由社区养老服务单位提供。</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第三类是居住在</a:t>
            </a:r>
            <a:r>
              <a:rPr lang="zh-CN" altLang="en-US" sz="1400" dirty="0" smtClean="0">
                <a:solidFill>
                  <a:srgbClr val="221E1F"/>
                </a:solidFill>
                <a:latin typeface="Adobe 宋体 Std L" panose="02020300000000000000" pitchFamily="18" charset="-122"/>
                <a:ea typeface="Adobe 宋体 Std L" panose="02020300000000000000" pitchFamily="18" charset="-122"/>
              </a:rPr>
              <a:t>辖区</a:t>
            </a:r>
            <a:r>
              <a:rPr lang="en-US" altLang="zh-CN" sz="1400" dirty="0" smtClean="0">
                <a:solidFill>
                  <a:srgbClr val="221E1F"/>
                </a:solidFill>
                <a:latin typeface="Adobe 宋体 Std L" panose="02020300000000000000" pitchFamily="18" charset="-122"/>
                <a:ea typeface="Adobe 宋体 Std L" panose="02020300000000000000" pitchFamily="18" charset="-122"/>
              </a:rPr>
              <a:t>60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岁以上需要居家养老服务、有一定经济能力通过自费的</a:t>
            </a:r>
            <a:r>
              <a:rPr lang="zh-CN" altLang="en-US" sz="1400" dirty="0" smtClean="0">
                <a:solidFill>
                  <a:srgbClr val="221E1F"/>
                </a:solidFill>
                <a:latin typeface="Adobe 宋体 Std L" panose="02020300000000000000" pitchFamily="18" charset="-122"/>
                <a:ea typeface="Adobe 宋体 Std L" panose="02020300000000000000" pitchFamily="18" charset="-122"/>
              </a:rPr>
              <a:t>形式购买</a:t>
            </a:r>
            <a:r>
              <a:rPr lang="zh-CN" altLang="en-US" sz="1400" dirty="0">
                <a:solidFill>
                  <a:srgbClr val="221E1F"/>
                </a:solidFill>
                <a:latin typeface="Adobe 宋体 Std L" panose="02020300000000000000" pitchFamily="18" charset="-122"/>
                <a:ea typeface="Adobe 宋体 Std L" panose="02020300000000000000" pitchFamily="18" charset="-122"/>
              </a:rPr>
              <a:t>服务的老年人， 也由社区居家养老服务单位提供服务。</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82859907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795530" y="175148"/>
            <a:ext cx="11054246" cy="3000821"/>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主要</a:t>
            </a:r>
            <a:r>
              <a:rPr lang="zh-CN" altLang="en-US" sz="1400" dirty="0">
                <a:solidFill>
                  <a:srgbClr val="221E1F"/>
                </a:solidFill>
                <a:latin typeface="Adobe 宋体 Std L" panose="02020300000000000000" pitchFamily="18" charset="-122"/>
                <a:ea typeface="Adobe 宋体 Std L" panose="02020300000000000000" pitchFamily="18" charset="-122"/>
              </a:rPr>
              <a:t>服务模式</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现阶段， 居家养老还没有固定的模式。各地方根据自己的特点， 建立适合地区特色</a:t>
            </a:r>
            <a:r>
              <a:rPr lang="zh-CN" altLang="en-US" sz="1400" dirty="0" smtClean="0">
                <a:solidFill>
                  <a:srgbClr val="221E1F"/>
                </a:solidFill>
                <a:latin typeface="Adobe 宋体 Std L" panose="02020300000000000000" pitchFamily="18" charset="-122"/>
                <a:ea typeface="Adobe 宋体 Std L" panose="02020300000000000000" pitchFamily="18" charset="-122"/>
              </a:rPr>
              <a:t>的居家</a:t>
            </a:r>
            <a:r>
              <a:rPr lang="zh-CN" altLang="en-US" sz="1400" dirty="0">
                <a:solidFill>
                  <a:srgbClr val="221E1F"/>
                </a:solidFill>
                <a:latin typeface="Adobe 宋体 Std L" panose="02020300000000000000" pitchFamily="18" charset="-122"/>
                <a:ea typeface="Adobe 宋体 Std L" panose="02020300000000000000" pitchFamily="18" charset="-122"/>
              </a:rPr>
              <a:t>养老模式， 但大体上可以分为两类： 一是根据谁来购买服务进行划分， 可以分为</a:t>
            </a:r>
            <a:r>
              <a:rPr lang="zh-CN" altLang="en-US" sz="1400" dirty="0" smtClean="0">
                <a:solidFill>
                  <a:srgbClr val="221E1F"/>
                </a:solidFill>
                <a:latin typeface="Adobe 宋体 Std L" panose="02020300000000000000" pitchFamily="18" charset="-122"/>
                <a:ea typeface="Adobe 宋体 Std L" panose="02020300000000000000" pitchFamily="18" charset="-122"/>
              </a:rPr>
              <a:t>政府购买</a:t>
            </a:r>
            <a:r>
              <a:rPr lang="zh-CN" altLang="en-US" sz="1400" dirty="0">
                <a:solidFill>
                  <a:srgbClr val="221E1F"/>
                </a:solidFill>
                <a:latin typeface="Adobe 宋体 Std L" panose="02020300000000000000" pitchFamily="18" charset="-122"/>
                <a:ea typeface="Adobe 宋体 Std L" panose="02020300000000000000" pitchFamily="18" charset="-122"/>
              </a:rPr>
              <a:t>模式和老年人或老年人家庭自己购买服务的模式； 二是根据服务方法的不同， 可以分为上门服务和社区居家养老服务中心模式。包括生活照料与医疗服务以及精神关爱服务</a:t>
            </a:r>
            <a:r>
              <a:rPr lang="zh-CN" altLang="en-US" sz="1400" dirty="0" smtClean="0">
                <a:solidFill>
                  <a:srgbClr val="221E1F"/>
                </a:solidFill>
                <a:latin typeface="Adobe 宋体 Std L" panose="02020300000000000000" pitchFamily="18" charset="-122"/>
                <a:ea typeface="Adobe 宋体 Std L" panose="02020300000000000000" pitchFamily="18" charset="-122"/>
              </a:rPr>
              <a:t>。主要</a:t>
            </a:r>
            <a:r>
              <a:rPr lang="zh-CN" altLang="en-US" sz="1400" dirty="0">
                <a:solidFill>
                  <a:srgbClr val="221E1F"/>
                </a:solidFill>
                <a:latin typeface="Adobe 宋体 Std L" panose="02020300000000000000" pitchFamily="18" charset="-122"/>
                <a:ea typeface="Adobe 宋体 Std L" panose="02020300000000000000" pitchFamily="18" charset="-122"/>
              </a:rPr>
              <a:t>形式有两种： 由经过专业培训的服务人员上门为老年人开展照料服务； 在社区创办</a:t>
            </a:r>
            <a:r>
              <a:rPr lang="zh-CN" altLang="en-US" sz="1400" dirty="0" smtClean="0">
                <a:solidFill>
                  <a:srgbClr val="221E1F"/>
                </a:solidFill>
                <a:latin typeface="Adobe 宋体 Std L" panose="02020300000000000000" pitchFamily="18" charset="-122"/>
                <a:ea typeface="Adobe 宋体 Std L" panose="02020300000000000000" pitchFamily="18" charset="-122"/>
              </a:rPr>
              <a:t>老年人</a:t>
            </a:r>
            <a:r>
              <a:rPr lang="zh-CN" altLang="en-US" sz="1400" dirty="0">
                <a:solidFill>
                  <a:srgbClr val="221E1F"/>
                </a:solidFill>
                <a:latin typeface="Adobe 宋体 Std L" panose="02020300000000000000" pitchFamily="18" charset="-122"/>
                <a:ea typeface="Adobe 宋体 Std L" panose="02020300000000000000" pitchFamily="18" charset="-122"/>
              </a:rPr>
              <a:t>日间服务中心， 为老年人提供日托服务。当然由于各地情况不一， 我国各地都在</a:t>
            </a:r>
            <a:r>
              <a:rPr lang="zh-CN" altLang="en-US" sz="1400" dirty="0" smtClean="0">
                <a:solidFill>
                  <a:srgbClr val="221E1F"/>
                </a:solidFill>
                <a:latin typeface="Adobe 宋体 Std L" panose="02020300000000000000" pitchFamily="18" charset="-122"/>
                <a:ea typeface="Adobe 宋体 Std L" panose="02020300000000000000" pitchFamily="18" charset="-122"/>
              </a:rPr>
              <a:t>不断摸索</a:t>
            </a:r>
            <a:r>
              <a:rPr lang="zh-CN" altLang="en-US" sz="1400" dirty="0">
                <a:solidFill>
                  <a:srgbClr val="221E1F"/>
                </a:solidFill>
                <a:latin typeface="Adobe 宋体 Std L" panose="02020300000000000000" pitchFamily="18" charset="-122"/>
                <a:ea typeface="Adobe 宋体 Std L" panose="02020300000000000000" pitchFamily="18" charset="-122"/>
              </a:rPr>
              <a:t>适合当期情况的居家养老服务模式， 如邻里互助模式、时间银行模式、志愿者服务</a:t>
            </a:r>
            <a:r>
              <a:rPr lang="zh-CN" altLang="en-US" sz="1400" dirty="0" smtClean="0">
                <a:solidFill>
                  <a:srgbClr val="221E1F"/>
                </a:solidFill>
                <a:latin typeface="Adobe 宋体 Std L" panose="02020300000000000000" pitchFamily="18" charset="-122"/>
                <a:ea typeface="Adobe 宋体 Std L" panose="02020300000000000000" pitchFamily="18" charset="-122"/>
              </a:rPr>
              <a:t>等多种</a:t>
            </a:r>
            <a:r>
              <a:rPr lang="zh-CN" altLang="en-US" sz="1400" dirty="0">
                <a:solidFill>
                  <a:srgbClr val="221E1F"/>
                </a:solidFill>
                <a:latin typeface="Adobe 宋体 Std L" panose="02020300000000000000" pitchFamily="18" charset="-122"/>
                <a:ea typeface="Adobe 宋体 Std L" panose="02020300000000000000" pitchFamily="18" charset="-122"/>
              </a:rPr>
              <a:t>服务模式</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主要</a:t>
            </a:r>
            <a:r>
              <a:rPr lang="zh-CN" altLang="en-US" sz="1400" dirty="0">
                <a:solidFill>
                  <a:srgbClr val="221E1F"/>
                </a:solidFill>
                <a:latin typeface="Adobe 宋体 Std L" panose="02020300000000000000" pitchFamily="18" charset="-122"/>
                <a:ea typeface="Adobe 宋体 Std L" panose="02020300000000000000" pitchFamily="18" charset="-122"/>
              </a:rPr>
              <a:t>服务内容</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居家养老主要从生活护理、医疗保健、安全守护、精神慰藉、法律援助、文化体育</a:t>
            </a:r>
            <a:r>
              <a:rPr lang="zh-CN" altLang="en-US" sz="1400" dirty="0" smtClean="0">
                <a:solidFill>
                  <a:srgbClr val="221E1F"/>
                </a:solidFill>
                <a:latin typeface="Adobe 宋体 Std L" panose="02020300000000000000" pitchFamily="18" charset="-122"/>
                <a:ea typeface="Adobe 宋体 Std L" panose="02020300000000000000" pitchFamily="18" charset="-122"/>
              </a:rPr>
              <a:t>、慈善</a:t>
            </a:r>
            <a:r>
              <a:rPr lang="zh-CN" altLang="en-US" sz="1400" dirty="0">
                <a:solidFill>
                  <a:srgbClr val="221E1F"/>
                </a:solidFill>
                <a:latin typeface="Adobe 宋体 Std L" panose="02020300000000000000" pitchFamily="18" charset="-122"/>
                <a:ea typeface="Adobe 宋体 Std L" panose="02020300000000000000" pitchFamily="18" charset="-122"/>
              </a:rPr>
              <a:t>救助等几大方面为居家养老老人提供所需要的服务内容（</a:t>
            </a:r>
            <a:r>
              <a:rPr lang="zh-CN" altLang="en-US" sz="1400" dirty="0" smtClean="0">
                <a:solidFill>
                  <a:srgbClr val="221E1F"/>
                </a:solidFill>
                <a:latin typeface="Adobe 宋体 Std L" panose="02020300000000000000" pitchFamily="18" charset="-122"/>
                <a:ea typeface="Adobe 宋体 Std L" panose="02020300000000000000" pitchFamily="18" charset="-122"/>
              </a:rPr>
              <a:t>表</a:t>
            </a:r>
            <a:r>
              <a:rPr lang="en-US" altLang="zh-CN" sz="1400" dirty="0" smtClean="0">
                <a:solidFill>
                  <a:srgbClr val="221E1F"/>
                </a:solidFill>
                <a:latin typeface="Adobe 宋体 Std L" panose="02020300000000000000" pitchFamily="18" charset="-122"/>
                <a:ea typeface="Adobe 宋体 Std L" panose="02020300000000000000" pitchFamily="18" charset="-122"/>
              </a:rPr>
              <a:t>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5257" y="3445792"/>
            <a:ext cx="4829175" cy="320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2653" y="3445792"/>
            <a:ext cx="4810125" cy="188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9417961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08407" y="204927"/>
            <a:ext cx="1220232" cy="804725"/>
            <a:chOff x="562441" y="531294"/>
            <a:chExt cx="2322326" cy="1531540"/>
          </a:xfrm>
        </p:grpSpPr>
        <p:sp>
          <p:nvSpPr>
            <p:cNvPr id="10" name="圆角矩形 9"/>
            <p:cNvSpPr/>
            <p:nvPr/>
          </p:nvSpPr>
          <p:spPr>
            <a:xfrm rot="2700000">
              <a:off x="613474" y="711955"/>
              <a:ext cx="704611" cy="704611"/>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1" name="圆角矩形 10"/>
            <p:cNvSpPr/>
            <p:nvPr/>
          </p:nvSpPr>
          <p:spPr>
            <a:xfrm rot="2700000">
              <a:off x="1043261" y="555179"/>
              <a:ext cx="1041378" cy="1041378"/>
            </a:xfrm>
            <a:prstGeom prst="roundRect">
              <a:avLst>
                <a:gd name="adj" fmla="val 4810"/>
              </a:avLst>
            </a:prstGeom>
            <a:solidFill>
              <a:schemeClr val="accent1"/>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2" name="圆角矩形 11"/>
            <p:cNvSpPr/>
            <p:nvPr/>
          </p:nvSpPr>
          <p:spPr>
            <a:xfrm rot="2700000">
              <a:off x="2386142" y="531294"/>
              <a:ext cx="498625" cy="498625"/>
            </a:xfrm>
            <a:prstGeom prst="roundRect">
              <a:avLst>
                <a:gd name="adj" fmla="val 4810"/>
              </a:avLst>
            </a:prstGeom>
            <a:solidFill>
              <a:schemeClr val="bg1">
                <a:lumMod val="50000"/>
              </a:schemeClr>
            </a:soli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3" name="圆角矩形 12"/>
            <p:cNvSpPr/>
            <p:nvPr/>
          </p:nvSpPr>
          <p:spPr>
            <a:xfrm rot="2700000">
              <a:off x="2149679" y="1381541"/>
              <a:ext cx="432486" cy="432486"/>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sp>
          <p:nvSpPr>
            <p:cNvPr id="14" name="圆角矩形 13"/>
            <p:cNvSpPr/>
            <p:nvPr/>
          </p:nvSpPr>
          <p:spPr>
            <a:xfrm rot="2700000">
              <a:off x="562441" y="1843807"/>
              <a:ext cx="219027" cy="219027"/>
            </a:xfrm>
            <a:prstGeom prst="roundRect">
              <a:avLst>
                <a:gd name="adj" fmla="val 4810"/>
              </a:avLst>
            </a:prstGeom>
            <a:gradFill>
              <a:gsLst>
                <a:gs pos="0">
                  <a:srgbClr val="F2F2F2"/>
                </a:gs>
                <a:gs pos="100000">
                  <a:srgbClr val="DBDBDB"/>
                </a:gs>
              </a:gsLst>
              <a:lin ang="16800000" scaled="0"/>
            </a:gradFill>
            <a:ln>
              <a:noFill/>
            </a:ln>
            <a:effectLst>
              <a:outerShdw blurRad="63500" dist="63500" dir="5400000" algn="t" rotWithShape="0">
                <a:schemeClr val="tx1">
                  <a:lumMod val="65000"/>
                  <a:lumOff val="35000"/>
                  <a:alpha val="2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cs typeface="+mn-ea"/>
                <a:sym typeface="+mn-lt"/>
              </a:endParaRPr>
            </a:p>
          </p:txBody>
        </p:sp>
      </p:grpSp>
      <p:sp>
        <p:nvSpPr>
          <p:cNvPr id="2" name="文本框 1">
            <a:extLst>
              <a:ext uri="{FF2B5EF4-FFF2-40B4-BE49-F238E27FC236}">
                <a16:creationId xmlns="" xmlns:a16="http://schemas.microsoft.com/office/drawing/2014/main" id="{5263DC9B-3D8F-19CA-605A-141B5E847747}"/>
              </a:ext>
            </a:extLst>
          </p:cNvPr>
          <p:cNvSpPr txBox="1"/>
          <p:nvPr/>
        </p:nvSpPr>
        <p:spPr>
          <a:xfrm>
            <a:off x="612742" y="2280553"/>
            <a:ext cx="6627044" cy="400110"/>
          </a:xfrm>
          <a:prstGeom prst="rect">
            <a:avLst/>
          </a:prstGeom>
          <a:noFill/>
        </p:spPr>
        <p:txBody>
          <a:bodyPr wrap="square" rtlCol="0">
            <a:spAutoFit/>
          </a:bodyPr>
          <a:lstStyle/>
          <a:p>
            <a:r>
              <a:rPr lang="zh-CN" altLang="en-US" sz="2000" dirty="0">
                <a:solidFill>
                  <a:srgbClr val="FF0000"/>
                </a:solidFill>
                <a:latin typeface="华文中宋" panose="02010600040101010101" pitchFamily="2" charset="-122"/>
                <a:ea typeface="华文中宋" panose="02010600040101010101" pitchFamily="2" charset="-122"/>
              </a:rPr>
              <a:t>一、与失独老人的服务沟通</a:t>
            </a:r>
          </a:p>
        </p:txBody>
      </p:sp>
      <p:sp>
        <p:nvSpPr>
          <p:cNvPr id="3" name="文本框 2">
            <a:extLst>
              <a:ext uri="{FF2B5EF4-FFF2-40B4-BE49-F238E27FC236}">
                <a16:creationId xmlns="" xmlns:a16="http://schemas.microsoft.com/office/drawing/2014/main" id="{8FF45739-E9BA-7E83-93BC-781D5B5F48CC}"/>
              </a:ext>
            </a:extLst>
          </p:cNvPr>
          <p:cNvSpPr txBox="1"/>
          <p:nvPr/>
        </p:nvSpPr>
        <p:spPr>
          <a:xfrm>
            <a:off x="682125" y="2856661"/>
            <a:ext cx="11054246" cy="3970318"/>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失</a:t>
            </a:r>
            <a:r>
              <a:rPr lang="zh-CN" altLang="en-US" sz="1400" dirty="0">
                <a:solidFill>
                  <a:srgbClr val="221E1F"/>
                </a:solidFill>
                <a:latin typeface="Adobe 宋体 Std L" panose="02020300000000000000" pitchFamily="18" charset="-122"/>
                <a:ea typeface="Adobe 宋体 Std L" panose="02020300000000000000" pitchFamily="18" charset="-122"/>
              </a:rPr>
              <a:t>独老人的主要特征</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我国传统观念中， “子嗣” 是一个家庭能够延续的重要因素， 失去孩子对于一个</a:t>
            </a:r>
            <a:r>
              <a:rPr lang="zh-CN" altLang="en-US" sz="1400" dirty="0" smtClean="0">
                <a:solidFill>
                  <a:srgbClr val="221E1F"/>
                </a:solidFill>
                <a:latin typeface="Adobe 宋体 Std L" panose="02020300000000000000" pitchFamily="18" charset="-122"/>
                <a:ea typeface="Adobe 宋体 Std L" panose="02020300000000000000" pitchFamily="18" charset="-122"/>
              </a:rPr>
              <a:t>家庭来说</a:t>
            </a:r>
            <a:r>
              <a:rPr lang="zh-CN" altLang="en-US" sz="1400" dirty="0">
                <a:solidFill>
                  <a:srgbClr val="221E1F"/>
                </a:solidFill>
                <a:latin typeface="Adobe 宋体 Std L" panose="02020300000000000000" pitchFamily="18" charset="-122"/>
                <a:ea typeface="Adobe 宋体 Std L" panose="02020300000000000000" pitchFamily="18" charset="-122"/>
              </a:rPr>
              <a:t>也就失去了所有的精神寄托， 而如何帮助这些老年人安度晚年也是当前一个急需</a:t>
            </a:r>
            <a:r>
              <a:rPr lang="zh-CN" altLang="en-US" sz="1400" dirty="0" smtClean="0">
                <a:solidFill>
                  <a:srgbClr val="221E1F"/>
                </a:solidFill>
                <a:latin typeface="Adobe 宋体 Std L" panose="02020300000000000000" pitchFamily="18" charset="-122"/>
                <a:ea typeface="Adobe 宋体 Std L" panose="02020300000000000000" pitchFamily="18" charset="-122"/>
              </a:rPr>
              <a:t>解决的</a:t>
            </a:r>
            <a:r>
              <a:rPr lang="zh-CN" altLang="en-US" sz="1400" dirty="0">
                <a:solidFill>
                  <a:srgbClr val="221E1F"/>
                </a:solidFill>
                <a:latin typeface="Adobe 宋体 Std L" panose="02020300000000000000" pitchFamily="18" charset="-122"/>
                <a:ea typeface="Adobe 宋体 Std L" panose="02020300000000000000" pitchFamily="18" charset="-122"/>
              </a:rPr>
              <a:t>社会问题。我国最早实施计划生育的家庭的失独老人目前</a:t>
            </a:r>
            <a:r>
              <a:rPr lang="zh-CN" altLang="en-US" sz="1400" dirty="0" smtClean="0">
                <a:solidFill>
                  <a:srgbClr val="221E1F"/>
                </a:solidFill>
                <a:latin typeface="Adobe 宋体 Std L" panose="02020300000000000000" pitchFamily="18" charset="-122"/>
                <a:ea typeface="Adobe 宋体 Std L" panose="02020300000000000000" pitchFamily="18" charset="-122"/>
              </a:rPr>
              <a:t>为</a:t>
            </a:r>
            <a:r>
              <a:rPr lang="en-US" altLang="zh-CN" sz="1400" dirty="0" smtClean="0">
                <a:solidFill>
                  <a:srgbClr val="221E1F"/>
                </a:solidFill>
                <a:latin typeface="Adobe 宋体 Std L" panose="02020300000000000000" pitchFamily="18" charset="-122"/>
                <a:ea typeface="Adobe 宋体 Std L" panose="02020300000000000000" pitchFamily="18" charset="-122"/>
              </a:rPr>
              <a:t>55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70</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岁， 目前他们</a:t>
            </a:r>
            <a:r>
              <a:rPr lang="zh-CN" altLang="en-US" sz="1400" dirty="0" smtClean="0">
                <a:solidFill>
                  <a:srgbClr val="221E1F"/>
                </a:solidFill>
                <a:latin typeface="Adobe 宋体 Std L" panose="02020300000000000000" pitchFamily="18" charset="-122"/>
                <a:ea typeface="Adobe 宋体 Std L" panose="02020300000000000000" pitchFamily="18" charset="-122"/>
              </a:rPr>
              <a:t>基本上</a:t>
            </a:r>
            <a:r>
              <a:rPr lang="zh-CN" altLang="en-US" sz="1400" dirty="0">
                <a:solidFill>
                  <a:srgbClr val="221E1F"/>
                </a:solidFill>
                <a:latin typeface="Adobe 宋体 Std L" panose="02020300000000000000" pitchFamily="18" charset="-122"/>
                <a:ea typeface="Adobe 宋体 Std L" panose="02020300000000000000" pitchFamily="18" charset="-122"/>
              </a:rPr>
              <a:t>存在以下问题：</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疾病加剧。由于丧子及自身衰老的因素， 大部分失独老人在身体健康上都会</a:t>
            </a:r>
            <a:r>
              <a:rPr lang="zh-CN" altLang="en-US" sz="1400" dirty="0" smtClean="0">
                <a:solidFill>
                  <a:srgbClr val="221E1F"/>
                </a:solidFill>
                <a:latin typeface="Adobe 宋体 Std L" panose="02020300000000000000" pitchFamily="18" charset="-122"/>
                <a:ea typeface="Adobe 宋体 Std L" panose="02020300000000000000" pitchFamily="18" charset="-122"/>
              </a:rPr>
              <a:t>遭遇疾病</a:t>
            </a:r>
            <a:r>
              <a:rPr lang="zh-CN" altLang="en-US" sz="1400" dirty="0">
                <a:solidFill>
                  <a:srgbClr val="221E1F"/>
                </a:solidFill>
                <a:latin typeface="Adobe 宋体 Std L" panose="02020300000000000000" pitchFamily="18" charset="-122"/>
                <a:ea typeface="Adobe 宋体 Std L" panose="02020300000000000000" pitchFamily="18" charset="-122"/>
              </a:rPr>
              <a:t>加剧或突发意外的状况。由于悲伤和抑郁的情绪以及老年孤独等情况会使失独老人</a:t>
            </a:r>
            <a:r>
              <a:rPr lang="zh-CN" altLang="en-US" sz="1400" dirty="0" smtClean="0">
                <a:solidFill>
                  <a:srgbClr val="221E1F"/>
                </a:solidFill>
                <a:latin typeface="Adobe 宋体 Std L" panose="02020300000000000000" pitchFamily="18" charset="-122"/>
                <a:ea typeface="Adobe 宋体 Std L" panose="02020300000000000000" pitchFamily="18" charset="-122"/>
              </a:rPr>
              <a:t>比正常</a:t>
            </a:r>
            <a:r>
              <a:rPr lang="zh-CN" altLang="en-US" sz="1400" dirty="0">
                <a:solidFill>
                  <a:srgbClr val="221E1F"/>
                </a:solidFill>
                <a:latin typeface="Adobe 宋体 Std L" panose="02020300000000000000" pitchFamily="18" charset="-122"/>
                <a:ea typeface="Adobe 宋体 Std L" panose="02020300000000000000" pitchFamily="18" charset="-122"/>
              </a:rPr>
              <a:t>老年人更容易罹患老年痴呆、脑溢血、心肌梗死等老年性疾病， 且发病年龄也比</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正常老年人</a:t>
            </a:r>
            <a:r>
              <a:rPr lang="zh-CN" altLang="en-US" sz="1400" dirty="0">
                <a:solidFill>
                  <a:srgbClr val="221E1F"/>
                </a:solidFill>
                <a:latin typeface="Adobe 宋体 Std L" panose="02020300000000000000" pitchFamily="18" charset="-122"/>
                <a:ea typeface="Adobe 宋体 Std L" panose="02020300000000000000" pitchFamily="18" charset="-122"/>
              </a:rPr>
              <a:t>提前。</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人际疏离。很多失独老人由于害怕他人的歧视或长期沉浸在丧子的悲痛之中</a:t>
            </a:r>
            <a:r>
              <a:rPr lang="zh-CN" altLang="en-US" sz="1400" dirty="0" smtClean="0">
                <a:solidFill>
                  <a:srgbClr val="221E1F"/>
                </a:solidFill>
                <a:latin typeface="Adobe 宋体 Std L" panose="02020300000000000000" pitchFamily="18" charset="-122"/>
                <a:ea typeface="Adobe 宋体 Std L" panose="02020300000000000000" pitchFamily="18" charset="-122"/>
              </a:rPr>
              <a:t>，脱离</a:t>
            </a:r>
            <a:r>
              <a:rPr lang="zh-CN" altLang="en-US" sz="1400" dirty="0">
                <a:solidFill>
                  <a:srgbClr val="221E1F"/>
                </a:solidFill>
                <a:latin typeface="Adobe 宋体 Std L" panose="02020300000000000000" pitchFamily="18" charset="-122"/>
                <a:ea typeface="Adobe 宋体 Std L" panose="02020300000000000000" pitchFamily="18" charset="-122"/>
              </a:rPr>
              <a:t>了原有社会关系变得自我封闭。这些老年人会害怕回忆起以前的美好时光从而</a:t>
            </a:r>
            <a:r>
              <a:rPr lang="zh-CN" altLang="en-US" sz="1400" dirty="0" smtClean="0">
                <a:solidFill>
                  <a:srgbClr val="221E1F"/>
                </a:solidFill>
                <a:latin typeface="Adobe 宋体 Std L" panose="02020300000000000000" pitchFamily="18" charset="-122"/>
                <a:ea typeface="Adobe 宋体 Std L" panose="02020300000000000000" pitchFamily="18" charset="-122"/>
              </a:rPr>
              <a:t>远离原来</a:t>
            </a:r>
            <a:r>
              <a:rPr lang="zh-CN" altLang="en-US" sz="1400" dirty="0">
                <a:solidFill>
                  <a:srgbClr val="221E1F"/>
                </a:solidFill>
                <a:latin typeface="Adobe 宋体 Std L" panose="02020300000000000000" pitchFamily="18" charset="-122"/>
                <a:ea typeface="Adobe 宋体 Std L" panose="02020300000000000000" pitchFamily="18" charset="-122"/>
              </a:rPr>
              <a:t>的生活环境、疏远原来的亲朋好友， 甚至搬离原来居住的社区或城市， 独自到陌生</a:t>
            </a:r>
            <a:r>
              <a:rPr lang="zh-CN" altLang="en-US" sz="1400" dirty="0" smtClean="0">
                <a:solidFill>
                  <a:srgbClr val="221E1F"/>
                </a:solidFill>
                <a:latin typeface="Adobe 宋体 Std L" panose="02020300000000000000" pitchFamily="18" charset="-122"/>
                <a:ea typeface="Adobe 宋体 Std L" panose="02020300000000000000" pitchFamily="18" charset="-122"/>
              </a:rPr>
              <a:t>环境</a:t>
            </a:r>
            <a:r>
              <a:rPr lang="zh-CN" altLang="en-US" sz="1400" dirty="0">
                <a:solidFill>
                  <a:srgbClr val="221E1F"/>
                </a:solidFill>
                <a:latin typeface="Adobe 宋体 Std L" panose="02020300000000000000" pitchFamily="18" charset="-122"/>
                <a:ea typeface="Adobe 宋体 Std L" panose="02020300000000000000" pitchFamily="18" charset="-122"/>
              </a:rPr>
              <a:t>生活， 为了不回想起自己的孩子， 也不愿意与其他有孩子的正常家庭交往而独自生活。</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养老焦虑。由于失去了可以赡养自己的子女， 失独老人的养老焦虑远远大于</a:t>
            </a:r>
            <a:r>
              <a:rPr lang="zh-CN" altLang="en-US" sz="1400" dirty="0" smtClean="0">
                <a:solidFill>
                  <a:srgbClr val="221E1F"/>
                </a:solidFill>
                <a:latin typeface="Adobe 宋体 Std L" panose="02020300000000000000" pitchFamily="18" charset="-122"/>
                <a:ea typeface="Adobe 宋体 Std L" panose="02020300000000000000" pitchFamily="18" charset="-122"/>
              </a:rPr>
              <a:t>正常老年人</a:t>
            </a:r>
            <a:r>
              <a:rPr lang="zh-CN" altLang="en-US" sz="1400" dirty="0">
                <a:solidFill>
                  <a:srgbClr val="221E1F"/>
                </a:solidFill>
                <a:latin typeface="Adobe 宋体 Std L" panose="02020300000000000000" pitchFamily="18" charset="-122"/>
                <a:ea typeface="Adobe 宋体 Std L" panose="02020300000000000000" pitchFamily="18" charset="-122"/>
              </a:rPr>
              <a:t>。他们一是担心缺少经济的支援， 二是担心缺少贴心的照顾， 三是承受孤独和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衰老带来</a:t>
            </a:r>
            <a:r>
              <a:rPr lang="zh-CN" altLang="en-US" sz="1400" dirty="0">
                <a:solidFill>
                  <a:srgbClr val="221E1F"/>
                </a:solidFill>
                <a:latin typeface="Adobe 宋体 Std L" panose="02020300000000000000" pitchFamily="18" charset="-122"/>
                <a:ea typeface="Adobe 宋体 Std L" panose="02020300000000000000" pitchFamily="18" charset="-122"/>
              </a:rPr>
              <a:t>的压力。这些焦虑的情绪更是造成老年人晚年生活不幸的重要因素。</a:t>
            </a:r>
            <a:endParaRPr lang="zh-CN" altLang="en-US" sz="1400" dirty="0">
              <a:latin typeface="Adobe 宋体 Std L" panose="02020300000000000000" pitchFamily="18" charset="-122"/>
              <a:ea typeface="Adobe 宋体 Std L" panose="02020300000000000000" pitchFamily="18" charset="-122"/>
            </a:endParaRPr>
          </a:p>
        </p:txBody>
      </p:sp>
      <p:sp>
        <p:nvSpPr>
          <p:cNvPr id="15" name="文本框 1">
            <a:extLst>
              <a:ext uri="{FF2B5EF4-FFF2-40B4-BE49-F238E27FC236}">
                <a16:creationId xmlns="" xmlns:a16="http://schemas.microsoft.com/office/drawing/2014/main" id="{5263DC9B-3D8F-19CA-605A-141B5E847747}"/>
              </a:ext>
            </a:extLst>
          </p:cNvPr>
          <p:cNvSpPr txBox="1"/>
          <p:nvPr/>
        </p:nvSpPr>
        <p:spPr>
          <a:xfrm>
            <a:off x="1781975" y="358391"/>
            <a:ext cx="6627044" cy="492443"/>
          </a:xfrm>
          <a:prstGeom prst="rect">
            <a:avLst/>
          </a:prstGeom>
          <a:noFill/>
        </p:spPr>
        <p:txBody>
          <a:bodyPr wrap="square" rtlCol="0">
            <a:spAutoFit/>
          </a:bodyPr>
          <a:lstStyle/>
          <a:p>
            <a:r>
              <a:rPr lang="zh-CN" altLang="en-US" sz="2600" dirty="0" smtClean="0">
                <a:solidFill>
                  <a:srgbClr val="C00000"/>
                </a:solidFill>
                <a:latin typeface="方正准圆_GBK" pitchFamily="65" charset="-122"/>
                <a:ea typeface="方正准圆_GBK" pitchFamily="65" charset="-122"/>
              </a:rPr>
              <a:t>任务</a:t>
            </a:r>
            <a:r>
              <a:rPr lang="zh-CN" altLang="en-US" sz="2600" dirty="0">
                <a:solidFill>
                  <a:srgbClr val="C00000"/>
                </a:solidFill>
                <a:latin typeface="方正准圆_GBK" pitchFamily="65" charset="-122"/>
                <a:ea typeface="方正准圆_GBK" pitchFamily="65" charset="-122"/>
              </a:rPr>
              <a:t>四　掌握居家养老服务沟通技巧</a:t>
            </a:r>
          </a:p>
        </p:txBody>
      </p:sp>
      <p:sp>
        <p:nvSpPr>
          <p:cNvPr id="16" name="文本框 2">
            <a:extLst>
              <a:ext uri="{FF2B5EF4-FFF2-40B4-BE49-F238E27FC236}">
                <a16:creationId xmlns="" xmlns:a16="http://schemas.microsoft.com/office/drawing/2014/main" id="{8FF45739-E9BA-7E83-93BC-781D5B5F48CC}"/>
              </a:ext>
            </a:extLst>
          </p:cNvPr>
          <p:cNvSpPr txBox="1"/>
          <p:nvPr/>
        </p:nvSpPr>
        <p:spPr>
          <a:xfrm>
            <a:off x="682125" y="1069255"/>
            <a:ext cx="11054246" cy="1028230"/>
          </a:xfrm>
          <a:prstGeom prst="rect">
            <a:avLst/>
          </a:prstGeom>
          <a:noFill/>
        </p:spPr>
        <p:txBody>
          <a:bodyPr wrap="square" rtlCol="0">
            <a:spAutoFit/>
          </a:bodyPr>
          <a:lstStyle/>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对于失独、空巢、寡居老人来说家庭养老已经无法解决老年人实际生活中的需求， </a:t>
            </a:r>
            <a:r>
              <a:rPr lang="zh-CN" altLang="en-US" sz="1400" dirty="0" smtClean="0">
                <a:solidFill>
                  <a:srgbClr val="221E1F"/>
                </a:solidFill>
                <a:latin typeface="Adobe 宋体 Std L" panose="02020300000000000000" pitchFamily="18" charset="-122"/>
                <a:ea typeface="Adobe 宋体 Std L" panose="02020300000000000000" pitchFamily="18" charset="-122"/>
              </a:rPr>
              <a:t>由于</a:t>
            </a:r>
            <a:r>
              <a:rPr lang="zh-CN" altLang="en-US" sz="1400" dirty="0">
                <a:solidFill>
                  <a:srgbClr val="221E1F"/>
                </a:solidFill>
                <a:latin typeface="Adobe 宋体 Std L" panose="02020300000000000000" pitchFamily="18" charset="-122"/>
                <a:ea typeface="Adobe 宋体 Std L" panose="02020300000000000000" pitchFamily="18" charset="-122"/>
              </a:rPr>
              <a:t>子女或者伴侣不在身边， 使得老年人无法独立解决经济、心理和生活上的困难， </a:t>
            </a:r>
            <a:r>
              <a:rPr lang="zh-CN" altLang="en-US" sz="1400" dirty="0" smtClean="0">
                <a:solidFill>
                  <a:srgbClr val="221E1F"/>
                </a:solidFill>
                <a:latin typeface="Adobe 宋体 Std L" panose="02020300000000000000" pitchFamily="18" charset="-122"/>
                <a:ea typeface="Adobe 宋体 Std L" panose="02020300000000000000" pitchFamily="18" charset="-122"/>
              </a:rPr>
              <a:t>需要依靠</a:t>
            </a:r>
            <a:r>
              <a:rPr lang="zh-CN" altLang="en-US" sz="1400" dirty="0">
                <a:solidFill>
                  <a:srgbClr val="221E1F"/>
                </a:solidFill>
                <a:latin typeface="Adobe 宋体 Std L" panose="02020300000000000000" pitchFamily="18" charset="-122"/>
                <a:ea typeface="Adobe 宋体 Std L" panose="02020300000000000000" pitchFamily="18" charset="-122"/>
              </a:rPr>
              <a:t>居家养老来提供服务。因此， 如何接近失独、空巢、寡居老人， 建立与老年人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互相信任</a:t>
            </a:r>
            <a:r>
              <a:rPr lang="zh-CN" altLang="en-US" sz="1400" dirty="0">
                <a:solidFill>
                  <a:srgbClr val="221E1F"/>
                </a:solidFill>
                <a:latin typeface="Adobe 宋体 Std L" panose="02020300000000000000" pitchFamily="18" charset="-122"/>
                <a:ea typeface="Adobe 宋体 Std L" panose="02020300000000000000" pitchFamily="18" charset="-122"/>
              </a:rPr>
              <a:t>的沟通渠道， 为老年人提供合适的生活照料和心理慰藉是居家养老沟通的</a:t>
            </a:r>
            <a:r>
              <a:rPr lang="zh-CN" altLang="en-US" sz="1400" dirty="0" smtClean="0">
                <a:solidFill>
                  <a:srgbClr val="221E1F"/>
                </a:solidFill>
                <a:latin typeface="Adobe 宋体 Std L" panose="02020300000000000000" pitchFamily="18" charset="-122"/>
                <a:ea typeface="Adobe 宋体 Std L" panose="02020300000000000000" pitchFamily="18" charset="-122"/>
              </a:rPr>
              <a:t>重要内容</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zh-CN" altLang="en-US" sz="1400" dirty="0">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351712525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94873"/>
            <a:ext cx="11054246" cy="5586145"/>
          </a:xfrm>
          <a:prstGeom prst="rect">
            <a:avLst/>
          </a:prstGeom>
          <a:noFill/>
        </p:spPr>
        <p:txBody>
          <a:bodyPr wrap="square" rtlCol="0">
            <a:spAutoFit/>
          </a:bodyPr>
          <a:lstStyle/>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失独老人的沟通技巧</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建立信任关系。</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信任是提供沟通服务的前提， 失独老人常常由于过于悲伤和自卑将自己封闭起来</a:t>
            </a:r>
            <a:r>
              <a:rPr lang="zh-CN" altLang="en-US" sz="1400" dirty="0" smtClean="0">
                <a:solidFill>
                  <a:srgbClr val="221E1F"/>
                </a:solidFill>
                <a:latin typeface="Adobe 宋体 Std L" panose="02020300000000000000" pitchFamily="18" charset="-122"/>
                <a:ea typeface="Adobe 宋体 Std L" panose="02020300000000000000" pitchFamily="18" charset="-122"/>
              </a:rPr>
              <a:t>，不</a:t>
            </a:r>
            <a:r>
              <a:rPr lang="zh-CN" altLang="en-US" sz="1400" dirty="0">
                <a:solidFill>
                  <a:srgbClr val="221E1F"/>
                </a:solidFill>
                <a:latin typeface="Adobe 宋体 Std L" panose="02020300000000000000" pitchFamily="18" charset="-122"/>
                <a:ea typeface="Adobe 宋体 Std L" panose="02020300000000000000" pitchFamily="18" charset="-122"/>
              </a:rPr>
              <a:t>与外界联系。因此， 服务人员与其沟通不应急于求成， 而应建立与老年人的</a:t>
            </a:r>
            <a:r>
              <a:rPr lang="zh-CN" altLang="en-US" sz="1400" dirty="0" smtClean="0">
                <a:solidFill>
                  <a:srgbClr val="221E1F"/>
                </a:solidFill>
                <a:latin typeface="Adobe 宋体 Std L" panose="02020300000000000000" pitchFamily="18" charset="-122"/>
                <a:ea typeface="Adobe 宋体 Std L" panose="02020300000000000000" pitchFamily="18" charset="-122"/>
              </a:rPr>
              <a:t>信任关系</a:t>
            </a:r>
            <a:r>
              <a:rPr lang="zh-CN" altLang="en-US" sz="1400" dirty="0">
                <a:solidFill>
                  <a:srgbClr val="221E1F"/>
                </a:solidFill>
                <a:latin typeface="Adobe 宋体 Std L" panose="02020300000000000000" pitchFamily="18" charset="-122"/>
                <a:ea typeface="Adobe 宋体 Std L" panose="02020300000000000000" pitchFamily="18" charset="-122"/>
              </a:rPr>
              <a:t>。</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虹桥小区的社工得知小区赵奶奶的独生女因身患癌症不治而亡， 赵奶奶</a:t>
            </a:r>
            <a:r>
              <a:rPr lang="zh-CN" altLang="en-US" sz="1400" dirty="0" smtClean="0">
                <a:solidFill>
                  <a:srgbClr val="221E1F"/>
                </a:solidFill>
                <a:latin typeface="Adobe 宋体 Std L" panose="02020300000000000000" pitchFamily="18" charset="-122"/>
                <a:ea typeface="Adobe 宋体 Std L" panose="02020300000000000000" pitchFamily="18" charset="-122"/>
              </a:rPr>
              <a:t>从此以后</a:t>
            </a:r>
            <a:r>
              <a:rPr lang="zh-CN" altLang="en-US" sz="1400" dirty="0">
                <a:solidFill>
                  <a:srgbClr val="221E1F"/>
                </a:solidFill>
                <a:latin typeface="Adobe 宋体 Std L" panose="02020300000000000000" pitchFamily="18" charset="-122"/>
                <a:ea typeface="Adobe 宋体 Std L" panose="02020300000000000000" pitchFamily="18" charset="-122"/>
              </a:rPr>
              <a:t>就再也不愿意外出， 也不愿意和小区其他人交往。最近， 邻居反馈赵奶奶家老有股</a:t>
            </a:r>
            <a:r>
              <a:rPr lang="zh-CN" altLang="en-US" sz="1400" dirty="0" smtClean="0">
                <a:solidFill>
                  <a:srgbClr val="221E1F"/>
                </a:solidFill>
                <a:latin typeface="Adobe 宋体 Std L" panose="02020300000000000000" pitchFamily="18" charset="-122"/>
                <a:ea typeface="Adobe 宋体 Std L" panose="02020300000000000000" pitchFamily="18" charset="-122"/>
              </a:rPr>
              <a:t>异臭</a:t>
            </a:r>
            <a:r>
              <a:rPr lang="zh-CN" altLang="en-US" sz="1400" dirty="0">
                <a:solidFill>
                  <a:srgbClr val="221E1F"/>
                </a:solidFill>
                <a:latin typeface="Adobe 宋体 Std L" panose="02020300000000000000" pitchFamily="18" charset="-122"/>
                <a:ea typeface="Adobe 宋体 Std L" panose="02020300000000000000" pitchFamily="18" charset="-122"/>
              </a:rPr>
              <a:t>， 于是社工和居委会工作人员一起到赵奶奶家了解情况。社工发现老人由于最近身体不适， 不方便上下楼， 也没有子女照顾， 看着旁人儿孙膝下热热闹闹的场景， 老人心里</a:t>
            </a:r>
            <a:r>
              <a:rPr lang="zh-CN" altLang="en-US" sz="1400" dirty="0" smtClean="0">
                <a:solidFill>
                  <a:srgbClr val="221E1F"/>
                </a:solidFill>
                <a:latin typeface="Adobe 宋体 Std L" panose="02020300000000000000" pitchFamily="18" charset="-122"/>
                <a:ea typeface="Adobe 宋体 Std L" panose="02020300000000000000" pitchFamily="18" charset="-122"/>
              </a:rPr>
              <a:t>不舒服</a:t>
            </a:r>
            <a:r>
              <a:rPr lang="zh-CN" altLang="en-US" sz="1400" dirty="0">
                <a:solidFill>
                  <a:srgbClr val="221E1F"/>
                </a:solidFill>
                <a:latin typeface="Adobe 宋体 Std L" panose="02020300000000000000" pitchFamily="18" charset="-122"/>
                <a:ea typeface="Adobe 宋体 Std L" panose="02020300000000000000" pitchFamily="18" charset="-122"/>
              </a:rPr>
              <a:t>， 就更不愿意出门了， 于是家里的垃圾堆积了好几天， 已经散发出异味。社工想和</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老人拉</a:t>
            </a:r>
            <a:r>
              <a:rPr lang="zh-CN" altLang="en-US" sz="1400" dirty="0">
                <a:solidFill>
                  <a:srgbClr val="221E1F"/>
                </a:solidFill>
                <a:latin typeface="Adobe 宋体 Std L" panose="02020300000000000000" pitchFamily="18" charset="-122"/>
                <a:ea typeface="Adobe 宋体 Std L" panose="02020300000000000000" pitchFamily="18" charset="-122"/>
              </a:rPr>
              <a:t>拉家常， 老人明显有抵触情绪， 不愿和社工多聊， 但是社工没有放弃， 仍然坚持来</a:t>
            </a:r>
            <a:r>
              <a:rPr lang="zh-CN" altLang="en-US" sz="1400" dirty="0" smtClean="0">
                <a:solidFill>
                  <a:srgbClr val="221E1F"/>
                </a:solidFill>
                <a:latin typeface="Adobe 宋体 Std L" panose="02020300000000000000" pitchFamily="18" charset="-122"/>
                <a:ea typeface="Adobe 宋体 Std L" panose="02020300000000000000" pitchFamily="18" charset="-122"/>
              </a:rPr>
              <a:t>赵奶奶</a:t>
            </a:r>
            <a:r>
              <a:rPr lang="zh-CN" altLang="en-US" sz="1400" dirty="0">
                <a:solidFill>
                  <a:srgbClr val="221E1F"/>
                </a:solidFill>
                <a:latin typeface="Adobe 宋体 Std L" panose="02020300000000000000" pitchFamily="18" charset="-122"/>
                <a:ea typeface="Adobe 宋体 Std L" panose="02020300000000000000" pitchFamily="18" charset="-122"/>
              </a:rPr>
              <a:t>家帮她做家务， 陪老人聊天， 每逢节假日还给老人带来各种小礼物， 有时还带着老人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与其</a:t>
            </a:r>
            <a:r>
              <a:rPr lang="zh-CN" altLang="en-US" sz="1400" dirty="0">
                <a:solidFill>
                  <a:srgbClr val="221E1F"/>
                </a:solidFill>
                <a:latin typeface="Adobe 宋体 Std L" panose="02020300000000000000" pitchFamily="18" charset="-122"/>
                <a:ea typeface="Adobe 宋体 Std L" panose="02020300000000000000" pitchFamily="18" charset="-122"/>
              </a:rPr>
              <a:t>他失独老人一起参加活动。赵奶奶慢慢地了解了其他老年人的情况后， 也愿意和别人</a:t>
            </a:r>
            <a:r>
              <a:rPr lang="zh-CN" altLang="en-US" sz="1400" dirty="0" smtClean="0">
                <a:solidFill>
                  <a:srgbClr val="221E1F"/>
                </a:solidFill>
                <a:latin typeface="Adobe 宋体 Std L" panose="02020300000000000000" pitchFamily="18" charset="-122"/>
                <a:ea typeface="Adobe 宋体 Std L" panose="02020300000000000000" pitchFamily="18" charset="-122"/>
              </a:rPr>
              <a:t>一起</a:t>
            </a:r>
            <a:r>
              <a:rPr lang="zh-CN" altLang="en-US" sz="1400" dirty="0">
                <a:solidFill>
                  <a:srgbClr val="221E1F"/>
                </a:solidFill>
                <a:latin typeface="Adobe 宋体 Std L" panose="02020300000000000000" pitchFamily="18" charset="-122"/>
                <a:ea typeface="Adobe 宋体 Std L" panose="02020300000000000000" pitchFamily="18" charset="-122"/>
              </a:rPr>
              <a:t>聊天并参与各种活动。通过社工锲而不舍的努力， 老人慢慢接纳了社工， 把社工看成</a:t>
            </a:r>
            <a:r>
              <a:rPr lang="zh-CN" altLang="en-US" sz="1400" dirty="0" smtClean="0">
                <a:solidFill>
                  <a:srgbClr val="221E1F"/>
                </a:solidFill>
                <a:latin typeface="Adobe 宋体 Std L" panose="02020300000000000000" pitchFamily="18" charset="-122"/>
                <a:ea typeface="Adobe 宋体 Std L" panose="02020300000000000000" pitchFamily="18" charset="-122"/>
              </a:rPr>
              <a:t>自己</a:t>
            </a:r>
            <a:r>
              <a:rPr lang="zh-CN" altLang="en-US" sz="1400" dirty="0">
                <a:solidFill>
                  <a:srgbClr val="221E1F"/>
                </a:solidFill>
                <a:latin typeface="Adobe 宋体 Std L" panose="02020300000000000000" pitchFamily="18" charset="-122"/>
                <a:ea typeface="Adobe 宋体 Std L" panose="02020300000000000000" pitchFamily="18" charset="-122"/>
              </a:rPr>
              <a:t>的孩子， 久违的笑容也绽放在老人脸上。</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协助情绪疏导。在沟通过程中， 沟通者应尽可能用积极倾听和同理心相结合的</a:t>
            </a:r>
            <a:r>
              <a:rPr lang="zh-CN" altLang="en-US" sz="1400" dirty="0" smtClean="0">
                <a:solidFill>
                  <a:srgbClr val="221E1F"/>
                </a:solidFill>
                <a:latin typeface="Adobe 宋体 Std L" panose="02020300000000000000" pitchFamily="18" charset="-122"/>
                <a:ea typeface="Adobe 宋体 Std L" panose="02020300000000000000" pitchFamily="18" charset="-122"/>
              </a:rPr>
              <a:t>方法</a:t>
            </a:r>
            <a:r>
              <a:rPr lang="zh-CN" altLang="en-US" sz="1400" dirty="0">
                <a:solidFill>
                  <a:srgbClr val="221E1F"/>
                </a:solidFill>
                <a:latin typeface="Adobe 宋体 Std L" panose="02020300000000000000" pitchFamily="18" charset="-122"/>
                <a:ea typeface="Adobe 宋体 Std L" panose="02020300000000000000" pitchFamily="18" charset="-122"/>
              </a:rPr>
              <a:t>让失独老人在沟通过程中感到被了解和尊重， 帮助失独老人表达出自己的情感， 从而</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能够</a:t>
            </a:r>
            <a:r>
              <a:rPr lang="zh-CN" altLang="en-US" sz="1400" dirty="0">
                <a:solidFill>
                  <a:srgbClr val="221E1F"/>
                </a:solidFill>
                <a:latin typeface="Adobe 宋体 Std L" panose="02020300000000000000" pitchFamily="18" charset="-122"/>
                <a:ea typeface="Adobe 宋体 Std L" panose="02020300000000000000" pitchFamily="18" charset="-122"/>
              </a:rPr>
              <a:t>面对自己的心境和情绪， 克服情绪障碍。</a:t>
            </a:r>
          </a:p>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关注生活需求</a:t>
            </a:r>
            <a:r>
              <a:rPr lang="zh-CN" altLang="en-US" sz="1400" dirty="0" smtClean="0">
                <a:solidFill>
                  <a:srgbClr val="221E1F"/>
                </a:solidFill>
                <a:latin typeface="Adobe 宋体 Std L" panose="02020300000000000000" pitchFamily="18" charset="-122"/>
                <a:ea typeface="Adobe 宋体 Std L" panose="02020300000000000000" pitchFamily="18" charset="-122"/>
              </a:rPr>
              <a:t>。在</a:t>
            </a:r>
            <a:r>
              <a:rPr lang="zh-CN" altLang="en-US" sz="1400" dirty="0">
                <a:solidFill>
                  <a:srgbClr val="221E1F"/>
                </a:solidFill>
                <a:latin typeface="Adobe 宋体 Std L" panose="02020300000000000000" pitchFamily="18" charset="-122"/>
                <a:ea typeface="Adobe 宋体 Std L" panose="02020300000000000000" pitchFamily="18" charset="-122"/>
              </a:rPr>
              <a:t>服务过程中积极了解失独老人的生活需求， 并帮助其解决困难。</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失独老人张大爷， 患有肾病需要每周到医院进行透析， 最近老年人不小心</a:t>
            </a:r>
            <a:r>
              <a:rPr lang="zh-CN" altLang="en-US" sz="1400" dirty="0" smtClean="0">
                <a:solidFill>
                  <a:srgbClr val="221E1F"/>
                </a:solidFill>
                <a:latin typeface="Adobe 宋体 Std L" panose="02020300000000000000" pitchFamily="18" charset="-122"/>
                <a:ea typeface="Adobe 宋体 Std L" panose="02020300000000000000" pitchFamily="18" charset="-122"/>
              </a:rPr>
              <a:t>扭伤了</a:t>
            </a:r>
            <a:r>
              <a:rPr lang="zh-CN" altLang="en-US" sz="1400" dirty="0">
                <a:solidFill>
                  <a:srgbClr val="221E1F"/>
                </a:solidFill>
                <a:latin typeface="Adobe 宋体 Std L" panose="02020300000000000000" pitchFamily="18" charset="-122"/>
                <a:ea typeface="Adobe 宋体 Std L" panose="02020300000000000000" pitchFamily="18" charset="-122"/>
              </a:rPr>
              <a:t>脚， 行动不便。社工小王得知了老人的这一情况， 不仅亲自接送张大爷去医院做透析</a:t>
            </a:r>
            <a:r>
              <a:rPr lang="zh-CN" altLang="en-US" sz="1400" dirty="0" smtClean="0">
                <a:solidFill>
                  <a:srgbClr val="221E1F"/>
                </a:solidFill>
                <a:latin typeface="Adobe 宋体 Std L" panose="02020300000000000000" pitchFamily="18" charset="-122"/>
                <a:ea typeface="Adobe 宋体 Std L" panose="02020300000000000000" pitchFamily="18" charset="-122"/>
              </a:rPr>
              <a:t>，还</a:t>
            </a:r>
            <a:r>
              <a:rPr lang="zh-CN" altLang="en-US" sz="1400" dirty="0">
                <a:solidFill>
                  <a:srgbClr val="221E1F"/>
                </a:solidFill>
                <a:latin typeface="Adobe 宋体 Std L" panose="02020300000000000000" pitchFamily="18" charset="-122"/>
                <a:ea typeface="Adobe 宋体 Std L" panose="02020300000000000000" pitchFamily="18" charset="-122"/>
              </a:rPr>
              <a:t>帮张大爷找了一个老中医专门治疗扭伤， 老人的扭伤很快就康复了。张大爷感慨地说</a:t>
            </a:r>
            <a:r>
              <a:rPr lang="zh-CN" altLang="en-US" sz="1400" dirty="0" smtClean="0">
                <a:solidFill>
                  <a:srgbClr val="221E1F"/>
                </a:solidFill>
                <a:latin typeface="Adobe 宋体 Std L" panose="02020300000000000000" pitchFamily="18" charset="-122"/>
                <a:ea typeface="Adobe 宋体 Std L" panose="02020300000000000000" pitchFamily="18" charset="-122"/>
              </a:rPr>
              <a:t>，本来</a:t>
            </a:r>
            <a:r>
              <a:rPr lang="zh-CN" altLang="en-US" sz="1400" dirty="0">
                <a:solidFill>
                  <a:srgbClr val="221E1F"/>
                </a:solidFill>
                <a:latin typeface="Adobe 宋体 Std L" panose="02020300000000000000" pitchFamily="18" charset="-122"/>
                <a:ea typeface="Adobe 宋体 Std L" panose="02020300000000000000" pitchFamily="18" charset="-122"/>
              </a:rPr>
              <a:t>以为这辈子也就一个人孤独终老了， 没想到还能有人来关心、照顾自己， 感觉又</a:t>
            </a:r>
            <a:r>
              <a:rPr lang="zh-CN" altLang="en-US" sz="1400" dirty="0" smtClean="0">
                <a:solidFill>
                  <a:srgbClr val="221E1F"/>
                </a:solidFill>
                <a:latin typeface="Adobe 宋体 Std L" panose="02020300000000000000" pitchFamily="18" charset="-122"/>
                <a:ea typeface="Adobe 宋体 Std L" panose="02020300000000000000" pitchFamily="18" charset="-122"/>
              </a:rPr>
              <a:t>有了盼头</a:t>
            </a:r>
            <a:r>
              <a:rPr lang="zh-CN" altLang="en-US" sz="1400" dirty="0">
                <a:solidFill>
                  <a:srgbClr val="221E1F"/>
                </a:solidFill>
                <a:latin typeface="Adobe 宋体 Std L" panose="02020300000000000000" pitchFamily="18" charset="-122"/>
                <a:ea typeface="Adobe 宋体 Std L" panose="02020300000000000000" pitchFamily="18" charset="-122"/>
              </a:rPr>
              <a:t>。</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132084258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2">
            <a:extLst>
              <a:ext uri="{FF2B5EF4-FFF2-40B4-BE49-F238E27FC236}">
                <a16:creationId xmlns="" xmlns:a16="http://schemas.microsoft.com/office/drawing/2014/main" id="{8FF45739-E9BA-7E83-93BC-781D5B5F48CC}"/>
              </a:ext>
            </a:extLst>
          </p:cNvPr>
          <p:cNvSpPr txBox="1"/>
          <p:nvPr/>
        </p:nvSpPr>
        <p:spPr>
          <a:xfrm>
            <a:off x="682125" y="594873"/>
            <a:ext cx="11054246" cy="5586145"/>
          </a:xfrm>
          <a:prstGeom prst="rect">
            <a:avLst/>
          </a:prstGeom>
          <a:noFill/>
        </p:spPr>
        <p:txBody>
          <a:bodyPr wrap="square" rtlCol="0">
            <a:spAutoFit/>
          </a:bodyPr>
          <a:lstStyle/>
          <a:p>
            <a:pPr indent="457200">
              <a:lnSpc>
                <a:spcPct val="150000"/>
              </a:lnSpc>
            </a:pP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4</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鼓励进行人际交往。</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对于失独老人来说， 积极参与社会活动进行人际交往有助于老年人减轻抑郁程度， </a:t>
            </a:r>
            <a:r>
              <a:rPr lang="zh-CN" altLang="en-US" sz="1400" dirty="0" smtClean="0">
                <a:solidFill>
                  <a:srgbClr val="221E1F"/>
                </a:solidFill>
                <a:latin typeface="Adobe 宋体 Std L" panose="02020300000000000000" pitchFamily="18" charset="-122"/>
                <a:ea typeface="Adobe 宋体 Std L" panose="02020300000000000000" pitchFamily="18" charset="-122"/>
              </a:rPr>
              <a:t>提升</a:t>
            </a:r>
            <a:r>
              <a:rPr lang="zh-CN" altLang="en-US" sz="1400" dirty="0">
                <a:solidFill>
                  <a:srgbClr val="221E1F"/>
                </a:solidFill>
                <a:latin typeface="Adobe 宋体 Std L" panose="02020300000000000000" pitchFamily="18" charset="-122"/>
                <a:ea typeface="Adobe 宋体 Std L" panose="02020300000000000000" pitchFamily="18" charset="-122"/>
              </a:rPr>
              <a:t>老年人的效能感。而失独老人之间更容易相互理解、沟通交谈。服务者可以鼓励失独</a:t>
            </a:r>
            <a:r>
              <a:rPr lang="zh-CN" altLang="en-US" sz="1400" dirty="0" smtClean="0">
                <a:solidFill>
                  <a:srgbClr val="221E1F"/>
                </a:solidFill>
                <a:latin typeface="Adobe 宋体 Std L" panose="02020300000000000000" pitchFamily="18" charset="-122"/>
                <a:ea typeface="Adobe 宋体 Std L" panose="02020300000000000000" pitchFamily="18" charset="-122"/>
              </a:rPr>
              <a:t>老人</a:t>
            </a:r>
            <a:r>
              <a:rPr lang="zh-CN" altLang="en-US" sz="1400" dirty="0">
                <a:solidFill>
                  <a:srgbClr val="221E1F"/>
                </a:solidFill>
                <a:latin typeface="Adobe 宋体 Std L" panose="02020300000000000000" pitchFamily="18" charset="-122"/>
                <a:ea typeface="Adobe 宋体 Std L" panose="02020300000000000000" pitchFamily="18" charset="-122"/>
              </a:rPr>
              <a:t>参与失独老人之间的集体活动， 拓展老年人的交际圈， 从而带老年人走出失独的痛苦。</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案例： 社区失独老人陈阿姨， 在孩子还未去世之前是一个热情开朗的人， 在公司里</a:t>
            </a:r>
            <a:r>
              <a:rPr lang="zh-CN" altLang="en-US" sz="1400" dirty="0" smtClean="0">
                <a:solidFill>
                  <a:srgbClr val="221E1F"/>
                </a:solidFill>
                <a:latin typeface="Adobe 宋体 Std L" panose="02020300000000000000" pitchFamily="18" charset="-122"/>
                <a:ea typeface="Adobe 宋体 Std L" panose="02020300000000000000" pitchFamily="18" charset="-122"/>
              </a:rPr>
              <a:t>也是</a:t>
            </a:r>
            <a:r>
              <a:rPr lang="zh-CN" altLang="en-US" sz="1400" dirty="0">
                <a:solidFill>
                  <a:srgbClr val="221E1F"/>
                </a:solidFill>
                <a:latin typeface="Adobe 宋体 Std L" panose="02020300000000000000" pitchFamily="18" charset="-122"/>
                <a:ea typeface="Adobe 宋体 Std L" panose="02020300000000000000" pitchFamily="18" charset="-122"/>
              </a:rPr>
              <a:t>各种活动的组织者。孩子去世后， 张阿姨痛苦不堪， 在社工的帮助下， 张阿姨总算</a:t>
            </a:r>
            <a:r>
              <a:rPr lang="zh-CN" altLang="en-US" sz="1400" dirty="0" smtClean="0">
                <a:solidFill>
                  <a:srgbClr val="221E1F"/>
                </a:solidFill>
                <a:latin typeface="Adobe 宋体 Std L" panose="02020300000000000000" pitchFamily="18" charset="-122"/>
                <a:ea typeface="Adobe 宋体 Std L" panose="02020300000000000000" pitchFamily="18" charset="-122"/>
              </a:rPr>
              <a:t>走出家门</a:t>
            </a:r>
            <a:r>
              <a:rPr lang="zh-CN" altLang="en-US" sz="1400" dirty="0">
                <a:solidFill>
                  <a:srgbClr val="221E1F"/>
                </a:solidFill>
                <a:latin typeface="Adobe 宋体 Std L" panose="02020300000000000000" pitchFamily="18" charset="-122"/>
                <a:ea typeface="Adobe 宋体 Std L" panose="02020300000000000000" pitchFamily="18" charset="-122"/>
              </a:rPr>
              <a:t>参加了社区组织的失独老人团体活动。参加活动一个月， 张阿姨积极要求担任团体</a:t>
            </a:r>
            <a:r>
              <a:rPr lang="zh-CN" altLang="en-US" sz="1400" dirty="0" smtClean="0">
                <a:solidFill>
                  <a:srgbClr val="221E1F"/>
                </a:solidFill>
                <a:latin typeface="Adobe 宋体 Std L" panose="02020300000000000000" pitchFamily="18" charset="-122"/>
                <a:ea typeface="Adobe 宋体 Std L" panose="02020300000000000000" pitchFamily="18" charset="-122"/>
              </a:rPr>
              <a:t>活动</a:t>
            </a:r>
            <a:r>
              <a:rPr lang="zh-CN" altLang="en-US" sz="1400" dirty="0">
                <a:solidFill>
                  <a:srgbClr val="221E1F"/>
                </a:solidFill>
                <a:latin typeface="Adobe 宋体 Std L" panose="02020300000000000000" pitchFamily="18" charset="-122"/>
                <a:ea typeface="Adobe 宋体 Std L" panose="02020300000000000000" pitchFamily="18" charset="-122"/>
              </a:rPr>
              <a:t>的志愿者， 开始积极为活动出谋划策， 服务其他失独老人。张阿姨说通过参加活动</a:t>
            </a:r>
            <a:r>
              <a:rPr lang="zh-CN" altLang="en-US" sz="1400" dirty="0" smtClean="0">
                <a:solidFill>
                  <a:srgbClr val="221E1F"/>
                </a:solidFill>
                <a:latin typeface="Adobe 宋体 Std L" panose="02020300000000000000" pitchFamily="18" charset="-122"/>
                <a:ea typeface="Adobe 宋体 Std L" panose="02020300000000000000" pitchFamily="18" charset="-122"/>
              </a:rPr>
              <a:t>结识了</a:t>
            </a:r>
            <a:r>
              <a:rPr lang="zh-CN" altLang="en-US" sz="1400" dirty="0">
                <a:solidFill>
                  <a:srgbClr val="221E1F"/>
                </a:solidFill>
                <a:latin typeface="Adobe 宋体 Std L" panose="02020300000000000000" pitchFamily="18" charset="-122"/>
                <a:ea typeface="Adobe 宋体 Std L" panose="02020300000000000000" pitchFamily="18" charset="-122"/>
              </a:rPr>
              <a:t>许多志同道合的人， 大家一起聊天、一起互动， 减少了不少痛苦。张阿姨希望自己</a:t>
            </a:r>
            <a:r>
              <a:rPr lang="zh-CN" altLang="en-US" sz="1400" dirty="0" smtClean="0">
                <a:solidFill>
                  <a:srgbClr val="221E1F"/>
                </a:solidFill>
                <a:latin typeface="Adobe 宋体 Std L" panose="02020300000000000000" pitchFamily="18" charset="-122"/>
                <a:ea typeface="Adobe 宋体 Std L" panose="02020300000000000000" pitchFamily="18" charset="-122"/>
              </a:rPr>
              <a:t>能够帮助</a:t>
            </a:r>
            <a:r>
              <a:rPr lang="zh-CN" altLang="en-US" sz="1400" dirty="0">
                <a:solidFill>
                  <a:srgbClr val="221E1F"/>
                </a:solidFill>
                <a:latin typeface="Adobe 宋体 Std L" panose="02020300000000000000" pitchFamily="18" charset="-122"/>
                <a:ea typeface="Adobe 宋体 Std L" panose="02020300000000000000" pitchFamily="18" charset="-122"/>
              </a:rPr>
              <a:t>其他失独老人一起度过丧子之痛， 以更加积极的态度面对生活。</a:t>
            </a:r>
          </a:p>
          <a:p>
            <a:pPr indent="457200">
              <a:lnSpc>
                <a:spcPct val="150000"/>
              </a:lnSpc>
            </a:pPr>
            <a:r>
              <a:rPr lang="en-US" altLang="zh-CN" sz="1400" dirty="0" smtClean="0">
                <a:solidFill>
                  <a:srgbClr val="221E1F"/>
                </a:solidFill>
                <a:latin typeface="Adobe 宋体 Std L" panose="02020300000000000000" pitchFamily="18" charset="-122"/>
                <a:ea typeface="Adobe 宋体 Std L" panose="02020300000000000000" pitchFamily="18" charset="-122"/>
              </a:rPr>
              <a:t>3.</a:t>
            </a:r>
            <a:r>
              <a:rPr lang="zh-CN" altLang="en-US" sz="1400" dirty="0" smtClean="0">
                <a:solidFill>
                  <a:srgbClr val="221E1F"/>
                </a:solidFill>
                <a:latin typeface="Adobe 宋体 Std L" panose="02020300000000000000" pitchFamily="18" charset="-122"/>
                <a:ea typeface="Adobe 宋体 Std L" panose="02020300000000000000" pitchFamily="18" charset="-122"/>
              </a:rPr>
              <a:t>与</a:t>
            </a:r>
            <a:r>
              <a:rPr lang="zh-CN" altLang="en-US" sz="1400" dirty="0">
                <a:solidFill>
                  <a:srgbClr val="221E1F"/>
                </a:solidFill>
                <a:latin typeface="Adobe 宋体 Std L" panose="02020300000000000000" pitchFamily="18" charset="-122"/>
                <a:ea typeface="Adobe 宋体 Std L" panose="02020300000000000000" pitchFamily="18" charset="-122"/>
              </a:rPr>
              <a:t>失独老人沟通实例</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访谈人： 社</a:t>
            </a:r>
            <a:r>
              <a:rPr lang="zh-CN" altLang="en-US" sz="1400" dirty="0" smtClean="0">
                <a:solidFill>
                  <a:srgbClr val="221E1F"/>
                </a:solidFill>
                <a:latin typeface="Adobe 宋体 Std L" panose="02020300000000000000" pitchFamily="18" charset="-122"/>
                <a:ea typeface="Adobe 宋体 Std L" panose="02020300000000000000" pitchFamily="18" charset="-122"/>
              </a:rPr>
              <a:t>工</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Ｓ</a:t>
            </a:r>
            <a:r>
              <a:rPr lang="en-US" altLang="zh-CN" sz="1400" dirty="0" smtClean="0">
                <a:solidFill>
                  <a:srgbClr val="221E1F"/>
                </a:solidFill>
                <a:latin typeface="Adobe 宋体 Std L" panose="02020300000000000000" pitchFamily="18" charset="-122"/>
                <a:ea typeface="Adobe 宋体 Std L" panose="02020300000000000000" pitchFamily="18" charset="-122"/>
              </a:rPr>
              <a:t>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被访谈人（案主）： 刘叔叔</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C1</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zh-CN" altLang="en-US" sz="1400" dirty="0">
                <a:solidFill>
                  <a:srgbClr val="221E1F"/>
                </a:solidFill>
                <a:latin typeface="Adobe 宋体 Std L" panose="02020300000000000000" pitchFamily="18" charset="-122"/>
                <a:ea typeface="Adobe 宋体 Std L" panose="02020300000000000000" pitchFamily="18" charset="-122"/>
              </a:rPr>
              <a:t>、张阿姨</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r>
              <a:rPr lang="en-US" altLang="zh-CN" sz="1400" dirty="0" smtClean="0">
                <a:solidFill>
                  <a:srgbClr val="221E1F"/>
                </a:solidFill>
                <a:latin typeface="Adobe 宋体 Std L" panose="02020300000000000000" pitchFamily="18" charset="-122"/>
                <a:ea typeface="Adobe 宋体 Std L" panose="02020300000000000000" pitchFamily="18" charset="-122"/>
              </a:rPr>
              <a:t>C2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资料整理： 社</a:t>
            </a:r>
            <a:r>
              <a:rPr lang="zh-CN" altLang="en-US" sz="1400" dirty="0" smtClean="0">
                <a:solidFill>
                  <a:srgbClr val="221E1F"/>
                </a:solidFill>
                <a:latin typeface="Adobe 宋体 Std L" panose="02020300000000000000" pitchFamily="18" charset="-122"/>
                <a:ea typeface="Adobe 宋体 Std L" panose="02020300000000000000" pitchFamily="18" charset="-122"/>
              </a:rPr>
              <a:t>工</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zh-CN" altLang="en-US" sz="1400" dirty="0">
                <a:solidFill>
                  <a:srgbClr val="221E1F"/>
                </a:solidFill>
                <a:latin typeface="Adobe 宋体 Std L" panose="02020300000000000000" pitchFamily="18" charset="-122"/>
                <a:ea typeface="Adobe 宋体 Std L" panose="02020300000000000000" pitchFamily="18" charset="-122"/>
              </a:rPr>
              <a:t>（</a:t>
            </a:r>
            <a:r>
              <a:rPr lang="zh-CN" altLang="en-US" sz="1400" dirty="0" smtClean="0">
                <a:solidFill>
                  <a:srgbClr val="221E1F"/>
                </a:solidFill>
                <a:latin typeface="Adobe 宋体 Std L" panose="02020300000000000000" pitchFamily="18" charset="-122"/>
                <a:ea typeface="Adobe 宋体 Std L" panose="02020300000000000000" pitchFamily="18" charset="-122"/>
              </a:rPr>
              <a:t>Ｓ</a:t>
            </a:r>
            <a:r>
              <a:rPr lang="en-US" altLang="zh-CN" sz="1400" dirty="0" smtClean="0">
                <a:solidFill>
                  <a:srgbClr val="221E1F"/>
                </a:solidFill>
                <a:latin typeface="Adobe 宋体 Std L" panose="02020300000000000000" pitchFamily="18" charset="-122"/>
                <a:ea typeface="Adobe 宋体 Std L" panose="02020300000000000000" pitchFamily="18" charset="-122"/>
              </a:rPr>
              <a:t>2</a:t>
            </a:r>
            <a:r>
              <a:rPr lang="zh-CN" altLang="en-US" sz="1400" dirty="0" smtClean="0">
                <a:solidFill>
                  <a:srgbClr val="221E1F"/>
                </a:solidFill>
                <a:latin typeface="Adobe 宋体 Std L" panose="02020300000000000000" pitchFamily="18" charset="-122"/>
                <a:ea typeface="Adobe 宋体 Std L" panose="02020300000000000000" pitchFamily="18" charset="-122"/>
              </a:rPr>
              <a:t>）</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时间： </a:t>
            </a:r>
            <a:r>
              <a:rPr lang="en-US" altLang="zh-CN" sz="1400" dirty="0" smtClean="0">
                <a:solidFill>
                  <a:srgbClr val="221E1F"/>
                </a:solidFill>
                <a:latin typeface="Adobe 宋体 Std L" panose="02020300000000000000" pitchFamily="18" charset="-122"/>
                <a:ea typeface="Adobe 宋体 Std L" panose="02020300000000000000" pitchFamily="18" charset="-122"/>
              </a:rPr>
              <a:t>2013</a:t>
            </a:r>
            <a:r>
              <a:rPr lang="zh-CN" altLang="en-US" sz="1400" dirty="0" smtClean="0">
                <a:solidFill>
                  <a:srgbClr val="221E1F"/>
                </a:solidFill>
                <a:latin typeface="Adobe 宋体 Std L" panose="02020300000000000000" pitchFamily="18" charset="-122"/>
                <a:ea typeface="Adobe 宋体 Std L" panose="02020300000000000000" pitchFamily="18" charset="-122"/>
              </a:rPr>
              <a:t> 年</a:t>
            </a:r>
            <a:r>
              <a:rPr lang="en-US" altLang="zh-CN" sz="1400" dirty="0" smtClean="0">
                <a:solidFill>
                  <a:srgbClr val="221E1F"/>
                </a:solidFill>
                <a:latin typeface="Adobe 宋体 Std L" panose="02020300000000000000" pitchFamily="18" charset="-122"/>
                <a:ea typeface="Adobe 宋体 Std L" panose="02020300000000000000" pitchFamily="18" charset="-122"/>
              </a:rPr>
              <a:t>6</a:t>
            </a:r>
            <a:r>
              <a:rPr lang="zh-CN" altLang="en-US" sz="1400" dirty="0" smtClean="0">
                <a:solidFill>
                  <a:srgbClr val="221E1F"/>
                </a:solidFill>
                <a:latin typeface="Adobe 宋体 Std L" panose="02020300000000000000" pitchFamily="18" charset="-122"/>
                <a:ea typeface="Adobe 宋体 Std L" panose="02020300000000000000" pitchFamily="18" charset="-122"/>
              </a:rPr>
              <a:t> 月</a:t>
            </a:r>
            <a:r>
              <a:rPr lang="en-US" altLang="zh-CN" sz="1400" dirty="0" smtClean="0">
                <a:solidFill>
                  <a:srgbClr val="221E1F"/>
                </a:solidFill>
                <a:latin typeface="Adobe 宋体 Std L" panose="02020300000000000000" pitchFamily="18" charset="-122"/>
                <a:ea typeface="Adobe 宋体 Std L" panose="02020300000000000000" pitchFamily="18" charset="-122"/>
              </a:rPr>
              <a:t>15</a:t>
            </a:r>
            <a:r>
              <a:rPr lang="zh-CN" altLang="en-US" sz="1400" dirty="0" smtClean="0">
                <a:solidFill>
                  <a:srgbClr val="221E1F"/>
                </a:solidFill>
                <a:latin typeface="Adobe 宋体 Std L" panose="02020300000000000000" pitchFamily="18" charset="-122"/>
                <a:ea typeface="Adobe 宋体 Std L" panose="02020300000000000000" pitchFamily="18" charset="-122"/>
              </a:rPr>
              <a:t> 日</a:t>
            </a:r>
            <a:r>
              <a:rPr lang="en-US" altLang="zh-CN" sz="1400" dirty="0" smtClean="0">
                <a:solidFill>
                  <a:srgbClr val="221E1F"/>
                </a:solidFill>
                <a:latin typeface="Adobe 宋体 Std L" panose="02020300000000000000" pitchFamily="18" charset="-122"/>
                <a:ea typeface="Adobe 宋体 Std L" panose="02020300000000000000" pitchFamily="18" charset="-122"/>
              </a:rPr>
              <a:t>15</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00—16</a:t>
            </a:r>
            <a:r>
              <a:rPr lang="zh-CN" altLang="en-US" sz="1400" dirty="0" smtClean="0">
                <a:solidFill>
                  <a:srgbClr val="221E1F"/>
                </a:solidFill>
                <a:latin typeface="Adobe 宋体 Std L" panose="02020300000000000000" pitchFamily="18" charset="-122"/>
                <a:ea typeface="Adobe 宋体 Std L" panose="02020300000000000000" pitchFamily="18" charset="-122"/>
              </a:rPr>
              <a:t>： </a:t>
            </a:r>
            <a:r>
              <a:rPr lang="en-US" altLang="zh-CN" sz="1400" dirty="0" smtClean="0">
                <a:solidFill>
                  <a:srgbClr val="221E1F"/>
                </a:solidFill>
                <a:latin typeface="Adobe 宋体 Std L" panose="02020300000000000000" pitchFamily="18" charset="-122"/>
                <a:ea typeface="Adobe 宋体 Std L" panose="02020300000000000000" pitchFamily="18" charset="-122"/>
              </a:rPr>
              <a:t>00</a:t>
            </a:r>
            <a:endParaRPr lang="zh-CN" altLang="en-US" sz="1400" dirty="0">
              <a:solidFill>
                <a:srgbClr val="221E1F"/>
              </a:solidFill>
              <a:latin typeface="Adobe 宋体 Std L" panose="02020300000000000000" pitchFamily="18" charset="-122"/>
              <a:ea typeface="Adobe 宋体 Std L" panose="02020300000000000000" pitchFamily="18" charset="-122"/>
            </a:endParaRP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地点： 案主家中</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一、案主基本资料</a:t>
            </a:r>
          </a:p>
          <a:p>
            <a:pPr indent="457200">
              <a:lnSpc>
                <a:spcPct val="150000"/>
              </a:lnSpc>
            </a:pPr>
            <a:r>
              <a:rPr lang="zh-CN" altLang="en-US" sz="1400" dirty="0">
                <a:solidFill>
                  <a:srgbClr val="221E1F"/>
                </a:solidFill>
                <a:latin typeface="Adobe 宋体 Std L" panose="02020300000000000000" pitchFamily="18" charset="-122"/>
                <a:ea typeface="Adobe 宋体 Std L" panose="02020300000000000000" pitchFamily="18" charset="-122"/>
              </a:rPr>
              <a:t>刘叔叔是机关文职军人， 安徽籍。张阿姨是部队文工团军人， 山东籍。两人被分配</a:t>
            </a:r>
            <a:r>
              <a:rPr lang="zh-CN" altLang="en-US" sz="1400" dirty="0" smtClean="0">
                <a:solidFill>
                  <a:srgbClr val="221E1F"/>
                </a:solidFill>
                <a:latin typeface="Adobe 宋体 Std L" panose="02020300000000000000" pitchFamily="18" charset="-122"/>
                <a:ea typeface="Adobe 宋体 Std L" panose="02020300000000000000" pitchFamily="18" charset="-122"/>
              </a:rPr>
              <a:t>到南京军区</a:t>
            </a:r>
            <a:r>
              <a:rPr lang="zh-CN" altLang="en-US" sz="1400" dirty="0">
                <a:solidFill>
                  <a:srgbClr val="221E1F"/>
                </a:solidFill>
                <a:latin typeface="Adobe 宋体 Std L" panose="02020300000000000000" pitchFamily="18" charset="-122"/>
                <a:ea typeface="Adobe 宋体 Std L" panose="02020300000000000000" pitchFamily="18" charset="-122"/>
              </a:rPr>
              <a:t>服役。刘叔叔话比较少， 但是酷爱文学； 张阿姨性格外向， 喜欢唱歌跳舞。在</a:t>
            </a:r>
            <a:r>
              <a:rPr lang="zh-CN" altLang="en-US" sz="1400" dirty="0" smtClean="0">
                <a:solidFill>
                  <a:srgbClr val="221E1F"/>
                </a:solidFill>
                <a:latin typeface="Adobe 宋体 Std L" panose="02020300000000000000" pitchFamily="18" charset="-122"/>
                <a:ea typeface="Adobe 宋体 Std L" panose="02020300000000000000" pitchFamily="18" charset="-122"/>
              </a:rPr>
              <a:t>刘叔叔</a:t>
            </a:r>
            <a:r>
              <a:rPr lang="zh-CN" altLang="en-US" sz="1400" dirty="0">
                <a:solidFill>
                  <a:srgbClr val="221E1F"/>
                </a:solidFill>
                <a:latin typeface="Adobe 宋体 Std L" panose="02020300000000000000" pitchFamily="18" charset="-122"/>
                <a:ea typeface="Adobe 宋体 Std L" panose="02020300000000000000" pitchFamily="18" charset="-122"/>
              </a:rPr>
              <a:t>退休前夕， 刘叔叔的儿子在一次意外车祸中经抢救无效身亡。刘叔叔和张阿姨两人</a:t>
            </a:r>
            <a:r>
              <a:rPr lang="zh-CN" altLang="en-US" sz="1400" dirty="0" smtClean="0">
                <a:solidFill>
                  <a:srgbClr val="221E1F"/>
                </a:solidFill>
                <a:latin typeface="Adobe 宋体 Std L" panose="02020300000000000000" pitchFamily="18" charset="-122"/>
                <a:ea typeface="Adobe 宋体 Std L" panose="02020300000000000000" pitchFamily="18" charset="-122"/>
              </a:rPr>
              <a:t>在之后</a:t>
            </a:r>
            <a:r>
              <a:rPr lang="zh-CN" altLang="en-US" sz="1400" dirty="0">
                <a:solidFill>
                  <a:srgbClr val="221E1F"/>
                </a:solidFill>
                <a:latin typeface="Adobe 宋体 Std L" panose="02020300000000000000" pitchFamily="18" charset="-122"/>
                <a:ea typeface="Adobe 宋体 Std L" panose="02020300000000000000" pitchFamily="18" charset="-122"/>
              </a:rPr>
              <a:t>的日子里相互依靠、关心， 夫妻感情很好。</a:t>
            </a:r>
            <a:endParaRPr lang="en-US" altLang="zh-CN" sz="1400" dirty="0" smtClean="0">
              <a:solidFill>
                <a:srgbClr val="221E1F"/>
              </a:solidFill>
              <a:latin typeface="Adobe 宋体 Std L" panose="02020300000000000000" pitchFamily="18" charset="-122"/>
              <a:ea typeface="Adobe 宋体 Std L" panose="02020300000000000000" pitchFamily="18" charset="-122"/>
            </a:endParaRPr>
          </a:p>
        </p:txBody>
      </p:sp>
    </p:spTree>
    <p:extLst>
      <p:ext uri="{BB962C8B-B14F-4D97-AF65-F5344CB8AC3E}">
        <p14:creationId xmlns:p14="http://schemas.microsoft.com/office/powerpoint/2010/main" val="208133276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rgbClr val="000000"/>
      </a:dk1>
      <a:lt1>
        <a:srgbClr val="FFFFFF"/>
      </a:lt1>
      <a:dk2>
        <a:srgbClr val="778495"/>
      </a:dk2>
      <a:lt2>
        <a:srgbClr val="F0F0F0"/>
      </a:lt2>
      <a:accent1>
        <a:srgbClr val="FF8B52"/>
      </a:accent1>
      <a:accent2>
        <a:srgbClr val="FDC741"/>
      </a:accent2>
      <a:accent3>
        <a:srgbClr val="943987"/>
      </a:accent3>
      <a:accent4>
        <a:srgbClr val="6CCECE"/>
      </a:accent4>
      <a:accent5>
        <a:srgbClr val="A5A4A5"/>
      </a:accent5>
      <a:accent6>
        <a:srgbClr val="C9C9C9"/>
      </a:accent6>
      <a:hlink>
        <a:srgbClr val="4472C4"/>
      </a:hlink>
      <a:folHlink>
        <a:srgbClr val="BFBFBF"/>
      </a:folHlink>
    </a:clrScheme>
    <a:fontScheme name="qcs301w0">
      <a:majorFont>
        <a:latin typeface="思源黑体旧字形 Normal"/>
        <a:ea typeface="思源黑体旧字形 Normal"/>
        <a:cs typeface=""/>
      </a:majorFont>
      <a:minorFont>
        <a:latin typeface="思源黑体旧字形 Normal"/>
        <a:ea typeface="思源黑体旧字形 Normal"/>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defRPr dirty="0">
            <a:latin typeface="思源黑体旧字形 Normal" panose="020B0400000000000000" pitchFamily="34" charset="-128"/>
            <a:ea typeface="思源黑体旧字形 Normal" panose="020B0400000000000000" pitchFamily="34" charset="-128"/>
          </a:defRPr>
        </a:defPPr>
      </a:lstStyle>
    </a:tx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FF8B52"/>
    </a:accent1>
    <a:accent2>
      <a:srgbClr val="FDC741"/>
    </a:accent2>
    <a:accent3>
      <a:srgbClr val="943987"/>
    </a:accent3>
    <a:accent4>
      <a:srgbClr val="6CCECE"/>
    </a:accent4>
    <a:accent5>
      <a:srgbClr val="A5A4A5"/>
    </a:accent5>
    <a:accent6>
      <a:srgbClr val="C9C9C9"/>
    </a:accent6>
    <a:hlink>
      <a:srgbClr val="4472C4"/>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FF8B52"/>
    </a:accent1>
    <a:accent2>
      <a:srgbClr val="FDC741"/>
    </a:accent2>
    <a:accent3>
      <a:srgbClr val="943987"/>
    </a:accent3>
    <a:accent4>
      <a:srgbClr val="6CCECE"/>
    </a:accent4>
    <a:accent5>
      <a:srgbClr val="A5A4A5"/>
    </a:accent5>
    <a:accent6>
      <a:srgbClr val="C9C9C9"/>
    </a:accent6>
    <a:hlink>
      <a:srgbClr val="4472C4"/>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5286</TotalTime>
  <Words>51323</Words>
  <Application>Microsoft Office PowerPoint</Application>
  <PresentationFormat>自定义</PresentationFormat>
  <Paragraphs>1175</Paragraphs>
  <Slides>157</Slides>
  <Notes>156</Notes>
  <HiddenSlides>0</HiddenSlides>
  <MMClips>0</MMClips>
  <ScaleCrop>false</ScaleCrop>
  <HeadingPairs>
    <vt:vector size="4" baseType="variant">
      <vt:variant>
        <vt:lpstr>主题</vt:lpstr>
      </vt:variant>
      <vt:variant>
        <vt:i4>1</vt:i4>
      </vt:variant>
      <vt:variant>
        <vt:lpstr>幻灯片标题</vt:lpstr>
      </vt:variant>
      <vt:variant>
        <vt:i4>157</vt:i4>
      </vt:variant>
    </vt:vector>
  </HeadingPairs>
  <TitlesOfParts>
    <vt:vector size="15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haoqi</dc:creator>
  <cp:lastModifiedBy>HXQW-003</cp:lastModifiedBy>
  <cp:revision>121</cp:revision>
  <dcterms:created xsi:type="dcterms:W3CDTF">2020-06-02T12:39:33Z</dcterms:created>
  <dcterms:modified xsi:type="dcterms:W3CDTF">2024-03-11T08:35:29Z</dcterms:modified>
</cp:coreProperties>
</file>